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66" r:id="rId5"/>
    <p:sldId id="267" r:id="rId6"/>
    <p:sldId id="268" r:id="rId7"/>
    <p:sldId id="270" r:id="rId8"/>
    <p:sldId id="295" r:id="rId9"/>
    <p:sldId id="296" r:id="rId10"/>
    <p:sldId id="277" r:id="rId11"/>
    <p:sldId id="278" r:id="rId12"/>
    <p:sldId id="281" r:id="rId13"/>
    <p:sldId id="279" r:id="rId14"/>
    <p:sldId id="282" r:id="rId15"/>
    <p:sldId id="284" r:id="rId16"/>
    <p:sldId id="290" r:id="rId17"/>
    <p:sldId id="262" r:id="rId18"/>
    <p:sldId id="275" r:id="rId19"/>
    <p:sldId id="289" r:id="rId20"/>
    <p:sldId id="297" r:id="rId21"/>
    <p:sldId id="283" r:id="rId22"/>
    <p:sldId id="298" r:id="rId23"/>
    <p:sldId id="299" r:id="rId24"/>
    <p:sldId id="287" r:id="rId25"/>
    <p:sldId id="300" r:id="rId26"/>
    <p:sldId id="288" r:id="rId27"/>
    <p:sldId id="301" r:id="rId28"/>
    <p:sldId id="303" r:id="rId29"/>
    <p:sldId id="304" r:id="rId30"/>
    <p:sldId id="305" r:id="rId31"/>
    <p:sldId id="264" r:id="rId32"/>
    <p:sldId id="302" r:id="rId33"/>
    <p:sldId id="292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F7489-1810-47C3-A0B7-F44C4BED1C2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CA4F-B618-4552-9B55-BA9B29F6FB5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42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D603A-FD48-47F7-99C4-ADAD5DF1D9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08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65017-C6ED-41DA-9656-4DE824DD310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39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CDE17-9C28-4D7A-B9CF-1BBE8ED172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50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3AD07-24EE-4188-86D4-4A57E853F52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53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12079-1E0B-486E-A785-C9DCC453C2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94A16-F5C3-45E9-9D42-8C15D3DC0CA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7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B3C83-C7EA-4272-A095-EE83A45C91C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66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05B1D-BEB1-4CB3-BBB6-5E37D110C6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2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B4423-E093-4B3A-9EDC-DF49B869ABA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17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FCEF6-AC0C-418E-98E6-44E3E83D088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Narativní přístupy, biografický výzkum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Hedvika Novotná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93037" cy="120173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Narativní interview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3600"/>
            <a:ext cx="8208911" cy="39989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	Forma rozhovoru založená na minimálním vstupování tazatele do vyprávění informátora. Informátor může hovořit zcela volně, tazatel jen povzbuzuje k vyprávění.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Biografické narativní interview</a:t>
            </a:r>
            <a:r>
              <a:rPr lang="cs-CZ" sz="2200" dirty="0"/>
              <a:t> 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(vyprávění o celém životě)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 X </a:t>
            </a:r>
            <a:endParaRPr lang="cs-CZ" sz="2200" b="1" dirty="0"/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Epizodické narativní interview 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(vyprávění</a:t>
            </a:r>
            <a:r>
              <a:rPr lang="cs-CZ" sz="2200" b="1" dirty="0"/>
              <a:t> </a:t>
            </a:r>
            <a:r>
              <a:rPr lang="cs-CZ" sz="2200" dirty="0"/>
              <a:t>o nějaké události)</a:t>
            </a:r>
          </a:p>
        </p:txBody>
      </p:sp>
    </p:spTree>
    <p:extLst>
      <p:ext uri="{BB962C8B-B14F-4D97-AF65-F5344CB8AC3E}">
        <p14:creationId xmlns:p14="http://schemas.microsoft.com/office/powerpoint/2010/main" val="282587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93038" cy="984250"/>
          </a:xfrm>
        </p:spPr>
        <p:txBody>
          <a:bodyPr/>
          <a:lstStyle/>
          <a:p>
            <a:r>
              <a:rPr lang="cs-CZ" sz="3200" b="1" dirty="0" smtClean="0"/>
              <a:t>Narativní interview – princip narativní konstrukce reality </a:t>
            </a:r>
            <a:endParaRPr lang="cs-CZ" sz="3200" b="1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3600"/>
            <a:ext cx="8208714" cy="45799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Spočívá na konceptu </a:t>
            </a:r>
            <a:r>
              <a:rPr lang="cs-CZ" sz="2000" b="1" dirty="0" err="1"/>
              <a:t>narativity</a:t>
            </a:r>
            <a:r>
              <a:rPr lang="cs-CZ" sz="2000" dirty="0"/>
              <a:t>: významy se tvoří a odkrývají až v průběhu vyprávění.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Předpoklad: existují </a:t>
            </a:r>
            <a:r>
              <a:rPr lang="cs-CZ" sz="2000" b="1" dirty="0"/>
              <a:t>subjektivní významové struktury </a:t>
            </a:r>
            <a:r>
              <a:rPr lang="cs-CZ" sz="2000" dirty="0"/>
              <a:t>o určitých událostech, které se projeví jenom při volném vyprávění a které jsou uloženy v paměti.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>
                <a:solidFill>
                  <a:schemeClr val="tx2"/>
                </a:solidFill>
                <a:sym typeface="Wingdings" pitchFamily="2" charset="2"/>
              </a:rPr>
              <a:t></a:t>
            </a:r>
            <a:r>
              <a:rPr lang="cs-CZ" sz="2000" dirty="0"/>
              <a:t> Vyprávění není totéž, co prožitá realita – je vždy  interpretací.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>
                <a:solidFill>
                  <a:schemeClr val="tx2"/>
                </a:solidFill>
                <a:sym typeface="Wingdings" pitchFamily="2" charset="2"/>
              </a:rPr>
              <a:t></a:t>
            </a:r>
            <a:r>
              <a:rPr lang="cs-CZ" sz="2000" dirty="0"/>
              <a:t> Jednotlivá vyprávění - „</a:t>
            </a:r>
            <a:r>
              <a:rPr lang="cs-CZ" sz="2000" i="1" dirty="0" err="1"/>
              <a:t>narativy</a:t>
            </a:r>
            <a:r>
              <a:rPr lang="cs-CZ" sz="2000" dirty="0"/>
              <a:t>“ – mají strukturu příběhu (expozé – zápletka – rozuzlení).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>
                <a:solidFill>
                  <a:schemeClr val="tx2"/>
                </a:solidFill>
                <a:sym typeface="Wingdings" pitchFamily="2" charset="2"/>
              </a:rPr>
              <a:t></a:t>
            </a:r>
            <a:r>
              <a:rPr lang="cs-CZ" sz="2000" dirty="0"/>
              <a:t> Ve vyprávění vytváříme posloupnost různých, třeba i nesouvisejících věcí a tak dáváme celku vyprávění smysl; není důležitá skutečná chronologická následnost událostí, ale právě to, jak je v čase a prostoru propojí vypravěč a připíše jim kauzální vztahy, tj. jak jim sám rozumí.</a:t>
            </a:r>
          </a:p>
        </p:txBody>
      </p:sp>
    </p:spTree>
    <p:extLst>
      <p:ext uri="{BB962C8B-B14F-4D97-AF65-F5344CB8AC3E}">
        <p14:creationId xmlns:p14="http://schemas.microsoft.com/office/powerpoint/2010/main" val="373602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984250"/>
          </a:xfrm>
        </p:spPr>
        <p:txBody>
          <a:bodyPr/>
          <a:lstStyle/>
          <a:p>
            <a:r>
              <a:rPr lang="cs-CZ" sz="3200" b="1" dirty="0" smtClean="0"/>
              <a:t>Narativní interview - použití</a:t>
            </a:r>
            <a:endParaRPr lang="cs-CZ" sz="3200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675"/>
            <a:ext cx="8703568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Zajímá </a:t>
            </a:r>
            <a:r>
              <a:rPr lang="cs-CZ" sz="2000" dirty="0"/>
              <a:t>nás, jak lidé v kontextu vnímají a interpretují minulost, kterou pamatují, kterou zažili (biografický výzkumu; oral </a:t>
            </a:r>
            <a:r>
              <a:rPr lang="cs-CZ" sz="2000" dirty="0" err="1"/>
              <a:t>history</a:t>
            </a:r>
            <a:r>
              <a:rPr lang="cs-CZ" sz="2000" dirty="0"/>
              <a:t>).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Zajímá nás, jak aktéři rozuměli určité konkrétní události, kterou zažili, jaký jí dali význam – jak ve vyprávění rekonstruují určité prožitky, situace, zkušenosti.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Zajímá nás, jak je v současnosti informátory interpretována a reinterpretována část jejich života.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Předmětem výzkumu může být jediný člověk a jeho vyprávění; nebo určitá událost z hlediska více aktérů; nebo struktury porozumění.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dirty="0"/>
              <a:t>	Příklady výzkumů: </a:t>
            </a:r>
            <a:endParaRPr lang="cs-CZ" sz="16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Odsun </a:t>
            </a:r>
            <a:r>
              <a:rPr lang="cs-CZ" sz="1600" i="1" dirty="0"/>
              <a:t>sudetských Němců a jeho podoba ve vzpomínkách aktérů. </a:t>
            </a:r>
            <a:endParaRPr lang="cs-CZ" sz="16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Jak </a:t>
            </a:r>
            <a:r>
              <a:rPr lang="cs-CZ" sz="1600" i="1" dirty="0"/>
              <a:t>se pacienti s rakovinou vyrovnávali s oznámením diagnózy a jak tento fakt integrovali do svého života. </a:t>
            </a:r>
            <a:endParaRPr lang="cs-CZ" sz="16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Jak </a:t>
            </a:r>
            <a:r>
              <a:rPr lang="cs-CZ" sz="1600" i="1" dirty="0"/>
              <a:t>současní padesátiletí muži, kterým se narodily děti za komunismu, konstruují své mužství prizmatem současnosti atd.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76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793037" cy="1127125"/>
          </a:xfrm>
        </p:spPr>
        <p:txBody>
          <a:bodyPr/>
          <a:lstStyle/>
          <a:p>
            <a:r>
              <a:rPr lang="cs-CZ" sz="3200" b="1" dirty="0"/>
              <a:t>N</a:t>
            </a:r>
            <a:r>
              <a:rPr lang="cs-CZ" sz="3200" b="1" dirty="0" smtClean="0"/>
              <a:t>arativní interview – výhody / nevýhody</a:t>
            </a:r>
            <a:endParaRPr lang="cs-CZ" sz="32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3"/>
            <a:ext cx="8780338" cy="482495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Výhody</a:t>
            </a:r>
            <a:endParaRPr lang="cs-CZ" sz="2400" b="1" dirty="0" smtClean="0"/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cs-CZ" sz="2000" dirty="0" smtClean="0"/>
              <a:t>informátor </a:t>
            </a:r>
            <a:r>
              <a:rPr lang="cs-CZ" sz="2000" dirty="0"/>
              <a:t>má zcela volný prostor pro formulaci svých myšlenek, názorů, postojů, porozumění …</a:t>
            </a:r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cs-CZ" sz="2000" dirty="0"/>
              <a:t>je možné zkoumat individuální </a:t>
            </a:r>
            <a:r>
              <a:rPr lang="cs-CZ" sz="2000" b="1" dirty="0"/>
              <a:t>subjektivní významové struktury</a:t>
            </a:r>
            <a:endParaRPr lang="cs-CZ" sz="2000" dirty="0"/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cs-CZ" sz="2000" dirty="0"/>
              <a:t>umožňuje badateli interpretovat výpověď informátora v celkovém kontextu vyprávění, tedy se znalostí informací, které nesouvisejí přímo se zkoumaným tématem, ale mohou jej ovlivňovat</a:t>
            </a:r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cs-CZ" sz="2000" dirty="0"/>
              <a:t>umožňuje badateli analyticky využít nejen obsahovou, ale i formální stránku </a:t>
            </a:r>
            <a:r>
              <a:rPr lang="cs-CZ" sz="2000" dirty="0" smtClean="0"/>
              <a:t>výpovědí </a:t>
            </a:r>
          </a:p>
          <a:p>
            <a:pPr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cs-CZ" sz="2400" dirty="0" smtClean="0"/>
              <a:t>Nevýhody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velká časová náročnost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výrazná závislost na schopnosti informátora vyprávět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výrazná závislosti na schopnosti badatele se ptát, povzbuzovat, vzbudit důvěru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náročná analýza (časově i interpretačně)</a:t>
            </a:r>
          </a:p>
          <a:p>
            <a:pPr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897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Analytické postupy v kvalitativním výzkumu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1) Text jako objekt analýzy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sz="1600" dirty="0"/>
              <a:t>l</a:t>
            </a:r>
            <a:r>
              <a:rPr lang="en-GB" sz="1600" dirty="0" err="1"/>
              <a:t>ingvistická</a:t>
            </a:r>
            <a:r>
              <a:rPr lang="en-GB" sz="1600" dirty="0"/>
              <a:t> </a:t>
            </a:r>
            <a:r>
              <a:rPr lang="en-GB" sz="1600" dirty="0" err="1"/>
              <a:t>tradice</a:t>
            </a:r>
            <a:endParaRPr lang="cs-CZ" sz="16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600" dirty="0" err="1"/>
              <a:t>samotný</a:t>
            </a:r>
            <a:r>
              <a:rPr lang="en-GB" sz="1600" dirty="0"/>
              <a:t> text je </a:t>
            </a:r>
            <a:r>
              <a:rPr lang="en-GB" sz="1600" dirty="0" err="1"/>
              <a:t>objektem</a:t>
            </a:r>
            <a:r>
              <a:rPr lang="en-GB" sz="1600" dirty="0"/>
              <a:t> </a:t>
            </a:r>
            <a:r>
              <a:rPr lang="en-GB" sz="1600" dirty="0" err="1"/>
              <a:t>analýzy</a:t>
            </a:r>
            <a:endParaRPr lang="cs-CZ" sz="16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600" dirty="0" err="1"/>
              <a:t>popisuje</a:t>
            </a:r>
            <a:r>
              <a:rPr lang="en-GB" sz="1600" dirty="0"/>
              <a:t>, </a:t>
            </a:r>
            <a:r>
              <a:rPr lang="en-GB" sz="1600" dirty="0" err="1"/>
              <a:t>jak</a:t>
            </a:r>
            <a:r>
              <a:rPr lang="en-GB" sz="1600" dirty="0"/>
              <a:t> </a:t>
            </a:r>
            <a:r>
              <a:rPr lang="en-GB" sz="1600" dirty="0" err="1"/>
              <a:t>texty</a:t>
            </a:r>
            <a:r>
              <a:rPr lang="en-GB" sz="1600" dirty="0"/>
              <a:t> </a:t>
            </a:r>
            <a:r>
              <a:rPr lang="en-GB" sz="1600" dirty="0" err="1"/>
              <a:t>vznikají</a:t>
            </a:r>
            <a:r>
              <a:rPr lang="en-GB" sz="1600" dirty="0"/>
              <a:t> a </a:t>
            </a:r>
            <a:r>
              <a:rPr lang="en-GB" sz="1600" dirty="0" err="1"/>
              <a:t>jak</a:t>
            </a:r>
            <a:r>
              <a:rPr lang="en-GB" sz="1600" dirty="0"/>
              <a:t> </a:t>
            </a:r>
            <a:r>
              <a:rPr lang="en-GB" sz="1600" dirty="0" err="1"/>
              <a:t>jsou</a:t>
            </a:r>
            <a:r>
              <a:rPr lang="en-GB" sz="1600" dirty="0"/>
              <a:t> </a:t>
            </a:r>
            <a:r>
              <a:rPr lang="en-GB" sz="1600" dirty="0" err="1"/>
              <a:t>strukturovány</a:t>
            </a:r>
            <a:endParaRPr lang="en-GB" sz="1600" dirty="0"/>
          </a:p>
          <a:p>
            <a:pPr lvl="2">
              <a:lnSpc>
                <a:spcPct val="80000"/>
              </a:lnSpc>
            </a:pPr>
            <a:r>
              <a:rPr lang="cs-CZ" sz="1400" dirty="0"/>
              <a:t>konverzační analýza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diskurzivní a</a:t>
            </a:r>
            <a:r>
              <a:rPr lang="en-GB" sz="1400" dirty="0" err="1"/>
              <a:t>nalýza</a:t>
            </a:r>
            <a:endParaRPr lang="cs-CZ" sz="1400" dirty="0"/>
          </a:p>
          <a:p>
            <a:pPr lvl="2">
              <a:lnSpc>
                <a:spcPct val="80000"/>
              </a:lnSpc>
            </a:pPr>
            <a:r>
              <a:rPr lang="cs-CZ" sz="1400" b="1" dirty="0"/>
              <a:t>některé narativní analýzy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2) Text jako prostředek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sz="1600" dirty="0"/>
              <a:t>s</a:t>
            </a:r>
            <a:r>
              <a:rPr lang="en-GB" sz="1600" dirty="0" err="1"/>
              <a:t>ociologická</a:t>
            </a:r>
            <a:r>
              <a:rPr lang="cs-CZ" sz="1600" dirty="0"/>
              <a:t> [</a:t>
            </a:r>
            <a:r>
              <a:rPr lang="cs-CZ" sz="1600" dirty="0" err="1"/>
              <a:t>sociálněvědní</a:t>
            </a:r>
            <a:r>
              <a:rPr lang="cs-CZ" sz="1600" dirty="0"/>
              <a:t>] </a:t>
            </a:r>
            <a:r>
              <a:rPr lang="en-GB" sz="1600" dirty="0" err="1"/>
              <a:t>tradice</a:t>
            </a:r>
            <a:r>
              <a:rPr lang="en-GB" sz="1600" dirty="0"/>
              <a:t> </a:t>
            </a:r>
            <a:endParaRPr lang="cs-CZ" sz="16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600" dirty="0" err="1"/>
              <a:t>považuje</a:t>
            </a:r>
            <a:r>
              <a:rPr lang="en-GB" sz="1600" dirty="0"/>
              <a:t> text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okno</a:t>
            </a:r>
            <a:r>
              <a:rPr lang="en-GB" sz="1600" dirty="0"/>
              <a:t> do </a:t>
            </a:r>
            <a:r>
              <a:rPr lang="en-GB" sz="1600" dirty="0" err="1"/>
              <a:t>zkušeností</a:t>
            </a:r>
            <a:r>
              <a:rPr lang="en-GB" sz="1600" dirty="0"/>
              <a:t> </a:t>
            </a:r>
            <a:r>
              <a:rPr lang="en-GB" sz="1600" dirty="0" err="1"/>
              <a:t>jedinců</a:t>
            </a:r>
            <a:endParaRPr lang="cs-CZ" sz="1600" dirty="0"/>
          </a:p>
          <a:p>
            <a:pPr lvl="2">
              <a:lnSpc>
                <a:spcPct val="80000"/>
              </a:lnSpc>
            </a:pPr>
            <a:r>
              <a:rPr lang="cs-CZ" sz="1400" dirty="0"/>
              <a:t>přístupy založené na segmentaci / kódování</a:t>
            </a:r>
          </a:p>
          <a:p>
            <a:pPr lvl="2">
              <a:lnSpc>
                <a:spcPct val="80000"/>
              </a:lnSpc>
            </a:pPr>
            <a:r>
              <a:rPr lang="cs-CZ" sz="1400" b="1" dirty="0"/>
              <a:t>holistické přístupy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systematické přístupy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sz="1400" dirty="0"/>
              <a:t>					[Ryan – Bernard 2001]</a:t>
            </a:r>
          </a:p>
          <a:p>
            <a:pPr lvl="2" algn="r">
              <a:lnSpc>
                <a:spcPct val="80000"/>
              </a:lnSpc>
              <a:buFontTx/>
              <a:buNone/>
            </a:pPr>
            <a:endParaRPr 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dirty="0"/>
              <a:t>→</a:t>
            </a:r>
            <a:r>
              <a:rPr lang="en-GB" sz="1600" dirty="0"/>
              <a:t> </a:t>
            </a:r>
            <a:r>
              <a:rPr lang="cs-CZ" sz="1600" dirty="0"/>
              <a:t>k</a:t>
            </a:r>
            <a:r>
              <a:rPr lang="en-GB" sz="1600" dirty="0" err="1"/>
              <a:t>aždý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zvolených</a:t>
            </a:r>
            <a:r>
              <a:rPr lang="en-GB" sz="1600" dirty="0"/>
              <a:t> </a:t>
            </a:r>
            <a:r>
              <a:rPr lang="en-GB" sz="1600" dirty="0" err="1"/>
              <a:t>analytických</a:t>
            </a:r>
            <a:r>
              <a:rPr lang="en-GB" sz="1600" dirty="0"/>
              <a:t> </a:t>
            </a:r>
            <a:r>
              <a:rPr lang="en-GB" sz="1600" dirty="0" err="1"/>
              <a:t>prostředků</a:t>
            </a:r>
            <a:r>
              <a:rPr lang="en-GB" sz="1600" dirty="0"/>
              <a:t> </a:t>
            </a:r>
            <a:r>
              <a:rPr lang="en-GB" sz="1600" dirty="0" err="1"/>
              <a:t>vede</a:t>
            </a:r>
            <a:r>
              <a:rPr lang="en-GB" sz="1600" dirty="0"/>
              <a:t> </a:t>
            </a:r>
            <a:r>
              <a:rPr lang="en-GB" sz="1600" dirty="0" err="1"/>
              <a:t>ke</a:t>
            </a:r>
            <a:r>
              <a:rPr lang="en-GB" sz="1600" dirty="0"/>
              <a:t> </a:t>
            </a:r>
            <a:r>
              <a:rPr lang="en-GB" sz="1600" dirty="0" err="1"/>
              <a:t>kladení</a:t>
            </a:r>
            <a:r>
              <a:rPr lang="en-GB" sz="1600" dirty="0"/>
              <a:t> </a:t>
            </a:r>
            <a:r>
              <a:rPr lang="en-GB" sz="1600" dirty="0" err="1"/>
              <a:t>jiných</a:t>
            </a:r>
            <a:r>
              <a:rPr lang="en-GB" sz="1600" dirty="0"/>
              <a:t> </a:t>
            </a:r>
            <a:r>
              <a:rPr lang="en-GB" sz="1600" dirty="0" err="1"/>
              <a:t>otázek</a:t>
            </a:r>
            <a:endParaRPr lang="en-GB" sz="1600" dirty="0"/>
          </a:p>
          <a:p>
            <a:pPr>
              <a:lnSpc>
                <a:spcPct val="8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2617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Lingvistická t</a:t>
            </a:r>
            <a:r>
              <a:rPr lang="cs-CZ" dirty="0" smtClean="0"/>
              <a:t>radice</a:t>
            </a:r>
            <a:r>
              <a:rPr lang="cs-CZ" dirty="0"/>
              <a:t>: </a:t>
            </a:r>
            <a:r>
              <a:rPr lang="cs-CZ" dirty="0" err="1" smtClean="0"/>
              <a:t>Naratologie</a:t>
            </a:r>
            <a:endParaRPr lang="cs-CZ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F. </a:t>
            </a:r>
            <a:r>
              <a:rPr lang="cs-CZ" sz="2800" dirty="0" err="1"/>
              <a:t>deSaussure</a:t>
            </a:r>
            <a:r>
              <a:rPr lang="cs-CZ" sz="2800" dirty="0"/>
              <a:t>, N. </a:t>
            </a:r>
            <a:r>
              <a:rPr lang="cs-CZ" sz="2800" dirty="0" err="1"/>
              <a:t>Chomsky</a:t>
            </a:r>
            <a:r>
              <a:rPr lang="cs-CZ" sz="2800" dirty="0"/>
              <a:t>, R. Jacobson </a:t>
            </a:r>
            <a:r>
              <a:rPr lang="cs-CZ" sz="2800" dirty="0">
                <a:cs typeface="Arial" charset="0"/>
              </a:rPr>
              <a:t>→ </a:t>
            </a:r>
            <a:r>
              <a:rPr lang="cs-CZ" sz="2800" dirty="0"/>
              <a:t>ruská tradice (např. V. </a:t>
            </a:r>
            <a:r>
              <a:rPr lang="cs-CZ" sz="2800" dirty="0" err="1"/>
              <a:t>Propp</a:t>
            </a:r>
            <a:r>
              <a:rPr lang="cs-CZ" sz="2800" dirty="0"/>
              <a:t>, J. M. </a:t>
            </a:r>
            <a:r>
              <a:rPr lang="cs-CZ" sz="2800" dirty="0" err="1"/>
              <a:t>Lotman</a:t>
            </a:r>
            <a:r>
              <a:rPr lang="cs-CZ" sz="2800" dirty="0"/>
              <a:t>), francouzská tradice (C. </a:t>
            </a:r>
            <a:r>
              <a:rPr lang="cs-CZ" sz="2800" dirty="0" err="1"/>
              <a:t>Lévi-Strauss</a:t>
            </a:r>
            <a:r>
              <a:rPr lang="cs-CZ" sz="2800" dirty="0"/>
              <a:t>, </a:t>
            </a:r>
            <a:r>
              <a:rPr lang="cs-CZ" sz="2800" dirty="0" smtClean="0"/>
              <a:t>P. </a:t>
            </a:r>
            <a:r>
              <a:rPr lang="cs-CZ" sz="2800" dirty="0" err="1"/>
              <a:t>Ric</a:t>
            </a:r>
            <a:r>
              <a:rPr lang="en-US" sz="2800" dirty="0">
                <a:cs typeface="Arial" charset="0"/>
              </a:rPr>
              <a:t>œ</a:t>
            </a:r>
            <a:r>
              <a:rPr lang="cs-CZ" sz="2800" dirty="0" err="1">
                <a:cs typeface="Arial" charset="0"/>
              </a:rPr>
              <a:t>ur</a:t>
            </a:r>
            <a:r>
              <a:rPr lang="cs-CZ" sz="2800" dirty="0">
                <a:cs typeface="Arial" charset="0"/>
              </a:rPr>
              <a:t>, </a:t>
            </a:r>
            <a:r>
              <a:rPr lang="cs-CZ" sz="2800" dirty="0"/>
              <a:t>T. </a:t>
            </a:r>
            <a:r>
              <a:rPr lang="cs-CZ" sz="2800" dirty="0" err="1"/>
              <a:t>Todorov</a:t>
            </a:r>
            <a:r>
              <a:rPr lang="cs-CZ" sz="2800" dirty="0"/>
              <a:t>, R. </a:t>
            </a:r>
            <a:r>
              <a:rPr lang="cs-CZ" sz="2800" dirty="0" err="1"/>
              <a:t>Barthes</a:t>
            </a:r>
            <a:r>
              <a:rPr lang="cs-CZ" sz="2800" dirty="0"/>
              <a:t>…)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Strukturalismus, </a:t>
            </a:r>
            <a:r>
              <a:rPr lang="cs-CZ" sz="2800" dirty="0" err="1"/>
              <a:t>poststrukturalismus</a:t>
            </a:r>
            <a:r>
              <a:rPr lang="cs-CZ" sz="2800" dirty="0"/>
              <a:t>, sémiotika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Lingvistika, literární vědy…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Sémiotická struktura vyprávění vyjádřeného </a:t>
            </a:r>
            <a:r>
              <a:rPr lang="cs-CZ" sz="2800" dirty="0" smtClean="0"/>
              <a:t> jakýmkoliv médiem</a:t>
            </a: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b="1" dirty="0"/>
              <a:t>a</a:t>
            </a:r>
            <a:r>
              <a:rPr lang="cs-CZ" sz="2800" b="1" dirty="0" smtClean="0"/>
              <a:t>utor → </a:t>
            </a:r>
            <a:r>
              <a:rPr lang="cs-CZ" sz="2800" b="1" dirty="0"/>
              <a:t>TEXT </a:t>
            </a:r>
            <a:r>
              <a:rPr lang="cs-CZ" sz="2800" b="1" dirty="0" smtClean="0"/>
              <a:t>← </a:t>
            </a:r>
            <a:r>
              <a:rPr lang="cs-CZ" sz="2800" b="1" dirty="0"/>
              <a:t>publikum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3469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Složky teorie vyprávění:</a:t>
            </a:r>
            <a:br>
              <a:rPr lang="cs-CZ" sz="4000" dirty="0"/>
            </a:br>
            <a:r>
              <a:rPr lang="cs-CZ" sz="2000" dirty="0" err="1">
                <a:solidFill>
                  <a:schemeClr val="tx1"/>
                </a:solidFill>
              </a:rPr>
              <a:t>Chatman</a:t>
            </a:r>
            <a:r>
              <a:rPr lang="cs-CZ" sz="2000" dirty="0">
                <a:solidFill>
                  <a:schemeClr val="tx1"/>
                </a:solidFill>
              </a:rPr>
              <a:t> 1978 (2008: 25)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63713" y="1989138"/>
            <a:ext cx="5329237" cy="4137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Události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Jednání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Dění</a:t>
            </a:r>
          </a:p>
          <a:p>
            <a:pPr>
              <a:lnSpc>
                <a:spcPct val="80000"/>
              </a:lnSpc>
            </a:pPr>
            <a:r>
              <a:rPr lang="cs-CZ" sz="2000" dirty="0" err="1"/>
              <a:t>Existenty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1800" dirty="0"/>
              <a:t>Postavy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Prostředí</a:t>
            </a:r>
          </a:p>
          <a:p>
            <a:pPr lvl="1"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2000" dirty="0"/>
              <a:t>Lidé, věci atd., jak jsou předzpracovány autorovými kulturními kódy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Struktura narativního přenosu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Manifestace (</a:t>
            </a:r>
            <a:r>
              <a:rPr lang="cs-CZ" sz="2000" dirty="0" smtClean="0"/>
              <a:t>verbální</a:t>
            </a:r>
            <a:r>
              <a:rPr lang="cs-CZ" sz="2000" dirty="0"/>
              <a:t>, filmová, baletní aj.)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308850" y="1557338"/>
            <a:ext cx="1373188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Forma obsahu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Substance obsahu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Forma výrazu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7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Substance výrazu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989138"/>
            <a:ext cx="1589088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400"/>
              <a:t>Příběh (obsah)</a:t>
            </a:r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endParaRPr lang="cs-CZ" sz="2400"/>
          </a:p>
          <a:p>
            <a:pPr marL="342900" indent="-342900">
              <a:buFontTx/>
              <a:buChar char="•"/>
            </a:pPr>
            <a:r>
              <a:rPr lang="cs-CZ" sz="2400"/>
              <a:t>Diskurz (výraz)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268413"/>
            <a:ext cx="255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/>
              <a:t>Narativní text</a:t>
            </a:r>
          </a:p>
        </p:txBody>
      </p:sp>
    </p:spTree>
    <p:extLst>
      <p:ext uri="{BB962C8B-B14F-4D97-AF65-F5344CB8AC3E}">
        <p14:creationId xmlns:p14="http://schemas.microsoft.com/office/powerpoint/2010/main" val="1955882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 smtClean="0"/>
              <a:t>Sociálněvědní</a:t>
            </a:r>
            <a:r>
              <a:rPr lang="cs-CZ" sz="4000" dirty="0" smtClean="0"/>
              <a:t> tradice</a:t>
            </a:r>
            <a:endParaRPr lang="cs-CZ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600" dirty="0"/>
              <a:t>zaměřená na subjektivní vnímání sociální reality („jaký význam lidé přikládají tomu, co se dělo / děje“)</a:t>
            </a:r>
          </a:p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600" dirty="0"/>
              <a:t>vychází z předpokladu, že každé vyprávění je příběh, jehož smysl je možné pochopit pouze pokud se k němu přistupuje právě jako k </a:t>
            </a:r>
            <a:r>
              <a:rPr lang="cs-CZ" sz="1600" u="sng" dirty="0"/>
              <a:t>integrovanému celku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 dirty="0"/>
              <a:t>nedochází k tematické segmentaci, ale jednotlivé informace nahlíženy v kontextu celého vyprávění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 dirty="0"/>
              <a:t>na základě zvoleného analytického přístupu se identifikují klíčové pasáže vyprávění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 dirty="0"/>
              <a:t>se zřetelem k zvolenému analytickému přístupu se provádí poznámkování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 dirty="0"/>
              <a:t>následně se na základě zvoleného analytického přístupu provede převyprávění příběhu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endParaRPr lang="cs-CZ" sz="1400" dirty="0"/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 dirty="0"/>
              <a:t>+ neztrácí ze zřetele kontext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 dirty="0"/>
              <a:t>+ neztrácí se „proud vyprávění“ („</a:t>
            </a:r>
            <a:r>
              <a:rPr lang="cs-CZ" sz="1600" dirty="0" err="1"/>
              <a:t>narrative</a:t>
            </a:r>
            <a:r>
              <a:rPr lang="cs-CZ" sz="1600" dirty="0"/>
              <a:t> </a:t>
            </a:r>
            <a:r>
              <a:rPr lang="cs-CZ" sz="1600" dirty="0" err="1"/>
              <a:t>flow</a:t>
            </a:r>
            <a:r>
              <a:rPr lang="cs-CZ" sz="1600" dirty="0"/>
              <a:t>“) 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 dirty="0"/>
              <a:t>- vyprávění může být výrazně stylizované a nemusí odrážet realitu (př. vyprávění chronicky nemocných osob)</a:t>
            </a:r>
          </a:p>
          <a:p>
            <a:pPr algn="r"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 dirty="0"/>
              <a:t>					[</a:t>
            </a:r>
            <a:r>
              <a:rPr lang="cs-CZ" sz="1600" dirty="0" err="1"/>
              <a:t>Bryman</a:t>
            </a:r>
            <a:r>
              <a:rPr lang="cs-CZ" sz="1600" dirty="0"/>
              <a:t> 2004: 557, 560]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 smtClean="0"/>
              <a:t>Sociálněvědní</a:t>
            </a:r>
            <a:r>
              <a:rPr lang="cs-CZ" sz="4000" dirty="0" smtClean="0"/>
              <a:t> </a:t>
            </a:r>
            <a:r>
              <a:rPr lang="cs-CZ" sz="4000" dirty="0"/>
              <a:t>tradice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dirty="0"/>
              <a:t>vztah mezi VYPRAVĚČEM </a:t>
            </a:r>
          </a:p>
          <a:p>
            <a:r>
              <a:rPr lang="cs-CZ" dirty="0" smtClean="0"/>
              <a:t>těmi</a:t>
            </a:r>
            <a:r>
              <a:rPr lang="cs-CZ" dirty="0"/>
              <a:t>, O NICHŽ JE VYPRÁVĚNO, aby byly pochopeny jejich myšlenky a činy</a:t>
            </a:r>
          </a:p>
          <a:p>
            <a:r>
              <a:rPr lang="cs-CZ" dirty="0" smtClean="0"/>
              <a:t>a </a:t>
            </a:r>
            <a:r>
              <a:rPr lang="cs-CZ" dirty="0"/>
              <a:t>těmi, JIMŽ JE VYPRÁVĚNO – posluchač / </a:t>
            </a:r>
            <a:r>
              <a:rPr lang="cs-CZ" dirty="0" smtClean="0"/>
              <a:t>čtenář</a:t>
            </a:r>
          </a:p>
          <a:p>
            <a:endParaRPr lang="cs-CZ" dirty="0"/>
          </a:p>
          <a:p>
            <a:r>
              <a:rPr lang="cs-CZ" b="1" dirty="0" smtClean="0"/>
              <a:t>AUTOR ↔ TEXT </a:t>
            </a:r>
            <a:r>
              <a:rPr lang="cs-CZ" b="1" dirty="0"/>
              <a:t>↔</a:t>
            </a:r>
            <a:r>
              <a:rPr lang="cs-CZ" b="1" dirty="0" smtClean="0"/>
              <a:t> PUBLIKUM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Narativní analýza – sociálněvědní tradice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Kategoriální – urč. události / fenomén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Všechny reference k </a:t>
            </a:r>
            <a:r>
              <a:rPr lang="cs-CZ" sz="2000">
                <a:cs typeface="Arial" charset="0"/>
              </a:rPr>
              <a:t>↑ v 1 rozh. / napříč rozh.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Arial" charset="0"/>
              </a:rPr>
              <a:t>Obvykle více subjektů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Arial" charset="0"/>
              </a:rPr>
              <a:t>Např. proces migrace</a:t>
            </a:r>
          </a:p>
          <a:p>
            <a:pPr>
              <a:lnSpc>
                <a:spcPct val="90000"/>
              </a:lnSpc>
            </a:pPr>
            <a:r>
              <a:rPr lang="cs-CZ" sz="2400"/>
              <a:t>Holistická – např. biografie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 se určitý segment textu vztahuje ke kontextu celého vyprávění subjektu</a:t>
            </a:r>
          </a:p>
          <a:p>
            <a:pPr>
              <a:lnSpc>
                <a:spcPct val="90000"/>
              </a:lnSpc>
            </a:pP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Obsah 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Co? Kdo? Jak? Proč? Co to znamená?</a:t>
            </a:r>
          </a:p>
          <a:p>
            <a:pPr>
              <a:lnSpc>
                <a:spcPct val="90000"/>
              </a:lnSpc>
            </a:pPr>
            <a:r>
              <a:rPr lang="cs-CZ" sz="2400"/>
              <a:t>Forma 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struktura výpovědi, sekvence událostí, jazyk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45668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Co je </a:t>
            </a:r>
            <a:r>
              <a:rPr lang="cs-CZ" altLang="cs-CZ" dirty="0" smtClean="0"/>
              <a:t>vyprávění/</a:t>
            </a:r>
            <a:r>
              <a:rPr lang="cs-CZ" altLang="cs-CZ" dirty="0" err="1" smtClean="0"/>
              <a:t>narativita</a:t>
            </a:r>
            <a:r>
              <a:rPr lang="cs-CZ" altLang="cs-CZ" dirty="0" smtClean="0"/>
              <a:t>?</a:t>
            </a:r>
            <a:endParaRPr lang="cs-CZ" alt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Specifický proces verbální komunikace, ve které spolu interagují nejméně dva aktéři: vypravěč a posluchač/adresát</a:t>
            </a:r>
          </a:p>
          <a:p>
            <a:pPr lvl="1"/>
            <a:r>
              <a:rPr lang="cs-CZ" altLang="cs-CZ" sz="2400" smtClean="0"/>
              <a:t>Vyprávění se utváří na základě reakce (verbální i neverbální) posluchače</a:t>
            </a:r>
          </a:p>
          <a:p>
            <a:r>
              <a:rPr lang="cs-CZ" altLang="cs-CZ" sz="2800" smtClean="0"/>
              <a:t>Narativita je způsob, kterým jedinec dává smysl svému světu skrze příběh: cílem narativního výzkumu je zachytit vztah mezi životem a příběhem, který je o něm vyprávěn. 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45695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Narativní analýza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mtClean="0"/>
              <a:t>Tři přístupy:</a:t>
            </a:r>
          </a:p>
          <a:p>
            <a:pPr marL="0" indent="0"/>
            <a:r>
              <a:rPr lang="cs-CZ" altLang="cs-CZ" smtClean="0"/>
              <a:t>Strukturalistický</a:t>
            </a:r>
          </a:p>
          <a:p>
            <a:pPr marL="0" indent="0"/>
            <a:r>
              <a:rPr lang="cs-CZ" altLang="cs-CZ" smtClean="0"/>
              <a:t>Hermenutický</a:t>
            </a:r>
          </a:p>
          <a:p>
            <a:pPr marL="0" indent="0"/>
            <a:r>
              <a:rPr lang="cs-CZ" altLang="cs-CZ" smtClean="0"/>
              <a:t>Interakcionistický</a:t>
            </a:r>
          </a:p>
          <a:p>
            <a:pPr marL="0" indent="0"/>
            <a:endParaRPr lang="cs-CZ" altLang="cs-CZ" smtClean="0"/>
          </a:p>
          <a:p>
            <a:pPr marL="0" indent="0">
              <a:buFontTx/>
              <a:buNone/>
            </a:pPr>
            <a:r>
              <a:rPr lang="cs-CZ" altLang="cs-CZ" smtClean="0">
                <a:latin typeface="Wingdings" panose="05000000000000000000" pitchFamily="2" charset="2"/>
                <a:sym typeface="Wingdings" panose="05000000000000000000" pitchFamily="2" charset="2"/>
              </a:rPr>
              <a:t></a:t>
            </a:r>
            <a:r>
              <a:rPr lang="cs-CZ" altLang="cs-CZ" smtClean="0">
                <a:sym typeface="Wingdings" panose="05000000000000000000" pitchFamily="2" charset="2"/>
              </a:rPr>
              <a:t> co lze zkoumáním narativů zjistit o sociálním děním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64521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Narativní analýza – strukturalistický přístup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4641379"/>
          </a:xfrm>
        </p:spPr>
        <p:txBody>
          <a:bodyPr/>
          <a:lstStyle/>
          <a:p>
            <a:r>
              <a:rPr lang="cs-CZ" sz="2000" dirty="0" smtClean="0"/>
              <a:t>např.: </a:t>
            </a:r>
            <a:r>
              <a:rPr lang="cs-CZ" sz="2000" dirty="0" err="1" smtClean="0"/>
              <a:t>Propp</a:t>
            </a:r>
            <a:r>
              <a:rPr lang="cs-CZ" sz="2000" dirty="0" smtClean="0"/>
              <a:t> (1926): analýza pohádek, T. </a:t>
            </a:r>
            <a:r>
              <a:rPr lang="cs-CZ" sz="2000" dirty="0" err="1" smtClean="0"/>
              <a:t>Todorov</a:t>
            </a:r>
            <a:r>
              <a:rPr lang="cs-CZ" sz="2000" dirty="0" smtClean="0"/>
              <a:t> (2000): Dekameron</a:t>
            </a:r>
          </a:p>
          <a:p>
            <a:r>
              <a:rPr lang="cs-CZ" sz="2400" dirty="0" smtClean="0"/>
              <a:t>odhalení aktuální konfigurace funkční struktury, „gramatiky vyprávění“:</a:t>
            </a:r>
          </a:p>
          <a:p>
            <a:r>
              <a:rPr lang="cs-CZ" sz="2400" dirty="0">
                <a:cs typeface="Calibri"/>
              </a:rPr>
              <a:t>ve všech vyprávěních existují obecné struktury postav a událostí (= narativní gramatika), </a:t>
            </a:r>
            <a:r>
              <a:rPr lang="cs-CZ" sz="2400" dirty="0" err="1">
                <a:cs typeface="Calibri"/>
              </a:rPr>
              <a:t>kt</a:t>
            </a:r>
            <a:r>
              <a:rPr lang="cs-CZ" sz="2400" dirty="0">
                <a:cs typeface="Calibri"/>
              </a:rPr>
              <a:t>. nabývá specifických konfigurací podle toho, o jaké vyprávění jde (posluchač může odhadovat)</a:t>
            </a:r>
          </a:p>
          <a:p>
            <a:r>
              <a:rPr lang="cs-CZ" sz="2400" dirty="0" smtClean="0"/>
              <a:t>zákl</a:t>
            </a:r>
            <a:r>
              <a:rPr lang="cs-CZ" sz="2400" dirty="0" smtClean="0"/>
              <a:t>. strukturní jednotky = výroky (tzv. narativní věty): vlastní jméno (vyjadřuje aktéra), přídavné jméno (vyjadřuje stavy či vlastnosti), sloveso (vyjadřuje děj) </a:t>
            </a:r>
            <a:r>
              <a:rPr lang="cs-CZ" sz="2400" dirty="0" smtClean="0">
                <a:cs typeface="Calibri"/>
              </a:rPr>
              <a:t>→ sekvence → příběh</a:t>
            </a:r>
          </a:p>
          <a:p>
            <a:r>
              <a:rPr lang="cs-CZ" sz="2400" dirty="0" smtClean="0">
                <a:cs typeface="Calibri"/>
              </a:rPr>
              <a:t>jde </a:t>
            </a:r>
            <a:r>
              <a:rPr lang="cs-CZ" sz="2400" dirty="0" smtClean="0">
                <a:cs typeface="Calibri"/>
              </a:rPr>
              <a:t>o to objasňovat variabilitu, způsob a fungování těchto struktur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2394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Př. strukturalistického přístupu </a:t>
            </a:r>
            <a:br>
              <a:rPr lang="cs-CZ" altLang="cs-CZ" sz="4000" smtClean="0"/>
            </a:br>
            <a:r>
              <a:rPr lang="cs-CZ" altLang="cs-CZ" sz="2000" smtClean="0"/>
              <a:t>(Labov 1972 podle Earthy – Cronin 2008)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 eaLnBrk="1" hangingPunct="1"/>
            <a:r>
              <a:rPr lang="cs-CZ" altLang="cs-CZ" sz="1800" smtClean="0"/>
              <a:t>Labov + Waletzky (1967): životní zkušenosti Afroameričanů z NY Harlemu: mluvená vyprávění o osobních zkušenostech</a:t>
            </a:r>
          </a:p>
          <a:p>
            <a:pPr eaLnBrk="1" hangingPunct="1"/>
            <a:r>
              <a:rPr lang="cs-CZ" altLang="cs-CZ" sz="2400" smtClean="0"/>
              <a:t>Sleduje primárně </a:t>
            </a:r>
            <a:r>
              <a:rPr lang="cs-CZ" altLang="cs-CZ" sz="2400" u="sng" smtClean="0"/>
              <a:t>obsah</a:t>
            </a:r>
            <a:r>
              <a:rPr lang="cs-CZ" altLang="cs-CZ" sz="2400" smtClean="0"/>
              <a:t> a </a:t>
            </a:r>
            <a:r>
              <a:rPr lang="cs-CZ" altLang="cs-CZ" sz="2400" u="sng" smtClean="0"/>
              <a:t>variabilitu, způsob a fungování struktur</a:t>
            </a:r>
            <a:r>
              <a:rPr lang="en-US" altLang="cs-CZ" sz="2400" u="sng" smtClean="0"/>
              <a:t> </a:t>
            </a:r>
            <a:r>
              <a:rPr lang="cs-CZ" altLang="cs-CZ" sz="2400" i="1" smtClean="0"/>
              <a:t>celého</a:t>
            </a:r>
            <a:r>
              <a:rPr lang="cs-CZ" altLang="cs-CZ" sz="2400" smtClean="0"/>
              <a:t> příběhu, nikoli jednotlivých příběhů</a:t>
            </a:r>
          </a:p>
          <a:p>
            <a:pPr lvl="1" eaLnBrk="1" hangingPunct="1"/>
            <a:r>
              <a:rPr lang="cs-CZ" altLang="cs-CZ" sz="2000" smtClean="0"/>
              <a:t>Hledání ve vyprávěních konstitutivní invarianty</a:t>
            </a:r>
          </a:p>
          <a:p>
            <a:pPr eaLnBrk="1" hangingPunct="1"/>
            <a:r>
              <a:rPr lang="cs-CZ" altLang="cs-CZ" sz="2400" smtClean="0"/>
              <a:t>Segmenty narativu: </a:t>
            </a:r>
          </a:p>
          <a:p>
            <a:pPr lvl="1" eaLnBrk="1" hangingPunct="1"/>
            <a:r>
              <a:rPr lang="cs-CZ" altLang="cs-CZ" sz="2000" smtClean="0"/>
              <a:t>Abstrakt (uvádí do děje)</a:t>
            </a:r>
          </a:p>
          <a:p>
            <a:pPr lvl="1" eaLnBrk="1" hangingPunct="1"/>
            <a:r>
              <a:rPr lang="cs-CZ" altLang="cs-CZ" sz="2000" smtClean="0"/>
              <a:t>Orientace (zasazení do kontextu, kde a kdy se vyprávěné odehrálo)</a:t>
            </a:r>
          </a:p>
          <a:p>
            <a:pPr lvl="1" eaLnBrk="1" hangingPunct="1"/>
            <a:r>
              <a:rPr lang="cs-CZ" altLang="cs-CZ" sz="2000" smtClean="0"/>
              <a:t>Komplikace akce (zápletka, moment překvapení)</a:t>
            </a:r>
          </a:p>
          <a:p>
            <a:pPr lvl="1" eaLnBrk="1" hangingPunct="1"/>
            <a:r>
              <a:rPr lang="cs-CZ" altLang="cs-CZ" sz="2000" smtClean="0"/>
              <a:t>Hodnocení (vypravěč hodnotí význam líčené události ze svého hlediska)</a:t>
            </a:r>
          </a:p>
          <a:p>
            <a:pPr lvl="1" eaLnBrk="1" hangingPunct="1"/>
            <a:r>
              <a:rPr lang="cs-CZ" altLang="cs-CZ" sz="2000" smtClean="0"/>
              <a:t>Rozhodnutí/vyřešení (shrnutí, co se stalo)</a:t>
            </a:r>
          </a:p>
          <a:p>
            <a:pPr lvl="1" eaLnBrk="1" hangingPunct="1"/>
            <a:r>
              <a:rPr lang="cs-CZ" altLang="cs-CZ" sz="2000" smtClean="0"/>
              <a:t>Dovětek  (uzavírá vyprávění, propojuje ho s dneškem)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15787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</p:spPr>
        <p:txBody>
          <a:bodyPr/>
          <a:lstStyle/>
          <a:p>
            <a:r>
              <a:rPr lang="cs-CZ" altLang="cs-CZ" sz="3200" dirty="0" smtClean="0"/>
              <a:t>strukturalistický přístup – výhody a nevýhody</a:t>
            </a:r>
            <a:endParaRPr lang="cs-CZ" altLang="cs-CZ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383087"/>
          </a:xfrm>
        </p:spPr>
        <p:txBody>
          <a:bodyPr/>
          <a:lstStyle/>
          <a:p>
            <a:r>
              <a:rPr lang="cs-CZ" altLang="cs-CZ" sz="2800" smtClean="0"/>
              <a:t>Je založen na studiu velkých korpusů textu </a:t>
            </a:r>
          </a:p>
          <a:p>
            <a:r>
              <a:rPr lang="cs-CZ" altLang="cs-CZ" sz="2800" smtClean="0"/>
              <a:t>Tvorba systematických modelů</a:t>
            </a:r>
          </a:p>
          <a:p>
            <a:r>
              <a:rPr lang="cs-CZ" altLang="cs-CZ" sz="2800" smtClean="0"/>
              <a:t>Nevýhoda: nebere v potaz kontextové aspekty vyprávění (okolnosti vzniku narativu včetně percepce posluchačů)</a:t>
            </a:r>
          </a:p>
          <a:p>
            <a:r>
              <a:rPr lang="cs-CZ" altLang="cs-CZ" sz="2800" smtClean="0"/>
              <a:t>Předpokládá se, že čtenáři vyprávění rozumí stejně a vyprávění lze interpretovat „objetivně“, tzn. dekontextualizovaně </a:t>
            </a:r>
          </a:p>
        </p:txBody>
      </p:sp>
    </p:spTree>
    <p:extLst>
      <p:ext uri="{BB962C8B-B14F-4D97-AF65-F5344CB8AC3E}">
        <p14:creationId xmlns:p14="http://schemas.microsoft.com/office/powerpoint/2010/main" val="3912416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Narativní analýza zápletky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800"/>
              <a:t>cíl = pochopení subjektivního vnímání sociální reality </a:t>
            </a:r>
          </a:p>
          <a:p>
            <a:pPr>
              <a:lnSpc>
                <a:spcPct val="80000"/>
              </a:lnSpc>
              <a:spcBef>
                <a:spcPts val="650"/>
              </a:spcBef>
            </a:pPr>
            <a:endParaRPr lang="cs-CZ" sz="1800"/>
          </a:p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800"/>
              <a:t>prvky zápletky tvořící strukturu (příběhu):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Postavy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Prostředí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Problém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Akce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Výsledek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endParaRPr lang="cs-CZ" sz="1800"/>
          </a:p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800"/>
              <a:t>analytický postup: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identifikace klíčových pasáží vyprávění na základě struktury zápletky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poznámkování 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analytické převyprávění příběhu dle struktury zápletky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 algn="r">
              <a:lnSpc>
                <a:spcPct val="80000"/>
              </a:lnSpc>
            </a:pPr>
            <a:r>
              <a:rPr lang="cs-CZ" sz="1100"/>
              <a:t>[Yussen - Ozcan 1997 in Creswell 2007]</a:t>
            </a:r>
          </a:p>
        </p:txBody>
      </p:sp>
    </p:spTree>
    <p:extLst>
      <p:ext uri="{BB962C8B-B14F-4D97-AF65-F5344CB8AC3E}">
        <p14:creationId xmlns:p14="http://schemas.microsoft.com/office/powerpoint/2010/main" val="442610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Narativní analýza: hermeneutický přístup</a:t>
            </a:r>
            <a:endParaRPr lang="en-US" altLang="cs-CZ" sz="320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500" dirty="0" smtClean="0"/>
              <a:t>východisko: vyprávění je způsob, jakým lze explicitně vyjádřit implicitní významy lidského </a:t>
            </a:r>
            <a:r>
              <a:rPr lang="cs-CZ" altLang="cs-CZ" sz="2500" dirty="0" smtClean="0"/>
              <a:t>života</a:t>
            </a:r>
          </a:p>
          <a:p>
            <a:pPr eaLnBrk="1" hangingPunct="1"/>
            <a:r>
              <a:rPr lang="cs-CZ" altLang="cs-CZ" sz="2500" dirty="0"/>
              <a:t>vyprávění j. svébytný kulturní objekt (</a:t>
            </a:r>
            <a:r>
              <a:rPr lang="cs-CZ" altLang="cs-CZ" sz="2500" dirty="0" err="1"/>
              <a:t>Ricoeur</a:t>
            </a:r>
            <a:r>
              <a:rPr lang="cs-CZ" altLang="cs-CZ" sz="2500" dirty="0"/>
              <a:t> 2002)</a:t>
            </a:r>
          </a:p>
          <a:p>
            <a:pPr eaLnBrk="1" hangingPunct="1"/>
            <a:r>
              <a:rPr lang="cs-CZ" altLang="cs-CZ" sz="2500" u="sng" dirty="0" smtClean="0"/>
              <a:t>ne</a:t>
            </a:r>
            <a:r>
              <a:rPr lang="cs-CZ" altLang="cs-CZ" sz="2500" dirty="0" smtClean="0"/>
              <a:t>studuje </a:t>
            </a:r>
            <a:r>
              <a:rPr lang="cs-CZ" altLang="cs-CZ" sz="2500" dirty="0" smtClean="0"/>
              <a:t>účinek </a:t>
            </a:r>
            <a:r>
              <a:rPr lang="cs-CZ" altLang="cs-CZ" sz="2500" dirty="0" err="1" smtClean="0"/>
              <a:t>narativu</a:t>
            </a:r>
            <a:r>
              <a:rPr lang="cs-CZ" altLang="cs-CZ" sz="2500" dirty="0" smtClean="0"/>
              <a:t> na čtenáře</a:t>
            </a:r>
          </a:p>
          <a:p>
            <a:pPr eaLnBrk="1" hangingPunct="1"/>
            <a:r>
              <a:rPr lang="cs-CZ" altLang="cs-CZ" sz="2500" dirty="0" smtClean="0"/>
              <a:t>usiluje o </a:t>
            </a:r>
            <a:r>
              <a:rPr lang="cs-CZ" altLang="cs-CZ" sz="2500" u="sng" dirty="0" smtClean="0"/>
              <a:t>interpretace vyprávění</a:t>
            </a:r>
            <a:r>
              <a:rPr lang="cs-CZ" altLang="cs-CZ" sz="2500" dirty="0" smtClean="0"/>
              <a:t>, tj. odhalení významu, který do něj byl vypravěčem vložen ze samotného textu a jeho situačního a historického kontextu</a:t>
            </a:r>
          </a:p>
          <a:p>
            <a:pPr eaLnBrk="1" hangingPunct="1">
              <a:buFontTx/>
              <a:buNone/>
            </a:pPr>
            <a:endParaRPr lang="cs-CZ" altLang="cs-CZ" sz="2500" dirty="0" smtClean="0"/>
          </a:p>
          <a:p>
            <a:pPr eaLnBrk="1" hangingPunct="1">
              <a:buFontTx/>
              <a:buNone/>
            </a:pPr>
            <a:r>
              <a:rPr lang="cs-CZ" altLang="cs-CZ" sz="2500" dirty="0" smtClean="0"/>
              <a:t> → poznání kulturně podmíněného narativního rozumění, které vychází z lidské životní zkušenosti transformované do vyprávění</a:t>
            </a:r>
          </a:p>
        </p:txBody>
      </p:sp>
    </p:spTree>
    <p:extLst>
      <p:ext uri="{BB962C8B-B14F-4D97-AF65-F5344CB8AC3E}">
        <p14:creationId xmlns:p14="http://schemas.microsoft.com/office/powerpoint/2010/main" val="3121594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Typy hermeneut. </a:t>
            </a:r>
            <a:r>
              <a:rPr lang="cs-CZ" sz="4000" dirty="0" err="1" smtClean="0"/>
              <a:t>narativ</a:t>
            </a:r>
            <a:r>
              <a:rPr lang="cs-CZ" sz="4000" dirty="0" smtClean="0"/>
              <a:t>. analýzy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4708525"/>
          </a:xfrm>
        </p:spPr>
        <p:txBody>
          <a:bodyPr/>
          <a:lstStyle/>
          <a:p>
            <a:r>
              <a:rPr lang="cs-CZ" sz="2000" dirty="0" smtClean="0">
                <a:latin typeface="Calibri"/>
                <a:cs typeface="Calibri"/>
              </a:rPr>
              <a:t>„</a:t>
            </a:r>
            <a:r>
              <a:rPr lang="cs-CZ" sz="2000" dirty="0" err="1" smtClean="0">
                <a:latin typeface="Calibri"/>
                <a:cs typeface="Calibri"/>
              </a:rPr>
              <a:t>experience-centred</a:t>
            </a:r>
            <a:r>
              <a:rPr lang="cs-CZ" sz="2000" dirty="0" smtClean="0">
                <a:latin typeface="Calibri"/>
                <a:cs typeface="Calibri"/>
              </a:rPr>
              <a:t> </a:t>
            </a:r>
            <a:r>
              <a:rPr lang="cs-CZ" sz="2000" dirty="0" err="1" smtClean="0">
                <a:latin typeface="Calibri"/>
                <a:cs typeface="Calibri"/>
              </a:rPr>
              <a:t>approach</a:t>
            </a:r>
            <a:r>
              <a:rPr lang="cs-CZ" sz="2000" dirty="0" smtClean="0">
                <a:latin typeface="Calibri"/>
                <a:cs typeface="Calibri"/>
              </a:rPr>
              <a:t>“ (</a:t>
            </a:r>
            <a:r>
              <a:rPr lang="cs-CZ" sz="2000" dirty="0" err="1" smtClean="0">
                <a:latin typeface="Calibri"/>
                <a:cs typeface="Calibri"/>
              </a:rPr>
              <a:t>Squire</a:t>
            </a:r>
            <a:r>
              <a:rPr lang="cs-CZ" sz="2000" dirty="0" smtClean="0">
                <a:latin typeface="Calibri"/>
                <a:cs typeface="Calibri"/>
              </a:rPr>
              <a:t> 2008): osobní zkušenost (vyprávění jako médium lidské subjektivity a osobní identity /vědomé i nevědomé/) – F. Schütze (2007): „hluboký a vyčerpávající re-aktualizovaný proud vrstvení prožitků a jim odpovídajících souvislostí zkušeností“</a:t>
            </a:r>
          </a:p>
          <a:p>
            <a:pPr lvl="1"/>
            <a:r>
              <a:rPr lang="cs-CZ" sz="1600" dirty="0" smtClean="0">
                <a:latin typeface="Calibri"/>
                <a:cs typeface="Calibri"/>
              </a:rPr>
              <a:t>epizodické </a:t>
            </a:r>
            <a:r>
              <a:rPr lang="cs-CZ" sz="1600" dirty="0" err="1" smtClean="0">
                <a:latin typeface="Calibri"/>
                <a:cs typeface="Calibri"/>
              </a:rPr>
              <a:t>narativy</a:t>
            </a:r>
            <a:r>
              <a:rPr lang="cs-CZ" sz="1600" dirty="0" smtClean="0">
                <a:latin typeface="Calibri"/>
                <a:cs typeface="Calibri"/>
              </a:rPr>
              <a:t> k zjištění určité individuální zkušenosti – např. soc. exkluze, nemoc…</a:t>
            </a:r>
          </a:p>
          <a:p>
            <a:r>
              <a:rPr lang="cs-CZ" sz="2000" dirty="0" smtClean="0">
                <a:latin typeface="Calibri"/>
                <a:cs typeface="Calibri"/>
              </a:rPr>
              <a:t>konstruktivistický přístup k biograficky orientovaným </a:t>
            </a:r>
            <a:r>
              <a:rPr lang="cs-CZ" sz="2000" dirty="0" err="1" smtClean="0">
                <a:latin typeface="Calibri"/>
                <a:cs typeface="Calibri"/>
              </a:rPr>
              <a:t>narativům</a:t>
            </a:r>
            <a:r>
              <a:rPr lang="cs-CZ" sz="2000" dirty="0" smtClean="0">
                <a:latin typeface="Calibri"/>
                <a:cs typeface="Calibri"/>
              </a:rPr>
              <a:t>: „osobní příběhy nejsou pouze způsob, jak povědět někomu /nebo sobě samému?/ o svém životě; jsou prostředkem, s jehož pomocí mohou být identity vytvářeny“ /</a:t>
            </a:r>
            <a:r>
              <a:rPr lang="cs-CZ" sz="2000" dirty="0" err="1" smtClean="0">
                <a:latin typeface="Calibri"/>
                <a:cs typeface="Calibri"/>
              </a:rPr>
              <a:t>Rosewald</a:t>
            </a:r>
            <a:r>
              <a:rPr lang="cs-CZ" sz="2000" dirty="0" smtClean="0">
                <a:latin typeface="Calibri"/>
                <a:cs typeface="Calibri"/>
              </a:rPr>
              <a:t>/</a:t>
            </a:r>
            <a:r>
              <a:rPr lang="cs-CZ" sz="2000" dirty="0" err="1" smtClean="0">
                <a:latin typeface="Calibri"/>
                <a:cs typeface="Calibri"/>
              </a:rPr>
              <a:t>Ochlberg</a:t>
            </a:r>
            <a:r>
              <a:rPr lang="cs-CZ" sz="2000" dirty="0" smtClean="0">
                <a:latin typeface="Calibri"/>
                <a:cs typeface="Calibri"/>
              </a:rPr>
              <a:t>/ → význam vypravěčem konstruovaný pomocí vlastního vyprávění (</a:t>
            </a:r>
            <a:r>
              <a:rPr lang="cs-CZ" sz="2000" dirty="0" err="1" smtClean="0">
                <a:latin typeface="Calibri"/>
                <a:cs typeface="Calibri"/>
              </a:rPr>
              <a:t>Hamar</a:t>
            </a:r>
            <a:r>
              <a:rPr lang="cs-CZ" sz="2000" dirty="0" smtClean="0">
                <a:latin typeface="Calibri"/>
                <a:cs typeface="Calibri"/>
              </a:rPr>
              <a:t>)</a:t>
            </a:r>
          </a:p>
          <a:p>
            <a:pPr lvl="1"/>
            <a:r>
              <a:rPr lang="cs-CZ" sz="1600" dirty="0" smtClean="0">
                <a:latin typeface="Calibri"/>
                <a:cs typeface="Calibri"/>
              </a:rPr>
              <a:t>konstrukce identit</a:t>
            </a:r>
          </a:p>
          <a:p>
            <a:r>
              <a:rPr lang="cs-CZ" sz="2000" dirty="0" smtClean="0">
                <a:latin typeface="Calibri"/>
                <a:cs typeface="Calibri"/>
              </a:rPr>
              <a:t>vyprávění jako médium kulturního významu: subjektivita autora + kult. význam obsažený ve vyprávění – pochopení významu vyprávění ze samotného textu a jeho situačního a historického kontextu</a:t>
            </a:r>
          </a:p>
          <a:p>
            <a:pPr lvl="1"/>
            <a:r>
              <a:rPr lang="cs-CZ" sz="1600" dirty="0" smtClean="0">
                <a:latin typeface="Calibri"/>
                <a:cs typeface="Calibri"/>
              </a:rPr>
              <a:t>demystifikace explicitních interpretací ve vyprávění, jejich diskurzivní </a:t>
            </a:r>
            <a:r>
              <a:rPr lang="cs-CZ" sz="1600" dirty="0" smtClean="0">
                <a:latin typeface="Calibri"/>
                <a:cs typeface="Calibri"/>
              </a:rPr>
              <a:t>zakotvení</a:t>
            </a:r>
          </a:p>
          <a:p>
            <a:pPr lvl="1"/>
            <a:r>
              <a:rPr lang="cs-CZ" altLang="cs-CZ" sz="1600" dirty="0">
                <a:latin typeface="Calibri" panose="020F0502020204030204" pitchFamily="34" charset="0"/>
              </a:rPr>
              <a:t>Př.: Studie o komunistické propagandě /</a:t>
            </a:r>
            <a:r>
              <a:rPr lang="cs-CZ" altLang="cs-CZ" sz="1600" dirty="0" err="1">
                <a:latin typeface="Calibri" panose="020F0502020204030204" pitchFamily="34" charset="0"/>
              </a:rPr>
              <a:t>Fidelius</a:t>
            </a:r>
            <a:r>
              <a:rPr lang="cs-CZ" altLang="cs-CZ" sz="1600" dirty="0">
                <a:latin typeface="Calibri" panose="020F0502020204030204" pitchFamily="34" charset="0"/>
              </a:rPr>
              <a:t> 1998/, výzkumná otázka: „Co znamenal výraz „pracující lid“ a jaký měl význam ve vyprávění uvozujícím ústavu?“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05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Narativní analýza: interakcionistický přístup</a:t>
            </a:r>
            <a:endParaRPr lang="en-US" altLang="cs-CZ" sz="3200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studium vyprávění jako speciálně sociálně situované aktivity – lidé vyprávění rozumí a nakládají s ním v závislosti na kontextu, v němž se odehrává, ale který také vyprávění spoluutváří</a:t>
            </a:r>
          </a:p>
          <a:p>
            <a:pPr eaLnBrk="1" hangingPunct="1"/>
            <a:r>
              <a:rPr lang="cs-CZ" altLang="cs-CZ" sz="2000" dirty="0" smtClean="0"/>
              <a:t>tzn. nejen </a:t>
            </a:r>
            <a:r>
              <a:rPr lang="cs-CZ" altLang="cs-CZ" sz="2000" u="sng" dirty="0" smtClean="0"/>
              <a:t>obsah</a:t>
            </a:r>
            <a:r>
              <a:rPr lang="cs-CZ" altLang="cs-CZ" sz="2000" dirty="0" smtClean="0"/>
              <a:t> (či forma), ale </a:t>
            </a:r>
            <a:r>
              <a:rPr lang="cs-CZ" altLang="cs-CZ" sz="2000" u="sng" dirty="0" smtClean="0"/>
              <a:t>role vyprávění </a:t>
            </a:r>
            <a:r>
              <a:rPr lang="cs-CZ" altLang="cs-CZ" sz="2000" dirty="0" smtClean="0"/>
              <a:t>a jejich potenciál</a:t>
            </a:r>
          </a:p>
          <a:p>
            <a:pPr eaLnBrk="1" hangingPunct="1"/>
            <a:r>
              <a:rPr lang="cs-CZ" altLang="cs-CZ" sz="2000" u="sng" dirty="0" smtClean="0"/>
              <a:t>analýza rozhovoru z interakčního pohledu </a:t>
            </a:r>
            <a:r>
              <a:rPr lang="cs-CZ" altLang="cs-CZ" sz="2000" dirty="0" smtClean="0"/>
              <a:t>(zaměření se na průběh rozhovoru), protože interakční kontext hraje konstitutivní roli</a:t>
            </a:r>
          </a:p>
          <a:p>
            <a:pPr marL="742950" lvl="2" indent="-342900" eaLnBrk="1" hangingPunct="1"/>
            <a:r>
              <a:rPr lang="cs-CZ" altLang="cs-CZ" sz="1600" dirty="0" smtClean="0"/>
              <a:t>vyprávění kontext vytváří, je jeho součástí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Př.: Vliv kontextu na podobu vyprávění: biografická vyprávění pamětníků reálného socialismu /Vaněk 2009/</a:t>
            </a:r>
          </a:p>
          <a:p>
            <a:pPr lvl="1" eaLnBrk="1" hangingPunct="1"/>
            <a:r>
              <a:rPr lang="cs-CZ" altLang="cs-CZ" sz="1600" dirty="0" smtClean="0"/>
              <a:t>Proč někteří vypravěči vypráví dlouhé životní příběhy a někteří příběhy krátké?</a:t>
            </a:r>
          </a:p>
          <a:p>
            <a:pPr lvl="1" eaLnBrk="1" hangingPunct="1"/>
            <a:r>
              <a:rPr lang="cs-CZ" altLang="cs-CZ" sz="1600" dirty="0" smtClean="0"/>
              <a:t>Výzkumníci se zaměřili na povahu interakce mezi výzkumníkem a vypravěčem před začátkem rozhovoru </a:t>
            </a:r>
            <a:endParaRPr lang="cs-CZ" altLang="cs-CZ" sz="1600" dirty="0" smtClean="0"/>
          </a:p>
          <a:p>
            <a:r>
              <a:rPr lang="cs-CZ" sz="2000" dirty="0" smtClean="0"/>
              <a:t>Př. </a:t>
            </a:r>
            <a:r>
              <a:rPr lang="cs-CZ" sz="2000" dirty="0" err="1"/>
              <a:t>Plummer</a:t>
            </a:r>
            <a:r>
              <a:rPr lang="cs-CZ" sz="2000" dirty="0"/>
              <a:t> (1995): příběhy sexuálního utrpení a přežití</a:t>
            </a:r>
            <a:endParaRPr lang="en-US" sz="2000" dirty="0"/>
          </a:p>
          <a:p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69922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ea typeface="ＭＳ Ｐゴシック" charset="0"/>
                <a:cs typeface="+mj-cs"/>
              </a:rPr>
              <a:t>Biografický design</a:t>
            </a:r>
            <a:endParaRPr lang="cs-CZ" dirty="0">
              <a:ea typeface="ＭＳ Ｐゴシック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Cílem je </a:t>
            </a:r>
            <a:r>
              <a:rPr lang="cs-CZ" altLang="cs-CZ" sz="2800" u="sng" smtClean="0"/>
              <a:t>porozumět subjektivnímu pohledu účastníků</a:t>
            </a:r>
            <a:r>
              <a:rPr lang="cs-CZ" altLang="cs-CZ" sz="2800" smtClean="0"/>
              <a:t> a na základě tohoto pohledu zrekonstruovat „jejich“ svět</a:t>
            </a:r>
          </a:p>
          <a:p>
            <a:r>
              <a:rPr lang="cs-CZ" altLang="cs-CZ" sz="2800" smtClean="0"/>
              <a:t>Nejde o postižení skutečnosti, ale pochopení části skutečnosti z perspektivy určitého jedince</a:t>
            </a:r>
          </a:p>
          <a:p>
            <a:pPr>
              <a:buFontTx/>
              <a:buNone/>
            </a:pPr>
            <a:r>
              <a:rPr lang="cs-CZ" altLang="cs-CZ" sz="2800" smtClean="0">
                <a:latin typeface="Wingdings" panose="05000000000000000000" pitchFamily="2" charset="2"/>
                <a:sym typeface="Wingdings" panose="05000000000000000000" pitchFamily="2" charset="2"/>
              </a:rPr>
              <a:t></a:t>
            </a:r>
            <a:r>
              <a:rPr lang="cs-CZ" altLang="cs-CZ" sz="2800" smtClean="0">
                <a:sym typeface="Wingdings" panose="05000000000000000000" pitchFamily="2" charset="2"/>
              </a:rPr>
              <a:t> Systematické zkoumání vedoucí k </a:t>
            </a:r>
            <a:r>
              <a:rPr lang="cs-CZ" altLang="cs-CZ" sz="2800" u="sng" smtClean="0">
                <a:sym typeface="Wingdings" panose="05000000000000000000" pitchFamily="2" charset="2"/>
              </a:rPr>
              <a:t>rekonstrukci </a:t>
            </a:r>
            <a:r>
              <a:rPr lang="cs-CZ" altLang="cs-CZ" sz="2800" smtClean="0">
                <a:sym typeface="Wingdings" panose="05000000000000000000" pitchFamily="2" charset="2"/>
              </a:rPr>
              <a:t>minulého či budoucího života jedince skrz aktuální pohled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33480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Narativní biografie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500" smtClean="0"/>
              <a:t>Konstrukce pohledu na životní příběh jakožto výsledek společné činnosti výzkumníka a účastníka výzkumu</a:t>
            </a:r>
          </a:p>
          <a:p>
            <a:r>
              <a:rPr lang="cs-CZ" altLang="cs-CZ" sz="2500" smtClean="0"/>
              <a:t>Pohled jedince na realitu, jež je ovlivněn situací a kontextem, tudíž je dočasný</a:t>
            </a:r>
          </a:p>
          <a:p>
            <a:r>
              <a:rPr lang="cs-CZ" altLang="cs-CZ" sz="2500" smtClean="0"/>
              <a:t>Badatel neklade specifické dotazy, ale naslouchá a posléze hledá, na jaké nevyslovené otázky odpovídá</a:t>
            </a:r>
          </a:p>
          <a:p>
            <a:r>
              <a:rPr lang="cs-CZ" altLang="cs-CZ" sz="2500" smtClean="0"/>
              <a:t>Technika sběru dat: opakovaný hloubkový narativní rozhovor </a:t>
            </a:r>
          </a:p>
          <a:p>
            <a:r>
              <a:rPr lang="cs-CZ" altLang="cs-CZ" sz="2500" smtClean="0"/>
              <a:t>Využívá se narativní analýza dat </a:t>
            </a:r>
          </a:p>
        </p:txBody>
      </p:sp>
    </p:spTree>
    <p:extLst>
      <p:ext uri="{BB962C8B-B14F-4D97-AF65-F5344CB8AC3E}">
        <p14:creationId xmlns:p14="http://schemas.microsoft.com/office/powerpoint/2010/main" val="201753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Výzkum životních příběhů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Životy lidí se dějí prostřednictvím příběhů.</a:t>
            </a:r>
          </a:p>
          <a:p>
            <a:r>
              <a:rPr lang="cs-CZ" altLang="cs-CZ" sz="2800" smtClean="0"/>
              <a:t>Výzkum životního příběhu nabízí široký prostor pro objevování životních </a:t>
            </a:r>
            <a:r>
              <a:rPr lang="cs-CZ" altLang="cs-CZ" sz="2800" u="sng" smtClean="0"/>
              <a:t>zkušeností</a:t>
            </a:r>
            <a:r>
              <a:rPr lang="cs-CZ" altLang="cs-CZ" sz="2800" smtClean="0"/>
              <a:t>, </a:t>
            </a:r>
            <a:r>
              <a:rPr lang="cs-CZ" altLang="cs-CZ" sz="2800" u="sng" smtClean="0"/>
              <a:t>prožitků</a:t>
            </a:r>
            <a:r>
              <a:rPr lang="cs-CZ" altLang="cs-CZ" sz="2800" smtClean="0"/>
              <a:t> i </a:t>
            </a:r>
            <a:r>
              <a:rPr lang="cs-CZ" altLang="cs-CZ" sz="2800" u="sng" smtClean="0"/>
              <a:t>identity</a:t>
            </a:r>
            <a:r>
              <a:rPr lang="cs-CZ" altLang="cs-CZ" sz="2800" smtClean="0"/>
              <a:t> člověka, a dává nám tak šanci přiblížit se k jeho </a:t>
            </a:r>
            <a:r>
              <a:rPr lang="cs-CZ" altLang="cs-CZ" sz="2800" i="1" smtClean="0"/>
              <a:t>jedinečnosti</a:t>
            </a:r>
            <a:r>
              <a:rPr lang="cs-CZ" altLang="cs-CZ" sz="2800" smtClean="0"/>
              <a:t>.</a:t>
            </a:r>
          </a:p>
          <a:p>
            <a:r>
              <a:rPr lang="cs-CZ" altLang="cs-CZ" sz="2800" smtClean="0"/>
              <a:t>Cílem analýzy není vyabstrahování nějaké všeobecnosti z jednotlivých konkrétních příkladů - každé autobiografické vyprávění je určitou teorií vlastního já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418551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Narativní biografie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800" dirty="0" smtClean="0"/>
              <a:t>Techniky </a:t>
            </a:r>
            <a:r>
              <a:rPr lang="cs-CZ" altLang="cs-CZ" sz="2800" dirty="0" smtClean="0"/>
              <a:t>tvorby dat</a:t>
            </a:r>
            <a:r>
              <a:rPr lang="cs-CZ" altLang="cs-CZ" sz="2800" dirty="0" smtClean="0"/>
              <a:t>:</a:t>
            </a:r>
          </a:p>
          <a:p>
            <a:pPr marL="0" indent="0"/>
            <a:r>
              <a:rPr lang="cs-CZ" altLang="cs-CZ" sz="2800" dirty="0" smtClean="0"/>
              <a:t>Biografický dotazník</a:t>
            </a:r>
          </a:p>
          <a:p>
            <a:pPr marL="0" indent="0"/>
            <a:r>
              <a:rPr lang="cs-CZ" altLang="cs-CZ" sz="2800" dirty="0" smtClean="0"/>
              <a:t>Hloubkový rozhovor (opakovaný)</a:t>
            </a:r>
          </a:p>
          <a:p>
            <a:pPr lvl="1"/>
            <a:r>
              <a:rPr lang="cs-CZ" altLang="cs-CZ" sz="2000" dirty="0" smtClean="0"/>
              <a:t>Zachycení narativní struktury příběhu </a:t>
            </a:r>
          </a:p>
          <a:p>
            <a:pPr lvl="1"/>
            <a:r>
              <a:rPr lang="cs-CZ" altLang="cs-CZ" sz="2000" dirty="0" smtClean="0"/>
              <a:t>Plynulé vyprávění vypravěče s co nejmenšími zásahy výzkumníka</a:t>
            </a:r>
          </a:p>
          <a:p>
            <a:pPr lvl="1"/>
            <a:r>
              <a:rPr lang="cs-CZ" altLang="cs-CZ" sz="2000" dirty="0" smtClean="0"/>
              <a:t>Výzkumník se netáže na důvody, ale na </a:t>
            </a:r>
            <a:r>
              <a:rPr lang="cs-CZ" altLang="cs-CZ" sz="2000" u="sng" dirty="0" smtClean="0"/>
              <a:t>detaily</a:t>
            </a:r>
            <a:r>
              <a:rPr lang="cs-CZ" altLang="cs-CZ" sz="2000" dirty="0" smtClean="0"/>
              <a:t> (“co se stalo pak“, „Vzpomínáte.“</a:t>
            </a:r>
          </a:p>
          <a:p>
            <a:pPr lvl="1"/>
            <a:r>
              <a:rPr lang="cs-CZ" altLang="cs-CZ" sz="2000" dirty="0" smtClean="0"/>
              <a:t>Úvodní otázka: „Rád bych, abyste začal/a přemýšlet o svém životě,...“, „Jaké jsou vaše první vzpomínky na školu?“...</a:t>
            </a:r>
          </a:p>
          <a:p>
            <a:pPr lvl="1"/>
            <a:r>
              <a:rPr lang="cs-CZ" altLang="cs-CZ" sz="2000" dirty="0" smtClean="0"/>
              <a:t>Opakované provádění rozhovorů (30-50 hodin</a:t>
            </a:r>
            <a:r>
              <a:rPr lang="cs-CZ" altLang="cs-CZ" sz="2000" dirty="0" smtClean="0"/>
              <a:t>): v </a:t>
            </a:r>
            <a:r>
              <a:rPr lang="en-US" altLang="cs-CZ" sz="2000" dirty="0" smtClean="0"/>
              <a:t> </a:t>
            </a:r>
            <a:r>
              <a:rPr lang="en-US" altLang="cs-CZ" sz="2000" dirty="0" err="1" smtClean="0"/>
              <a:t>ideálním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případě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můžeme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docílit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procesu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nasycení</a:t>
            </a:r>
            <a:r>
              <a:rPr lang="en-US" altLang="cs-CZ" sz="2000" dirty="0" smtClean="0"/>
              <a:t>. </a:t>
            </a:r>
            <a:endParaRPr lang="cs-CZ" altLang="cs-CZ" sz="2000" dirty="0" smtClean="0"/>
          </a:p>
          <a:p>
            <a:pPr lvl="1"/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38600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Biografická narativní analýza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cíl = rekonstrukce narativní biografie a identifikace faktorů, které ovlivnily život daného jedince </a:t>
            </a:r>
          </a:p>
          <a:p>
            <a:pPr>
              <a:lnSpc>
                <a:spcPct val="80000"/>
              </a:lnSpc>
              <a:spcBef>
                <a:spcPts val="650"/>
              </a:spcBef>
            </a:pPr>
            <a:endParaRPr lang="cs-CZ" sz="1600"/>
          </a:p>
          <a:p>
            <a:pPr>
              <a:lnSpc>
                <a:spcPct val="80000"/>
              </a:lnSpc>
              <a:spcBef>
                <a:spcPts val="650"/>
              </a:spcBef>
            </a:pPr>
            <a:r>
              <a:rPr lang="cs-CZ" sz="1600"/>
              <a:t>analytický postup: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/>
              <a:t>	a) rekonstrukce chronologie života jedince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/>
              <a:t>	b) identifikace dílčích příběhů a klíčových událostí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/>
              <a:t>	c) pátrání po aktérských teoriích (interpretacích) týkajících se těchto příběhů a událostí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teorie modelů životních drah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teorie procesů v životě jedince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teorie modelů sociálního světa, ap.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Tx/>
              <a:buNone/>
            </a:pPr>
            <a:r>
              <a:rPr lang="cs-CZ" sz="1600"/>
              <a:t>	d) sepsání analytické abstrakce případu se zdůrazněním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procesů individuálního života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teorií vztahujících se k životním zkušenostem</a:t>
            </a:r>
          </a:p>
          <a:p>
            <a:pPr lvl="1">
              <a:lnSpc>
                <a:spcPct val="80000"/>
              </a:lnSpc>
              <a:spcBef>
                <a:spcPts val="650"/>
              </a:spcBef>
            </a:pPr>
            <a:r>
              <a:rPr lang="cs-CZ" sz="1400"/>
              <a:t>unikátních a obecných rysů života</a:t>
            </a:r>
          </a:p>
          <a:p>
            <a:pPr lvl="4" algn="r">
              <a:lnSpc>
                <a:spcPct val="80000"/>
              </a:lnSpc>
              <a:buFontTx/>
              <a:buNone/>
            </a:pPr>
            <a:r>
              <a:rPr lang="cs-CZ" sz="1000"/>
              <a:t>(Fisher-Rosenthal – Rosenthal 2001)</a:t>
            </a:r>
          </a:p>
          <a:p>
            <a:pPr lvl="4" algn="r">
              <a:lnSpc>
                <a:spcPct val="80000"/>
              </a:lnSpc>
              <a:buFontTx/>
              <a:buNone/>
            </a:pPr>
            <a:r>
              <a:rPr lang="cs-CZ" sz="1000"/>
              <a:t>(Rosenthal 2007)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Narativní biografie: přemýšlení o  datech při analýze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Data z rozhovorů: výsledky procesu vědomé a nevědomé selekce, interpretace a zkreslení. </a:t>
            </a:r>
          </a:p>
          <a:p>
            <a:pPr lvl="1"/>
            <a:r>
              <a:rPr lang="cs-CZ" altLang="cs-CZ" sz="2400" b="1" smtClean="0"/>
              <a:t>Paměť</a:t>
            </a:r>
            <a:r>
              <a:rPr lang="cs-CZ" altLang="cs-CZ" sz="2400" smtClean="0"/>
              <a:t> neslouží jako prostředník historie, ale přinejlepším jako její interpret </a:t>
            </a:r>
          </a:p>
          <a:p>
            <a:r>
              <a:rPr lang="cs-CZ" altLang="cs-CZ" sz="2400" smtClean="0"/>
              <a:t>Žádný jedinec není autonomní izolované individuum, v jeho výpovědích se nutně nějakým způsobem odráží společnost jako celek – poznání sociokulturního kontextu je klíčové pro interpretaci</a:t>
            </a:r>
          </a:p>
          <a:p>
            <a:r>
              <a:rPr lang="cs-CZ" altLang="cs-CZ" sz="2400" smtClean="0"/>
              <a:t>Příběh, respektive vyprávění, není nikdy neutrální, vždy je určeno pro někoho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597331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Použitá literatura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Andrews</a:t>
            </a:r>
            <a:r>
              <a:rPr lang="cs-CZ" sz="1400" dirty="0" smtClean="0"/>
              <a:t>, M. – </a:t>
            </a:r>
            <a:r>
              <a:rPr lang="cs-CZ" sz="1400" dirty="0" err="1" smtClean="0"/>
              <a:t>Sclater</a:t>
            </a:r>
            <a:r>
              <a:rPr lang="cs-CZ" sz="1400" dirty="0" smtClean="0"/>
              <a:t>, S.D. – </a:t>
            </a:r>
            <a:r>
              <a:rPr lang="cs-CZ" sz="1400" dirty="0" err="1" smtClean="0"/>
              <a:t>Squire</a:t>
            </a:r>
            <a:r>
              <a:rPr lang="cs-CZ" sz="1400" dirty="0" smtClean="0"/>
              <a:t>, C. – </a:t>
            </a:r>
            <a:r>
              <a:rPr lang="cs-CZ" sz="1400" dirty="0" err="1" smtClean="0"/>
              <a:t>Tamboukou</a:t>
            </a:r>
            <a:r>
              <a:rPr lang="cs-CZ" sz="1400" dirty="0" smtClean="0"/>
              <a:t>, M. (2007): </a:t>
            </a:r>
            <a:r>
              <a:rPr lang="cs-CZ" sz="1400" dirty="0" err="1" smtClean="0"/>
              <a:t>Narrative</a:t>
            </a:r>
            <a:r>
              <a:rPr lang="cs-CZ" sz="1400" dirty="0" smtClean="0"/>
              <a:t> </a:t>
            </a:r>
            <a:r>
              <a:rPr lang="cs-CZ" sz="1400" dirty="0" err="1" smtClean="0"/>
              <a:t>Research</a:t>
            </a:r>
            <a:r>
              <a:rPr lang="cs-CZ" sz="1400" dirty="0" smtClean="0"/>
              <a:t>. In: </a:t>
            </a:r>
            <a:r>
              <a:rPr lang="cs-CZ" sz="1400" dirty="0" err="1" smtClean="0"/>
              <a:t>Seale</a:t>
            </a:r>
            <a:r>
              <a:rPr lang="cs-CZ" sz="1400" dirty="0" smtClean="0"/>
              <a:t>, C. – </a:t>
            </a:r>
            <a:r>
              <a:rPr lang="cs-CZ" sz="1400" dirty="0" err="1" smtClean="0"/>
              <a:t>Gobo</a:t>
            </a:r>
            <a:r>
              <a:rPr lang="cs-CZ" sz="1400" dirty="0" smtClean="0"/>
              <a:t>, G. – </a:t>
            </a:r>
            <a:r>
              <a:rPr lang="cs-CZ" sz="1400" dirty="0" err="1" smtClean="0"/>
              <a:t>Gubrium</a:t>
            </a:r>
            <a:r>
              <a:rPr lang="cs-CZ" sz="1400" dirty="0" smtClean="0"/>
              <a:t>, J.F. – </a:t>
            </a:r>
            <a:r>
              <a:rPr lang="cs-CZ" sz="1400" dirty="0" err="1" smtClean="0"/>
              <a:t>Silverman</a:t>
            </a:r>
            <a:r>
              <a:rPr lang="cs-CZ" sz="1400" dirty="0" smtClean="0"/>
              <a:t>, D (</a:t>
            </a:r>
            <a:r>
              <a:rPr lang="cs-CZ" sz="1400" dirty="0" err="1" smtClean="0"/>
              <a:t>eds</a:t>
            </a:r>
            <a:r>
              <a:rPr lang="cs-CZ" sz="1400" dirty="0" smtClean="0"/>
              <a:t>.): </a:t>
            </a:r>
            <a:r>
              <a:rPr lang="cs-CZ" sz="1400" i="1" dirty="0" err="1" smtClean="0"/>
              <a:t>Qualitative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Research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Practice</a:t>
            </a:r>
            <a:r>
              <a:rPr lang="cs-CZ" sz="1400" dirty="0" smtClean="0"/>
              <a:t>. SAGE </a:t>
            </a:r>
            <a:r>
              <a:rPr lang="cs-CZ" sz="1400" dirty="0" err="1" smtClean="0"/>
              <a:t>Publ</a:t>
            </a:r>
            <a:r>
              <a:rPr lang="cs-CZ" sz="1400" dirty="0" smtClean="0"/>
              <a:t>., s. 97-112.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Barthes</a:t>
            </a:r>
            <a:r>
              <a:rPr lang="cs-CZ" sz="1400" dirty="0" smtClean="0"/>
              <a:t>, R. (2004): </a:t>
            </a:r>
            <a:r>
              <a:rPr lang="cs-CZ" sz="1400" i="1" dirty="0" smtClean="0"/>
              <a:t>Mytologie. </a:t>
            </a:r>
            <a:r>
              <a:rPr lang="cs-CZ" sz="1400" dirty="0" smtClean="0"/>
              <a:t>Praha: Dokořán.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Bryman</a:t>
            </a:r>
            <a:r>
              <a:rPr lang="cs-CZ" sz="1400" dirty="0" smtClean="0"/>
              <a:t>, A. (2004): </a:t>
            </a:r>
            <a:r>
              <a:rPr lang="cs-CZ" sz="1400" i="1" dirty="0" err="1" smtClean="0"/>
              <a:t>Social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Reserch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Methods</a:t>
            </a:r>
            <a:r>
              <a:rPr lang="cs-CZ" sz="1400" i="1" dirty="0" smtClean="0"/>
              <a:t>. </a:t>
            </a:r>
            <a:r>
              <a:rPr lang="cs-CZ" sz="1400" dirty="0" smtClean="0"/>
              <a:t>Oxford University </a:t>
            </a:r>
            <a:r>
              <a:rPr lang="cs-CZ" sz="1400" dirty="0" err="1" smtClean="0"/>
              <a:t>Press</a:t>
            </a:r>
            <a:r>
              <a:rPr lang="cs-CZ" sz="1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Earthy</a:t>
            </a:r>
            <a:r>
              <a:rPr lang="cs-CZ" sz="1400" dirty="0" smtClean="0"/>
              <a:t>, S. – </a:t>
            </a:r>
            <a:r>
              <a:rPr lang="cs-CZ" sz="1400" dirty="0" err="1" smtClean="0"/>
              <a:t>Cronin</a:t>
            </a:r>
            <a:r>
              <a:rPr lang="cs-CZ" sz="1400" dirty="0" smtClean="0"/>
              <a:t>, A. (2008): </a:t>
            </a:r>
            <a:r>
              <a:rPr lang="cs-CZ" sz="1400" dirty="0" err="1" smtClean="0"/>
              <a:t>Narrative</a:t>
            </a:r>
            <a:r>
              <a:rPr lang="cs-CZ" sz="1400" dirty="0" smtClean="0"/>
              <a:t> </a:t>
            </a:r>
            <a:r>
              <a:rPr lang="cs-CZ" sz="1400" dirty="0" err="1" smtClean="0"/>
              <a:t>Analysis</a:t>
            </a:r>
            <a:r>
              <a:rPr lang="cs-CZ" sz="1400" dirty="0" smtClean="0"/>
              <a:t>. In: Gilbert, N.: </a:t>
            </a:r>
            <a:r>
              <a:rPr lang="cs-CZ" sz="1400" i="1" dirty="0" err="1" smtClean="0"/>
              <a:t>Researching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Social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Life</a:t>
            </a:r>
            <a:r>
              <a:rPr lang="cs-CZ" sz="1400" i="1" dirty="0" smtClean="0"/>
              <a:t>. </a:t>
            </a:r>
            <a:r>
              <a:rPr lang="cs-CZ" sz="1400" dirty="0" smtClean="0"/>
              <a:t>SAGE </a:t>
            </a:r>
            <a:r>
              <a:rPr lang="cs-CZ" sz="1400" dirty="0" err="1" smtClean="0"/>
              <a:t>Publ</a:t>
            </a:r>
            <a:r>
              <a:rPr lang="cs-CZ" sz="1400" dirty="0" smtClean="0"/>
              <a:t>., s. 420-439.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Fay</a:t>
            </a:r>
            <a:r>
              <a:rPr lang="cs-CZ" sz="1400" dirty="0" smtClean="0"/>
              <a:t>, B. (2002): </a:t>
            </a:r>
            <a:r>
              <a:rPr lang="cs-CZ" sz="1400" i="1" dirty="0" smtClean="0"/>
              <a:t>Současná filosofie sociálních věd. Multikulturní přístup. </a:t>
            </a:r>
            <a:r>
              <a:rPr lang="cs-CZ" sz="1400" dirty="0" smtClean="0"/>
              <a:t>Praha: Sociologické nakladatelství.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Fischer-</a:t>
            </a:r>
            <a:r>
              <a:rPr lang="cs-CZ" sz="1400" dirty="0" err="1" smtClean="0"/>
              <a:t>Rosenthal</a:t>
            </a:r>
            <a:r>
              <a:rPr lang="cs-CZ" sz="1400" dirty="0" smtClean="0"/>
              <a:t>, W. – </a:t>
            </a:r>
            <a:r>
              <a:rPr lang="cs-CZ" sz="1400" dirty="0" err="1" smtClean="0"/>
              <a:t>Rosenthal</a:t>
            </a:r>
            <a:r>
              <a:rPr lang="cs-CZ" sz="1400" dirty="0" smtClean="0"/>
              <a:t>, G. (2001): Analýza narativně-biografických rozhovorů. </a:t>
            </a:r>
            <a:r>
              <a:rPr lang="cs-CZ" sz="1400" i="1" dirty="0" smtClean="0"/>
              <a:t>Biograf, č. 24.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Hájek, M., Havlík, M., Nekvapil, J. (2012): Narativní analýza v sociologickém výzkumu: přístupy a jednotící rámec. </a:t>
            </a:r>
            <a:r>
              <a:rPr lang="cs-CZ" sz="1400" i="1" dirty="0" smtClean="0"/>
              <a:t>Sociologický časopis </a:t>
            </a:r>
            <a:r>
              <a:rPr lang="cs-CZ" sz="1400" dirty="0" smtClean="0"/>
              <a:t>48, 2, s. 199-233.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Hamar</a:t>
            </a:r>
            <a:r>
              <a:rPr lang="cs-CZ" sz="1400" dirty="0" smtClean="0"/>
              <a:t>, N. (2002): Nalézání a vynalézání sebe v příběhu: O narativní konstrukci židovských identit. </a:t>
            </a:r>
            <a:r>
              <a:rPr lang="cs-CZ" sz="1400" i="1" dirty="0" smtClean="0"/>
              <a:t>Biograf, č. 27.</a:t>
            </a:r>
            <a:endParaRPr lang="cs-CZ" sz="1400" dirty="0" smtClean="0"/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Chatman</a:t>
            </a:r>
            <a:r>
              <a:rPr lang="cs-CZ" sz="1400" dirty="0" smtClean="0"/>
              <a:t>, S. (2008): </a:t>
            </a:r>
            <a:r>
              <a:rPr lang="cs-CZ" sz="1400" i="1" dirty="0" smtClean="0"/>
              <a:t>Příběh a diskurz. Narativní struktura v literatuře a ve filmu.</a:t>
            </a:r>
            <a:r>
              <a:rPr lang="cs-CZ" sz="1400" dirty="0" smtClean="0"/>
              <a:t> Brno: Host.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Jedličková, A. – Sládek, O. (</a:t>
            </a:r>
            <a:r>
              <a:rPr lang="cs-CZ" sz="1400" dirty="0" err="1" smtClean="0"/>
              <a:t>eds</a:t>
            </a:r>
            <a:r>
              <a:rPr lang="cs-CZ" sz="1400" dirty="0" smtClean="0"/>
              <a:t>.) (2008): </a:t>
            </a:r>
            <a:r>
              <a:rPr lang="cs-CZ" sz="1400" i="1" dirty="0" smtClean="0"/>
              <a:t>Vyprávění v kontextu. </a:t>
            </a:r>
            <a:r>
              <a:rPr lang="cs-CZ" sz="1400" dirty="0" smtClean="0"/>
              <a:t>Praha: Ústav pro českou literaturu AV ČR.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err="1" smtClean="0"/>
              <a:t>Rosenthal</a:t>
            </a:r>
            <a:r>
              <a:rPr lang="cs-CZ" sz="1400" dirty="0" smtClean="0"/>
              <a:t>, G. (2007): </a:t>
            </a:r>
            <a:r>
              <a:rPr lang="cs-CZ" sz="1400" dirty="0" err="1" smtClean="0"/>
              <a:t>Biographical</a:t>
            </a:r>
            <a:r>
              <a:rPr lang="cs-CZ" sz="1400" dirty="0" smtClean="0"/>
              <a:t> </a:t>
            </a:r>
            <a:r>
              <a:rPr lang="cs-CZ" sz="1400" dirty="0" err="1" smtClean="0"/>
              <a:t>Research</a:t>
            </a:r>
            <a:r>
              <a:rPr lang="cs-CZ" sz="1400" dirty="0" smtClean="0"/>
              <a:t>. In: </a:t>
            </a:r>
            <a:r>
              <a:rPr lang="cs-CZ" sz="1400" dirty="0" err="1" smtClean="0"/>
              <a:t>Seale</a:t>
            </a:r>
            <a:r>
              <a:rPr lang="cs-CZ" sz="1400" dirty="0" smtClean="0"/>
              <a:t>, C. – </a:t>
            </a:r>
            <a:r>
              <a:rPr lang="cs-CZ" sz="1400" dirty="0" err="1" smtClean="0"/>
              <a:t>Gobo</a:t>
            </a:r>
            <a:r>
              <a:rPr lang="cs-CZ" sz="1400" dirty="0" smtClean="0"/>
              <a:t>, G. – </a:t>
            </a:r>
            <a:r>
              <a:rPr lang="cs-CZ" sz="1400" dirty="0" err="1" smtClean="0"/>
              <a:t>Gubrium</a:t>
            </a:r>
            <a:r>
              <a:rPr lang="cs-CZ" sz="1400" dirty="0" smtClean="0"/>
              <a:t>, J.F. – </a:t>
            </a:r>
            <a:r>
              <a:rPr lang="cs-CZ" sz="1400" dirty="0" err="1" smtClean="0"/>
              <a:t>Silverman</a:t>
            </a:r>
            <a:r>
              <a:rPr lang="cs-CZ" sz="1400" dirty="0" smtClean="0"/>
              <a:t>, D (</a:t>
            </a:r>
            <a:r>
              <a:rPr lang="cs-CZ" sz="1400" dirty="0" err="1" smtClean="0"/>
              <a:t>eds</a:t>
            </a:r>
            <a:r>
              <a:rPr lang="cs-CZ" sz="1400" dirty="0" smtClean="0"/>
              <a:t>.): </a:t>
            </a:r>
            <a:r>
              <a:rPr lang="cs-CZ" sz="1400" i="1" dirty="0" err="1" smtClean="0"/>
              <a:t>Qualitative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Research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Practice</a:t>
            </a:r>
            <a:r>
              <a:rPr lang="cs-CZ" sz="1400" dirty="0" smtClean="0"/>
              <a:t>. SAGE </a:t>
            </a:r>
            <a:r>
              <a:rPr lang="cs-CZ" sz="1400" dirty="0" err="1" smtClean="0"/>
              <a:t>Publ</a:t>
            </a:r>
            <a:r>
              <a:rPr lang="cs-CZ" sz="1400" dirty="0" smtClean="0"/>
              <a:t>., s. 48-64.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Ryan – Bernard 2001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Schütze, F (1999): Narativní interview ve studiích interakčního pole. </a:t>
            </a:r>
            <a:r>
              <a:rPr lang="cs-CZ" sz="1400" i="1" dirty="0" smtClean="0"/>
              <a:t>Biograf, č. 20.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dirty="0" smtClean="0"/>
              <a:t>Šubrt, J. – Pfeiferová, Š. (2010): Kolektivní paměť jako předmět historicko-sociologického bádání. </a:t>
            </a:r>
            <a:r>
              <a:rPr lang="cs-CZ" sz="1400" i="1" dirty="0" smtClean="0"/>
              <a:t>Historická sociologie 1</a:t>
            </a:r>
            <a:r>
              <a:rPr lang="cs-CZ" sz="1400" dirty="0" smtClean="0"/>
              <a:t>, s. 9-30.</a:t>
            </a:r>
          </a:p>
        </p:txBody>
      </p:sp>
    </p:spTree>
    <p:extLst>
      <p:ext uri="{BB962C8B-B14F-4D97-AF65-F5344CB8AC3E}">
        <p14:creationId xmlns:p14="http://schemas.microsoft.com/office/powerpoint/2010/main" val="83231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Jaká je povaha příběhů, které vyprávíme o svém i cizím životě?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800" b="1"/>
          </a:p>
          <a:p>
            <a:pPr>
              <a:lnSpc>
                <a:spcPct val="90000"/>
              </a:lnSpc>
            </a:pPr>
            <a:r>
              <a:rPr lang="cs-CZ" sz="2800" b="1"/>
              <a:t>Jsou naše příběhy </a:t>
            </a:r>
            <a:r>
              <a:rPr lang="cs-CZ" sz="2800" b="1" i="1"/>
              <a:t>ze </a:t>
            </a:r>
            <a:r>
              <a:rPr lang="cs-CZ" sz="2800" b="1"/>
              <a:t>života?	ŽITÉ</a:t>
            </a:r>
            <a:r>
              <a:rPr 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sz="2800" b="1"/>
              <a:t>Jsou naše příběhy </a:t>
            </a:r>
            <a:r>
              <a:rPr lang="cs-CZ" sz="2800" b="1" i="1"/>
              <a:t>o</a:t>
            </a:r>
            <a:r>
              <a:rPr lang="cs-CZ" sz="2800" b="1"/>
              <a:t> životě? 	VYPRÁVĚNÉ</a:t>
            </a:r>
          </a:p>
          <a:p>
            <a:pPr>
              <a:lnSpc>
                <a:spcPct val="90000"/>
              </a:lnSpc>
            </a:pPr>
            <a:endParaRPr lang="cs-CZ" sz="2800" b="1"/>
          </a:p>
          <a:p>
            <a:pPr>
              <a:lnSpc>
                <a:spcPct val="90000"/>
              </a:lnSpc>
            </a:pPr>
            <a:r>
              <a:rPr lang="cs-CZ" sz="2800"/>
              <a:t>narativní realismus (vyzdvihuje žitou stránku příběhu, ale popírá vyprávěnou)</a:t>
            </a:r>
          </a:p>
          <a:p>
            <a:pPr>
              <a:lnSpc>
                <a:spcPct val="90000"/>
              </a:lnSpc>
            </a:pPr>
            <a:r>
              <a:rPr lang="cs-CZ" sz="2800"/>
              <a:t>narativní konstruktivismus (opačně)</a:t>
            </a:r>
            <a:endParaRPr lang="cs-CZ" sz="2800" b="1"/>
          </a:p>
          <a:p>
            <a:pPr>
              <a:lnSpc>
                <a:spcPct val="90000"/>
              </a:lnSpc>
            </a:pPr>
            <a:endParaRPr lang="cs-CZ" sz="2800" b="1"/>
          </a:p>
          <a:p>
            <a:pPr>
              <a:lnSpc>
                <a:spcPct val="90000"/>
              </a:lnSpc>
            </a:pPr>
            <a:endParaRPr lang="cs-CZ" sz="2800" b="1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b="1">
                <a:solidFill>
                  <a:schemeClr val="tx2"/>
                </a:solidFill>
              </a:rPr>
              <a:t>(Fay, B. (2002): </a:t>
            </a:r>
            <a:r>
              <a:rPr lang="cs-CZ" sz="1800" b="1" i="1">
                <a:solidFill>
                  <a:schemeClr val="tx2"/>
                </a:solidFill>
              </a:rPr>
              <a:t>Současná filosofie sociálních věd. Multikulturní přístup.</a:t>
            </a:r>
            <a:r>
              <a:rPr lang="cs-CZ" sz="180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Narativní realismus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= narativní struktury existují </a:t>
            </a:r>
            <a:r>
              <a:rPr lang="cs-CZ" sz="2800" b="1" dirty="0"/>
              <a:t>v </a:t>
            </a:r>
            <a:r>
              <a:rPr lang="cs-CZ" sz="2800" dirty="0"/>
              <a:t>lidském světě jako takovém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(nikoli pouze v příbězích, které si lidé </a:t>
            </a:r>
            <a:r>
              <a:rPr lang="cs-CZ" sz="2800" b="1" dirty="0"/>
              <a:t>o </a:t>
            </a:r>
            <a:r>
              <a:rPr lang="cs-CZ" sz="2800" dirty="0"/>
              <a:t>tomto světě vyprávějí)</a:t>
            </a:r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- úkolem historika (badatele) je daný příběh převyprávět, odhalit a zobrazit již existující </a:t>
            </a:r>
            <a:r>
              <a:rPr lang="cs-CZ" sz="2800" dirty="0" smtClean="0"/>
              <a:t>struktury = </a:t>
            </a:r>
            <a:r>
              <a:rPr lang="cs-CZ" sz="2800" b="1" dirty="0" smtClean="0"/>
              <a:t>re-konstruovat minulost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- lidský život ustavuje svůj vlastní kontext: narození = počátek, smrt = konec; mezi nimi se nacházejí přirozená vyvrcholení, rozuzlení …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Narativní konstruktivismus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200" i="1"/>
              <a:t>„příběhy se nežijí, ale vyprávějí. V životě nejsou žádné začátky, středy a konce; existují setkání, ale začátek událostí je věcí příběhu, který si později vyprávíme, a existují loučení, ale poslední loučení známe pouze z příběhů. V životě jsou naděje, plány, bitvy a ideje, avšak zklamané naděje, ztroskotané plány, rozhodující bitvy a plodné ideje najdeme pouze v retrospektivních příbězích“ </a:t>
            </a:r>
            <a:r>
              <a:rPr lang="cs-CZ" sz="2200"/>
              <a:t>(Louis Mink, Historical Understanding, 1987)</a:t>
            </a:r>
          </a:p>
          <a:p>
            <a:pPr>
              <a:lnSpc>
                <a:spcPct val="80000"/>
              </a:lnSpc>
            </a:pPr>
            <a:endParaRPr lang="cs-CZ" sz="2200"/>
          </a:p>
          <a:p>
            <a:pPr>
              <a:lnSpc>
                <a:spcPct val="80000"/>
              </a:lnSpc>
            </a:pPr>
            <a:r>
              <a:rPr lang="cs-CZ" sz="2200"/>
              <a:t>= příběhy jsou konstruované, nikoli objevované, jsou to výtvory post facto, kdy už člověk může přidělit – ze své vlastní perspektivy – různým událostem a vztahům konkrétní role v konkrétních příbězích	</a:t>
            </a:r>
          </a:p>
          <a:p>
            <a:pPr>
              <a:lnSpc>
                <a:spcPct val="80000"/>
              </a:lnSpc>
            </a:pPr>
            <a:r>
              <a:rPr lang="cs-CZ" sz="2200"/>
              <a:t>= PŘÍBĚHY </a:t>
            </a:r>
            <a:r>
              <a:rPr lang="cs-CZ" sz="2200" i="1"/>
              <a:t>O</a:t>
            </a:r>
            <a:r>
              <a:rPr lang="cs-CZ" sz="2200"/>
              <a:t> ŽIVOTĚ		VYPRÁVĚNÉ</a:t>
            </a:r>
          </a:p>
          <a:p>
            <a:pPr>
              <a:lnSpc>
                <a:spcPct val="80000"/>
              </a:lnSpc>
            </a:pPr>
            <a:endParaRPr lang="cs-CZ" sz="2200"/>
          </a:p>
          <a:p>
            <a:pPr>
              <a:lnSpc>
                <a:spcPct val="80000"/>
              </a:lnSpc>
            </a:pPr>
            <a:endParaRPr lang="cs-CZ"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 jako diskurzivní formace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vyprávění či z vyprávění konstruované příběhy nereprezentují minulost, ale vypovídají o současnosti, reprezentují současnou povahu kultury, jež nám tyto příběhy zprostředkovává.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Do procesu vzpomínání se tedy dostává pouze to, co má vztah k přítomnosti.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Se změnami v přítomnosti se mění též podoba příběhů, které minulost zprostředkovávají. Aby totiž příběhy mohly být uchopitelné, musí být publiku srozumitelné. Lze tedy hovořit o zprostředkování minulosti přítomností.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paměť zprostředkovávaná příběhy nevypovídá o minulosti, nýbrž o tom, jak je v přítomnosti s minulostí zacházeno, tedy jak je minulost v dnešním diskurzu aktuálně přítomná</a:t>
            </a:r>
            <a:r>
              <a:rPr lang="cs-CZ" sz="20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Lze se tedy tázat po diskursivních praktikách, které formují kolektivní paměť jako diskursivní formaci, ovlivňující podobu pamětí individuálních.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Sociologická studia vyprávění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r>
              <a:rPr lang="cs-CZ" altLang="cs-CZ" sz="2800" u="sng" smtClean="0"/>
              <a:t>Narativy neboli vyprávění </a:t>
            </a:r>
            <a:r>
              <a:rPr lang="cs-CZ" altLang="cs-CZ" sz="2800" smtClean="0"/>
              <a:t>v sociologii: </a:t>
            </a:r>
          </a:p>
          <a:p>
            <a:pPr lvl="1"/>
            <a:r>
              <a:rPr lang="cs-CZ" altLang="cs-CZ" smtClean="0"/>
              <a:t>legitimní druh sociologických dat: způsob odborného referování o společnosti</a:t>
            </a:r>
          </a:p>
          <a:p>
            <a:pPr lvl="1"/>
            <a:r>
              <a:rPr lang="cs-CZ" altLang="cs-CZ" smtClean="0"/>
              <a:t>předmět zkoumání</a:t>
            </a:r>
          </a:p>
          <a:p>
            <a:r>
              <a:rPr lang="cs-CZ" altLang="cs-CZ" sz="2800" u="sng" smtClean="0"/>
              <a:t>Metodologický naturalismus</a:t>
            </a:r>
            <a:r>
              <a:rPr lang="cs-CZ" altLang="cs-CZ" sz="2800" smtClean="0"/>
              <a:t>: přisuzuje vyprávění příběhů velký význam </a:t>
            </a:r>
            <a:r>
              <a:rPr lang="cs-CZ" altLang="cs-CZ" sz="2800" smtClean="0">
                <a:sym typeface="Wingdings" panose="05000000000000000000" pitchFamily="2" charset="2"/>
              </a:rPr>
              <a:t> zaměření na člověka jako jednající subjekt sociálního dění, na jeho autentické vyjádření, v přirozeném kontextu </a:t>
            </a:r>
          </a:p>
          <a:p>
            <a:pPr>
              <a:buFontTx/>
              <a:buNone/>
            </a:pPr>
            <a:r>
              <a:rPr lang="cs-CZ" altLang="cs-CZ" sz="2800" smtClean="0">
                <a:sym typeface="Wingdings" panose="05000000000000000000" pitchFamily="2" charset="2"/>
              </a:rPr>
              <a:t> analýza vyprávění je prostředkem přenášející sociologické porozumění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90653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>Co lze studiem vyprávění zjistit o sociálním dění?: výzkumné tradice</a:t>
            </a:r>
            <a:br>
              <a:rPr lang="cs-CZ" altLang="cs-CZ" sz="3600" smtClean="0"/>
            </a:br>
            <a:endParaRPr lang="cs-CZ" altLang="cs-CZ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Narativ jako </a:t>
            </a:r>
            <a:r>
              <a:rPr lang="cs-CZ" altLang="cs-CZ" sz="2400" u="sng" smtClean="0"/>
              <a:t>záznam životní zkušenosti</a:t>
            </a:r>
            <a:r>
              <a:rPr lang="cs-CZ" altLang="cs-CZ" sz="2400" smtClean="0"/>
              <a:t> jedince nebo kolektivity</a:t>
            </a:r>
          </a:p>
          <a:p>
            <a:pPr lvl="1"/>
            <a:r>
              <a:rPr lang="cs-CZ" altLang="cs-CZ" sz="2400" smtClean="0"/>
              <a:t>Především biografické vyprávění poskytuje klíč k objasnění sociálního dění</a:t>
            </a:r>
          </a:p>
          <a:p>
            <a:pPr lvl="1"/>
            <a:r>
              <a:rPr lang="cs-CZ" altLang="cs-CZ" sz="2400" smtClean="0"/>
              <a:t>Chicagská škola,60.a 70.léta 20.stol.</a:t>
            </a:r>
          </a:p>
          <a:p>
            <a:r>
              <a:rPr lang="cs-CZ" altLang="cs-CZ" sz="2400" smtClean="0"/>
              <a:t>Společenskovědní obrat k jazyku: pozornost rozšířena na aktérský rozměr, tzn. </a:t>
            </a:r>
            <a:r>
              <a:rPr lang="cs-CZ" altLang="cs-CZ" sz="2400" u="sng" smtClean="0"/>
              <a:t>jak prostřednictvím narativních ztvárnění sociálního dění aktéři ve společnosti jednaj</a:t>
            </a:r>
            <a:r>
              <a:rPr lang="cs-CZ" altLang="cs-CZ" sz="2400" smtClean="0"/>
              <a:t>í</a:t>
            </a:r>
          </a:p>
          <a:p>
            <a:pPr lvl="1"/>
            <a:r>
              <a:rPr lang="cs-CZ" altLang="cs-CZ" sz="2400" smtClean="0"/>
              <a:t>vyprávění jako přímá součást sociálního dění a organizující síla</a:t>
            </a:r>
          </a:p>
          <a:p>
            <a:pPr lvl="1"/>
            <a:r>
              <a:rPr lang="cs-CZ" altLang="cs-CZ" sz="2400" smtClean="0"/>
              <a:t>70.léta 20.stol.</a:t>
            </a:r>
          </a:p>
        </p:txBody>
      </p:sp>
    </p:spTree>
    <p:extLst>
      <p:ext uri="{BB962C8B-B14F-4D97-AF65-F5344CB8AC3E}">
        <p14:creationId xmlns:p14="http://schemas.microsoft.com/office/powerpoint/2010/main" val="119069470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2230</Words>
  <Application>Microsoft Office PowerPoint</Application>
  <PresentationFormat>Předvádění na obrazovce (4:3)</PresentationFormat>
  <Paragraphs>311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ＭＳ Ｐゴシック</vt:lpstr>
      <vt:lpstr>Arial</vt:lpstr>
      <vt:lpstr>Calibri</vt:lpstr>
      <vt:lpstr>Times New Roman</vt:lpstr>
      <vt:lpstr>Wingdings</vt:lpstr>
      <vt:lpstr>Výchozí návrh</vt:lpstr>
      <vt:lpstr>Narativní přístupy, biografický výzkum</vt:lpstr>
      <vt:lpstr>Co je vyprávění/narativita?</vt:lpstr>
      <vt:lpstr>Výzkum životních příběhů</vt:lpstr>
      <vt:lpstr>Jaká je povaha příběhů, které vyprávíme o svém i cizím životě?</vt:lpstr>
      <vt:lpstr>Narativní realismus</vt:lpstr>
      <vt:lpstr>Narativní konstruktivismus</vt:lpstr>
      <vt:lpstr>Paměť jako diskurzivní formace</vt:lpstr>
      <vt:lpstr>Sociologická studia vyprávění </vt:lpstr>
      <vt:lpstr> Co lze studiem vyprávění zjistit o sociálním dění?: výzkumné tradice </vt:lpstr>
      <vt:lpstr>Narativní interview </vt:lpstr>
      <vt:lpstr>Narativní interview – princip narativní konstrukce reality </vt:lpstr>
      <vt:lpstr>Narativní interview - použití</vt:lpstr>
      <vt:lpstr>Narativní interview – výhody / nevýhody</vt:lpstr>
      <vt:lpstr>Analytické postupy v kvalitativním výzkumu</vt:lpstr>
      <vt:lpstr>Lingvistická tradice: Naratologie</vt:lpstr>
      <vt:lpstr>Složky teorie vyprávění: Chatman 1978 (2008: 25)</vt:lpstr>
      <vt:lpstr>Sociálněvědní tradice</vt:lpstr>
      <vt:lpstr>Sociálněvědní tradice</vt:lpstr>
      <vt:lpstr>Narativní analýza – sociálněvědní tradice</vt:lpstr>
      <vt:lpstr>Narativní analýza</vt:lpstr>
      <vt:lpstr>Narativní analýza – strukturalistický přístup</vt:lpstr>
      <vt:lpstr>Př. strukturalistického přístupu  (Labov 1972 podle Earthy – Cronin 2008)</vt:lpstr>
      <vt:lpstr>strukturalistický přístup – výhody a nevýhody</vt:lpstr>
      <vt:lpstr>Narativní analýza zápletky</vt:lpstr>
      <vt:lpstr>Narativní analýza: hermeneutický přístup</vt:lpstr>
      <vt:lpstr>Typy hermeneut. narativ. analýzy</vt:lpstr>
      <vt:lpstr>Narativní analýza: interakcionistický přístup</vt:lpstr>
      <vt:lpstr>Biografický design</vt:lpstr>
      <vt:lpstr>Narativní biografie</vt:lpstr>
      <vt:lpstr>Narativní biografie</vt:lpstr>
      <vt:lpstr>Biografická narativní analýza</vt:lpstr>
      <vt:lpstr>Narativní biografie: přemýšlení o  datech při analýze</vt:lpstr>
      <vt:lpstr>Použitá literatura</vt:lpstr>
    </vt:vector>
  </TitlesOfParts>
  <Company>UK FHS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analýza – pokr.</dc:title>
  <dc:creator>novothed</dc:creator>
  <cp:lastModifiedBy>Hedvika Novotná</cp:lastModifiedBy>
  <cp:revision>21</cp:revision>
  <dcterms:created xsi:type="dcterms:W3CDTF">2010-05-04T10:27:09Z</dcterms:created>
  <dcterms:modified xsi:type="dcterms:W3CDTF">2017-04-19T08:39:27Z</dcterms:modified>
</cp:coreProperties>
</file>