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70" r:id="rId3"/>
    <p:sldId id="257" r:id="rId4"/>
    <p:sldId id="275" r:id="rId5"/>
    <p:sldId id="280" r:id="rId6"/>
    <p:sldId id="282" r:id="rId7"/>
    <p:sldId id="277" r:id="rId8"/>
    <p:sldId id="278" r:id="rId9"/>
    <p:sldId id="281" r:id="rId10"/>
    <p:sldId id="276" r:id="rId11"/>
    <p:sldId id="260" r:id="rId12"/>
    <p:sldId id="258" r:id="rId13"/>
    <p:sldId id="261" r:id="rId14"/>
    <p:sldId id="279" r:id="rId15"/>
    <p:sldId id="262" r:id="rId16"/>
    <p:sldId id="284" r:id="rId17"/>
    <p:sldId id="285" r:id="rId18"/>
    <p:sldId id="283" r:id="rId19"/>
    <p:sldId id="271" r:id="rId20"/>
    <p:sldId id="264" r:id="rId21"/>
    <p:sldId id="286" r:id="rId22"/>
    <p:sldId id="272" r:id="rId23"/>
    <p:sldId id="273" r:id="rId24"/>
    <p:sldId id="265" r:id="rId25"/>
    <p:sldId id="287" r:id="rId26"/>
    <p:sldId id="269" r:id="rId27"/>
    <p:sldId id="297" r:id="rId28"/>
    <p:sldId id="274" r:id="rId29"/>
    <p:sldId id="267" r:id="rId30"/>
    <p:sldId id="266" r:id="rId31"/>
    <p:sldId id="268" r:id="rId32"/>
    <p:sldId id="289" r:id="rId33"/>
    <p:sldId id="288" r:id="rId34"/>
    <p:sldId id="291" r:id="rId35"/>
    <p:sldId id="292" r:id="rId36"/>
    <p:sldId id="293" r:id="rId37"/>
    <p:sldId id="290" r:id="rId38"/>
    <p:sldId id="294" r:id="rId39"/>
    <p:sldId id="295" r:id="rId40"/>
    <p:sldId id="296" r:id="rId4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994"/>
  </p:normalViewPr>
  <p:slideViewPr>
    <p:cSldViewPr snapToGrid="0" snapToObjects="1">
      <p:cViewPr varScale="1">
        <p:scale>
          <a:sx n="112" d="100"/>
          <a:sy n="112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F394A-3DC5-B942-9B67-1ACEA29C9347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686D7-64B9-834C-9DA5-EBDE2F5E182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503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Zástupný symbol pro obrázek snímku 1">
            <a:extLst>
              <a:ext uri="{FF2B5EF4-FFF2-40B4-BE49-F238E27FC236}">
                <a16:creationId xmlns:a16="http://schemas.microsoft.com/office/drawing/2014/main" id="{F42ACE16-D0BB-F941-889F-34733FAEC8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Zástupný symbol pro poznámky 2">
            <a:extLst>
              <a:ext uri="{FF2B5EF4-FFF2-40B4-BE49-F238E27FC236}">
                <a16:creationId xmlns:a16="http://schemas.microsoft.com/office/drawing/2014/main" id="{E1648FB5-2062-BC44-B56E-6E8B825FF0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Na obrázku vidíme tlakově-průtokové křivky jednotlivých skupin, kde je znázorněná závislost zvyšujícího se perfusního tlaku od zvyšujícího se průtoku plicních cév izolovaných perfundovaných plic.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Skupina vystavená hypoxii po dobu 3 týdnů má P/Q křivku významně posunutou výše a zároveň je strmnější oproti kontrolám.  </a:t>
            </a:r>
          </a:p>
          <a:p>
            <a:pPr eaLnBrk="1" hangingPunct="1">
              <a:spcBef>
                <a:spcPct val="0"/>
              </a:spcBef>
            </a:pPr>
            <a:r>
              <a:rPr lang="cs-CZ" altLang="cs-CZ" sz="1000">
                <a:latin typeface="Arial" panose="020B0604020202020204" pitchFamily="34" charset="0"/>
                <a:cs typeface="Arial" panose="020B0604020202020204" pitchFamily="34" charset="0"/>
              </a:rPr>
              <a:t>Křivky skupin vystavených hypoxii a léčených Molsidomem, Tempolem nebo jejich kombinací nejsou významně změněny oproti kontrolám, ale u skupiny léčené kombinací Molsidominu s Tempolem jsme už zjistili významně zvýšenou směrnici  oproti kontrolám-strmnější křivka.</a:t>
            </a:r>
          </a:p>
        </p:txBody>
      </p:sp>
      <p:sp>
        <p:nvSpPr>
          <p:cNvPr id="16388" name="Zástupný symbol pro číslo snímku 3">
            <a:extLst>
              <a:ext uri="{FF2B5EF4-FFF2-40B4-BE49-F238E27FC236}">
                <a16:creationId xmlns:a16="http://schemas.microsoft.com/office/drawing/2014/main" id="{D4E552E5-F8C4-BE48-8D22-304564531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9DA873B-3EF3-0B46-9FDD-94503A8905C4}" type="slidenum">
              <a:rPr lang="cs-CZ" altLang="cs-CZ"/>
              <a:pPr eaLnBrk="1" hangingPunct="1"/>
              <a:t>27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00487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4EF6A5-0177-F945-B165-4DB95D30002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06991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5AA8FF-773E-E94A-9C54-B211950DB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7B95217-2D7A-D14B-B289-926589FFF4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A78C1D-0DD9-024F-A3CE-1296288E3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1CADF4-700B-104B-B4D9-FFACDDD23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47E0EEA-2BAC-9E49-B1F2-9F461880F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5013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A95BC5-C949-DB4F-8C5E-B5C986E5D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003CA4C-3A2E-6248-9EF0-F9B655634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6E79E7-0063-FC45-B7E2-5C236F899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5D61B52-B5EA-D04A-8C5E-58E862C4E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D2A1A4D-6666-1545-839C-D1140FDC3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9067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24502DE-9D74-6345-8FEF-F4A132959F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9DD34C5-E0A9-9A4A-85FF-BB804DF325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88469ED-BE07-1A48-98E2-C6FC19C5B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512D19-A3CC-BE4C-9DB3-AC8057D19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A97D7A-D8E4-4243-8551-255CD8283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085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9D18E3-1A0E-934E-AE8B-A3FB062D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E20D214-EACF-834A-8ABF-ED2D82AB3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78F561F-C11E-1F4D-8A95-C293D4547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A758C9-341C-6F44-9B8D-D96AE57C2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0C6BAF6-D13A-5241-A626-14BEC6266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819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139763-31CC-0B44-9B0D-5C63D7CF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FA4344-1E08-CF4F-B751-E952C66F28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7455EB7-5D4A-F94A-812D-898AE91FB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2EBEA48-218C-0E4C-B35F-D3A6612D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E0206E-F4B0-5C47-90D1-3A62DB9E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65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7EB79-0BA8-3741-96AD-B1F533E1D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05B14A-2051-EC46-9FC7-7D423017A6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53FBC558-525C-FE4D-A898-742AE5D70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C5A0459-C84D-B347-A1EC-EE5AF4E31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EF5164-C8DF-F64A-8793-9578C375F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A920B37-5A8B-FD48-81EB-4D01CEC33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8472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C4E50-F7BF-7E48-8294-57F8FA3E2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C3CEF41-B787-0E44-9C72-E8F23A272B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0D7D8D7-C131-F043-AE5D-B048BD38DD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FA83F9-5245-7348-A74D-DF21774A06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1922DBDE-D5AF-6041-8720-0695B346A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5842841-81CE-6D47-91F6-C23BF766E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5E71AF9-754A-2D42-AD37-40D4E352A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ED75B5-BAC1-4E48-86DA-9BFB9CA77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5768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90B0DA-3470-2F48-8DDD-3C6DD2E10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E5A296C-F8B0-584F-BA7B-475606FE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2F7F06A-DB99-134A-8FD8-EC3336E7A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39EBE0-7243-7F45-B090-9957E196F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260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11C68B7-8D6C-5A49-9759-C7F3FFE7C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E11707E-4C31-A140-86E0-D025EC51D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7714076-BEB0-2144-807B-00C632989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260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022821-EB02-F746-BF50-2C80A0D0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526DA95-FC75-8543-A920-03414E4D4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85FEC28-68C8-2949-B0FC-0F3488239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14C934-9372-7244-AADE-AAFB6F06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2E3EF46-FEB9-554A-8920-03DFCDC25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7D0A47B-1AC4-E547-BA02-07049F906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071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FC90B2-63A0-9B43-ACDF-9AC7534E9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3A89B76B-E39D-E94C-BD08-059490FF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CF2F68D-4EC1-474C-9DFA-3B62670DCD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A6FCB5-1C15-B946-92E4-987E4499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A66AE2-DDD5-E241-9791-0C37B1604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688FBE2-FA0B-7948-86ED-CA6B0B2A2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7027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6BC06D8-3BD1-3B4C-99B8-BE8A653D0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C749B48-6D35-C54C-80BE-F8C011826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8AF73C-D547-0748-9CB1-E2E0B2B18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80E487-8DDD-C04A-A5D7-D27FE41DBB35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085ECF0-47FF-B74A-A95C-F09175FF16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9269726-9FB5-2E42-BC45-033A8A1A8E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43FADD-4880-044D-AD6F-3B8814A6179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8604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fyziologie.lf2.cuni.cz/index.ht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CA1553-4F5A-1049-A29B-735D40EE9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814560" cy="2387600"/>
          </a:xfrm>
        </p:spPr>
        <p:txBody>
          <a:bodyPr>
            <a:normAutofit/>
          </a:bodyPr>
          <a:lstStyle/>
          <a:p>
            <a:r>
              <a:rPr lang="cs-CZ" b="1" dirty="0"/>
              <a:t>Specifika některých orgánových cirkulací…</a:t>
            </a:r>
          </a:p>
        </p:txBody>
      </p:sp>
      <p:sp>
        <p:nvSpPr>
          <p:cNvPr id="4" name="Podnadpis 2">
            <a:extLst>
              <a:ext uri="{FF2B5EF4-FFF2-40B4-BE49-F238E27FC236}">
                <a16:creationId xmlns:a16="http://schemas.microsoft.com/office/drawing/2014/main" id="{3AFF0DF2-D72A-B843-A06D-008384BCB0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2346"/>
            <a:ext cx="9144000" cy="1382953"/>
          </a:xfrm>
        </p:spPr>
        <p:txBody>
          <a:bodyPr>
            <a:normAutofit/>
          </a:bodyPr>
          <a:lstStyle/>
          <a:p>
            <a:r>
              <a:rPr lang="cs-CZ" b="1" dirty="0"/>
              <a:t>Milan Chovanec</a:t>
            </a:r>
          </a:p>
          <a:p>
            <a:r>
              <a:rPr lang="cs-CZ" dirty="0"/>
              <a:t>Ústav fyziologie, 2. LFUK v Praze</a:t>
            </a:r>
          </a:p>
          <a:p>
            <a:r>
              <a:rPr lang="cs-CZ" dirty="0" err="1"/>
              <a:t>Kardiocentrum</a:t>
            </a:r>
            <a:r>
              <a:rPr lang="cs-CZ" dirty="0"/>
              <a:t>, Nemocnice na Homolce, Praha</a:t>
            </a:r>
          </a:p>
        </p:txBody>
      </p:sp>
      <p:pic>
        <p:nvPicPr>
          <p:cNvPr id="5" name="Picture 3" descr="C:\Users\milki_000\OneDrive\Документы\logo.png">
            <a:extLst>
              <a:ext uri="{FF2B5EF4-FFF2-40B4-BE49-F238E27FC236}">
                <a16:creationId xmlns:a16="http://schemas.microsoft.com/office/drawing/2014/main" id="{6641FEF9-42DD-404B-8007-429F88692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5" y="4280902"/>
            <a:ext cx="1205837" cy="120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Lung and heart">
            <a:hlinkClick r:id="rId3"/>
            <a:extLst>
              <a:ext uri="{FF2B5EF4-FFF2-40B4-BE49-F238E27FC236}">
                <a16:creationId xmlns:a16="http://schemas.microsoft.com/office/drawing/2014/main" id="{A0A84939-D2B6-6245-BCF0-A7FE032F41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138490"/>
            <a:ext cx="1446213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91AA105-62C2-3945-B697-4EB4DD0F5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440"/>
          <a:stretch/>
        </p:blipFill>
        <p:spPr bwMode="auto">
          <a:xfrm>
            <a:off x="10329215" y="4112577"/>
            <a:ext cx="1959634" cy="1462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934A3C7A-9C27-F142-9294-9B9340315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7843" y="4192346"/>
            <a:ext cx="1350709" cy="1323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088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90A7F6BA-0CEB-D047-9629-EA45D23B4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869" y="3306727"/>
            <a:ext cx="4774445" cy="2910319"/>
          </a:xfrm>
          <a:prstGeom prst="rect">
            <a:avLst/>
          </a:prstGeom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3EF3F79C-53E4-734A-B08E-60EBE77BB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Koronární průtok – “</a:t>
            </a:r>
            <a:r>
              <a:rPr lang="cs-CZ" b="1" dirty="0" err="1"/>
              <a:t>squeezing</a:t>
            </a:r>
            <a:r>
              <a:rPr lang="cs-CZ" b="1" dirty="0"/>
              <a:t> </a:t>
            </a:r>
            <a:r>
              <a:rPr lang="cs-CZ" b="1" dirty="0" err="1"/>
              <a:t>effect</a:t>
            </a:r>
            <a:r>
              <a:rPr lang="cs-CZ" b="1" dirty="0"/>
              <a:t>“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FFC942B-C899-9042-A83F-0E1C3C51A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207" y="1690688"/>
            <a:ext cx="4583793" cy="116877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DDBEE9E-1920-CC4B-92A9-03F097676CA0}"/>
              </a:ext>
            </a:extLst>
          </p:cNvPr>
          <p:cNvSpPr txBox="1"/>
          <p:nvPr/>
        </p:nvSpPr>
        <p:spPr>
          <a:xfrm>
            <a:off x="8517579" y="1999698"/>
            <a:ext cx="14543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Systola LK</a:t>
            </a:r>
          </a:p>
        </p:txBody>
      </p:sp>
      <p:cxnSp>
        <p:nvCxnSpPr>
          <p:cNvPr id="9" name="Přímá spojovací šipka 8">
            <a:extLst>
              <a:ext uri="{FF2B5EF4-FFF2-40B4-BE49-F238E27FC236}">
                <a16:creationId xmlns:a16="http://schemas.microsoft.com/office/drawing/2014/main" id="{3A2E2403-04D1-4449-9A99-873525484853}"/>
              </a:ext>
            </a:extLst>
          </p:cNvPr>
          <p:cNvCxnSpPr/>
          <p:nvPr/>
        </p:nvCxnSpPr>
        <p:spPr>
          <a:xfrm flipH="1" flipV="1">
            <a:off x="5602514" y="1959429"/>
            <a:ext cx="2859315" cy="3156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A88B0A1A-42F1-4D47-9962-28B19EA810A7}"/>
              </a:ext>
            </a:extLst>
          </p:cNvPr>
          <p:cNvCxnSpPr>
            <a:cxnSpLocks/>
          </p:cNvCxnSpPr>
          <p:nvPr/>
        </p:nvCxnSpPr>
        <p:spPr>
          <a:xfrm flipH="1">
            <a:off x="5602515" y="2275076"/>
            <a:ext cx="2859314" cy="23604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A8EF91A-A409-7841-9915-FEA20CA5EF53}"/>
              </a:ext>
            </a:extLst>
          </p:cNvPr>
          <p:cNvSpPr txBox="1"/>
          <p:nvPr/>
        </p:nvSpPr>
        <p:spPr>
          <a:xfrm rot="21269412">
            <a:off x="6328239" y="2408092"/>
            <a:ext cx="12949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/>
              <a:t>Velmi omezený </a:t>
            </a:r>
            <a:r>
              <a:rPr lang="cs-CZ" sz="1200" b="1" u="sng" dirty="0" err="1"/>
              <a:t>Q</a:t>
            </a:r>
            <a:endParaRPr lang="cs-CZ" sz="1200" b="1" u="sng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34FFDD7-4FBD-3148-B11C-E7608B5BAF54}"/>
              </a:ext>
            </a:extLst>
          </p:cNvPr>
          <p:cNvSpPr txBox="1"/>
          <p:nvPr/>
        </p:nvSpPr>
        <p:spPr>
          <a:xfrm rot="405017">
            <a:off x="6162392" y="1834004"/>
            <a:ext cx="1626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u="sng" dirty="0"/>
              <a:t>Minimálně omezený </a:t>
            </a:r>
            <a:r>
              <a:rPr lang="cs-CZ" sz="1200" b="1" u="sng" dirty="0" err="1"/>
              <a:t>Q</a:t>
            </a:r>
            <a:endParaRPr lang="cs-CZ" sz="1200" b="1" u="sng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1D858CA9-B758-F44A-BBFF-BD1B5C926472}"/>
              </a:ext>
            </a:extLst>
          </p:cNvPr>
          <p:cNvSpPr txBox="1"/>
          <p:nvPr/>
        </p:nvSpPr>
        <p:spPr>
          <a:xfrm>
            <a:off x="7893978" y="2777010"/>
            <a:ext cx="270150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/>
              <a:t>Diastola LK</a:t>
            </a:r>
          </a:p>
          <a:p>
            <a:pPr algn="ctr"/>
            <a:r>
              <a:rPr lang="cs-CZ" dirty="0"/>
              <a:t>Bez </a:t>
            </a:r>
            <a:r>
              <a:rPr lang="cs-CZ" dirty="0" err="1"/>
              <a:t>ovlivěnění</a:t>
            </a:r>
            <a:r>
              <a:rPr lang="cs-CZ" dirty="0"/>
              <a:t> kontrakcí LK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9AD7A85-82E4-9240-A45B-E030F7769FDE}"/>
              </a:ext>
            </a:extLst>
          </p:cNvPr>
          <p:cNvSpPr txBox="1"/>
          <p:nvPr/>
        </p:nvSpPr>
        <p:spPr>
          <a:xfrm>
            <a:off x="7880677" y="3930889"/>
            <a:ext cx="41824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PK bez ovlivnění extramurálním tlakem volné stěny komory</a:t>
            </a:r>
          </a:p>
        </p:txBody>
      </p:sp>
      <p:pic>
        <p:nvPicPr>
          <p:cNvPr id="2049" name="Picture 1" descr="page20image1157418160">
            <a:extLst>
              <a:ext uri="{FF2B5EF4-FFF2-40B4-BE49-F238E27FC236}">
                <a16:creationId xmlns:a16="http://schemas.microsoft.com/office/drawing/2014/main" id="{544466BC-43E6-C84C-80BA-79A8BDDC1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436" y="4863127"/>
            <a:ext cx="2143935" cy="17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29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1">
            <a:extLst>
              <a:ext uri="{FF2B5EF4-FFF2-40B4-BE49-F238E27FC236}">
                <a16:creationId xmlns:a16="http://schemas.microsoft.com/office/drawing/2014/main" id="{2CFED80C-CDE9-454C-B962-307587C83F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700"/>
          <a:stretch/>
        </p:blipFill>
        <p:spPr bwMode="auto">
          <a:xfrm>
            <a:off x="3372347" y="225866"/>
            <a:ext cx="5045939" cy="292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97252DA-E00C-A447-B660-004C105DF6C3}"/>
              </a:ext>
            </a:extLst>
          </p:cNvPr>
          <p:cNvSpPr txBox="1"/>
          <p:nvPr/>
        </p:nvSpPr>
        <p:spPr>
          <a:xfrm>
            <a:off x="537028" y="1364063"/>
            <a:ext cx="1526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Srdeční cyklus</a:t>
            </a:r>
          </a:p>
          <a:p>
            <a:pPr algn="ctr"/>
            <a:r>
              <a:rPr lang="cs-CZ" b="1" dirty="0"/>
              <a:t>(změny P/t)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213811D0-D57E-3A4A-9331-E667F462ADE5}"/>
              </a:ext>
            </a:extLst>
          </p:cNvPr>
          <p:cNvSpPr txBox="1"/>
          <p:nvPr/>
        </p:nvSpPr>
        <p:spPr>
          <a:xfrm>
            <a:off x="443890" y="4797083"/>
            <a:ext cx="18253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Koronární průtok</a:t>
            </a:r>
          </a:p>
          <a:p>
            <a:r>
              <a:rPr lang="cs-CZ" b="1" dirty="0"/>
              <a:t>(změny P a V/t)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7E7FCF4-01E3-4443-9633-57D5148DE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7815" y="3148593"/>
            <a:ext cx="4840471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981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DD033-D115-4749-96EA-1ACA97C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Koronární průtok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2475180-576F-BB4F-A451-12B69E763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068" y="1531620"/>
            <a:ext cx="4548862" cy="494157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25CDAE11-356C-3947-B5D2-FFC6BACAD598}"/>
              </a:ext>
            </a:extLst>
          </p:cNvPr>
          <p:cNvSpPr/>
          <p:nvPr/>
        </p:nvSpPr>
        <p:spPr>
          <a:xfrm>
            <a:off x="5499365" y="1749867"/>
            <a:ext cx="914400" cy="914400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0" name="Přímá spojovací šipka 9">
            <a:extLst>
              <a:ext uri="{FF2B5EF4-FFF2-40B4-BE49-F238E27FC236}">
                <a16:creationId xmlns:a16="http://schemas.microsoft.com/office/drawing/2014/main" id="{5E407116-5350-544D-8771-0B2E28C52223}"/>
              </a:ext>
            </a:extLst>
          </p:cNvPr>
          <p:cNvCxnSpPr>
            <a:cxnSpLocks/>
          </p:cNvCxnSpPr>
          <p:nvPr/>
        </p:nvCxnSpPr>
        <p:spPr>
          <a:xfrm flipH="1">
            <a:off x="3660183" y="2452914"/>
            <a:ext cx="1810154" cy="477497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Skupina 13">
            <a:extLst>
              <a:ext uri="{FF2B5EF4-FFF2-40B4-BE49-F238E27FC236}">
                <a16:creationId xmlns:a16="http://schemas.microsoft.com/office/drawing/2014/main" id="{F7DB9184-BA75-1748-9F5E-221FD878208D}"/>
              </a:ext>
            </a:extLst>
          </p:cNvPr>
          <p:cNvGrpSpPr/>
          <p:nvPr/>
        </p:nvGrpSpPr>
        <p:grpSpPr>
          <a:xfrm>
            <a:off x="7417555" y="3213964"/>
            <a:ext cx="4774445" cy="2910319"/>
            <a:chOff x="7417555" y="3122192"/>
            <a:chExt cx="4774445" cy="2910319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C43E0A71-3140-6F42-AFD3-60A9F5DC4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417555" y="3122192"/>
              <a:ext cx="4774445" cy="2910319"/>
            </a:xfrm>
            <a:prstGeom prst="rect">
              <a:avLst/>
            </a:prstGeom>
          </p:spPr>
        </p:pic>
        <p:sp>
          <p:nvSpPr>
            <p:cNvPr id="5" name="Volný tvar 4">
              <a:extLst>
                <a:ext uri="{FF2B5EF4-FFF2-40B4-BE49-F238E27FC236}">
                  <a16:creationId xmlns:a16="http://schemas.microsoft.com/office/drawing/2014/main" id="{D4BA4663-A35F-8C4B-B6F6-7EB6283573C2}"/>
                </a:ext>
              </a:extLst>
            </p:cNvPr>
            <p:cNvSpPr/>
            <p:nvPr/>
          </p:nvSpPr>
          <p:spPr>
            <a:xfrm>
              <a:off x="9941744" y="3410857"/>
              <a:ext cx="1118142" cy="580572"/>
            </a:xfrm>
            <a:custGeom>
              <a:avLst/>
              <a:gdLst>
                <a:gd name="connsiteX0" fmla="*/ 44085 w 1118142"/>
                <a:gd name="connsiteY0" fmla="*/ 348343 h 580572"/>
                <a:gd name="connsiteX1" fmla="*/ 542 w 1118142"/>
                <a:gd name="connsiteY1" fmla="*/ 246743 h 580572"/>
                <a:gd name="connsiteX2" fmla="*/ 15056 w 1118142"/>
                <a:gd name="connsiteY2" fmla="*/ 203200 h 580572"/>
                <a:gd name="connsiteX3" fmla="*/ 73113 w 1118142"/>
                <a:gd name="connsiteY3" fmla="*/ 116114 h 580572"/>
                <a:gd name="connsiteX4" fmla="*/ 203742 w 1118142"/>
                <a:gd name="connsiteY4" fmla="*/ 29029 h 580572"/>
                <a:gd name="connsiteX5" fmla="*/ 247285 w 1118142"/>
                <a:gd name="connsiteY5" fmla="*/ 0 h 580572"/>
                <a:gd name="connsiteX6" fmla="*/ 595627 w 1118142"/>
                <a:gd name="connsiteY6" fmla="*/ 14514 h 580572"/>
                <a:gd name="connsiteX7" fmla="*/ 639170 w 1118142"/>
                <a:gd name="connsiteY7" fmla="*/ 29029 h 580572"/>
                <a:gd name="connsiteX8" fmla="*/ 726256 w 1118142"/>
                <a:gd name="connsiteY8" fmla="*/ 87086 h 580572"/>
                <a:gd name="connsiteX9" fmla="*/ 769799 w 1118142"/>
                <a:gd name="connsiteY9" fmla="*/ 116114 h 580572"/>
                <a:gd name="connsiteX10" fmla="*/ 813342 w 1118142"/>
                <a:gd name="connsiteY10" fmla="*/ 145143 h 580572"/>
                <a:gd name="connsiteX11" fmla="*/ 856885 w 1118142"/>
                <a:gd name="connsiteY11" fmla="*/ 174172 h 580572"/>
                <a:gd name="connsiteX12" fmla="*/ 943970 w 1118142"/>
                <a:gd name="connsiteY12" fmla="*/ 304800 h 580572"/>
                <a:gd name="connsiteX13" fmla="*/ 972999 w 1118142"/>
                <a:gd name="connsiteY13" fmla="*/ 348343 h 580572"/>
                <a:gd name="connsiteX14" fmla="*/ 1002027 w 1118142"/>
                <a:gd name="connsiteY14" fmla="*/ 391886 h 580572"/>
                <a:gd name="connsiteX15" fmla="*/ 1045570 w 1118142"/>
                <a:gd name="connsiteY15" fmla="*/ 435429 h 580572"/>
                <a:gd name="connsiteX16" fmla="*/ 1089113 w 1118142"/>
                <a:gd name="connsiteY16" fmla="*/ 522514 h 580572"/>
                <a:gd name="connsiteX17" fmla="*/ 1118142 w 1118142"/>
                <a:gd name="connsiteY17" fmla="*/ 580572 h 58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118142" h="580572">
                  <a:moveTo>
                    <a:pt x="44085" y="348343"/>
                  </a:moveTo>
                  <a:cubicBezTo>
                    <a:pt x="29571" y="314476"/>
                    <a:pt x="7768" y="282873"/>
                    <a:pt x="542" y="246743"/>
                  </a:cubicBezTo>
                  <a:cubicBezTo>
                    <a:pt x="-2459" y="231741"/>
                    <a:pt x="7626" y="216574"/>
                    <a:pt x="15056" y="203200"/>
                  </a:cubicBezTo>
                  <a:cubicBezTo>
                    <a:pt x="31999" y="172702"/>
                    <a:pt x="44084" y="135466"/>
                    <a:pt x="73113" y="116114"/>
                  </a:cubicBezTo>
                  <a:lnTo>
                    <a:pt x="203742" y="29029"/>
                  </a:lnTo>
                  <a:lnTo>
                    <a:pt x="247285" y="0"/>
                  </a:lnTo>
                  <a:cubicBezTo>
                    <a:pt x="363399" y="4838"/>
                    <a:pt x="479730" y="5929"/>
                    <a:pt x="595627" y="14514"/>
                  </a:cubicBezTo>
                  <a:cubicBezTo>
                    <a:pt x="610885" y="15644"/>
                    <a:pt x="625796" y="21599"/>
                    <a:pt x="639170" y="29029"/>
                  </a:cubicBezTo>
                  <a:cubicBezTo>
                    <a:pt x="669668" y="45972"/>
                    <a:pt x="697227" y="67734"/>
                    <a:pt x="726256" y="87086"/>
                  </a:cubicBezTo>
                  <a:lnTo>
                    <a:pt x="769799" y="116114"/>
                  </a:lnTo>
                  <a:lnTo>
                    <a:pt x="813342" y="145143"/>
                  </a:lnTo>
                  <a:lnTo>
                    <a:pt x="856885" y="174172"/>
                  </a:lnTo>
                  <a:lnTo>
                    <a:pt x="943970" y="304800"/>
                  </a:lnTo>
                  <a:lnTo>
                    <a:pt x="972999" y="348343"/>
                  </a:lnTo>
                  <a:cubicBezTo>
                    <a:pt x="982675" y="362857"/>
                    <a:pt x="989692" y="379551"/>
                    <a:pt x="1002027" y="391886"/>
                  </a:cubicBezTo>
                  <a:lnTo>
                    <a:pt x="1045570" y="435429"/>
                  </a:lnTo>
                  <a:cubicBezTo>
                    <a:pt x="1082057" y="544884"/>
                    <a:pt x="1032837" y="409961"/>
                    <a:pt x="1089113" y="522514"/>
                  </a:cubicBezTo>
                  <a:cubicBezTo>
                    <a:pt x="1122469" y="589226"/>
                    <a:pt x="1085350" y="547780"/>
                    <a:pt x="1118142" y="580572"/>
                  </a:cubicBezTo>
                </a:path>
              </a:pathLst>
            </a:custGeom>
            <a:noFill/>
            <a:ln w="349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AE18C67F-C7D1-5743-87BE-EE50D2A7E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4930" y="2887882"/>
            <a:ext cx="2982485" cy="3131609"/>
          </a:xfrm>
          <a:prstGeom prst="rect">
            <a:avLst/>
          </a:prstGeom>
        </p:spPr>
      </p:pic>
      <p:cxnSp>
        <p:nvCxnSpPr>
          <p:cNvPr id="11" name="Přímá spojovací šipka 10">
            <a:extLst>
              <a:ext uri="{FF2B5EF4-FFF2-40B4-BE49-F238E27FC236}">
                <a16:creationId xmlns:a16="http://schemas.microsoft.com/office/drawing/2014/main" id="{3D4648E1-65E5-574B-A016-8626FD1BAFC9}"/>
              </a:ext>
            </a:extLst>
          </p:cNvPr>
          <p:cNvCxnSpPr>
            <a:cxnSpLocks/>
            <a:endCxn id="5" idx="5"/>
          </p:cNvCxnSpPr>
          <p:nvPr/>
        </p:nvCxnSpPr>
        <p:spPr>
          <a:xfrm>
            <a:off x="6350695" y="2521741"/>
            <a:ext cx="3838334" cy="98088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FE0537FF-8250-3F4B-8612-A78D008B8DA3}"/>
              </a:ext>
            </a:extLst>
          </p:cNvPr>
          <p:cNvSpPr txBox="1"/>
          <p:nvPr/>
        </p:nvSpPr>
        <p:spPr>
          <a:xfrm>
            <a:off x="5667162" y="2022401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IABP</a:t>
            </a:r>
          </a:p>
        </p:txBody>
      </p:sp>
    </p:spTree>
    <p:extLst>
      <p:ext uri="{BB962C8B-B14F-4D97-AF65-F5344CB8AC3E}">
        <p14:creationId xmlns:p14="http://schemas.microsoft.com/office/powerpoint/2010/main" val="25249305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DD033-D115-4749-96EA-1ACA97CA5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Koronární průtok – patologické stavy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229E06C-D033-7A4F-92EF-B653FC52380C}"/>
              </a:ext>
            </a:extLst>
          </p:cNvPr>
          <p:cNvSpPr txBox="1"/>
          <p:nvPr/>
        </p:nvSpPr>
        <p:spPr>
          <a:xfrm>
            <a:off x="5561334" y="1725225"/>
            <a:ext cx="5791201" cy="31743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Tachykardie (zkrácení diastoly)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RV hypertrofie (RVH)….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Ateroskleróza (PCI…)</a:t>
            </a:r>
          </a:p>
          <a:p>
            <a:pPr marL="285750" indent="-285750">
              <a:buFontTx/>
              <a:buChar char="-"/>
            </a:pPr>
            <a:endParaRPr lang="cs-CZ" sz="24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IABK….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cs-CZ" sz="2400" dirty="0"/>
              <a:t>Nitráty: produkce NO = vazodilatace….     </a:t>
            </a:r>
            <a:r>
              <a:rPr lang="cs-CZ" sz="2400" dirty="0" err="1"/>
              <a:t>Q</a:t>
            </a:r>
            <a:endParaRPr lang="cs-CZ" sz="24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CC8337E-B080-3F44-B732-44832F944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82997"/>
            <a:ext cx="3849914" cy="5475003"/>
          </a:xfrm>
          <a:prstGeom prst="rect">
            <a:avLst/>
          </a:prstGeom>
        </p:spPr>
      </p:pic>
      <p:pic>
        <p:nvPicPr>
          <p:cNvPr id="7" name="Picture 1" descr="page20image1157418160">
            <a:extLst>
              <a:ext uri="{FF2B5EF4-FFF2-40B4-BE49-F238E27FC236}">
                <a16:creationId xmlns:a16="http://schemas.microsoft.com/office/drawing/2014/main" id="{EB4A2BEC-06C2-BC4D-A5B9-E32BB831B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021" y="5072504"/>
            <a:ext cx="2143935" cy="1785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A802A24-2E67-C84F-93CB-E7B4D945D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7728"/>
          <a:stretch/>
        </p:blipFill>
        <p:spPr>
          <a:xfrm flipH="1">
            <a:off x="9209863" y="5049293"/>
            <a:ext cx="2215244" cy="1808707"/>
          </a:xfrm>
          <a:prstGeom prst="rect">
            <a:avLst/>
          </a:prstGeom>
        </p:spPr>
      </p:pic>
      <p:sp>
        <p:nvSpPr>
          <p:cNvPr id="8" name="Volný tvar 7">
            <a:extLst>
              <a:ext uri="{FF2B5EF4-FFF2-40B4-BE49-F238E27FC236}">
                <a16:creationId xmlns:a16="http://schemas.microsoft.com/office/drawing/2014/main" id="{38765B4D-9B66-7947-BCD1-E961DF1DAF4C}"/>
              </a:ext>
            </a:extLst>
          </p:cNvPr>
          <p:cNvSpPr/>
          <p:nvPr/>
        </p:nvSpPr>
        <p:spPr>
          <a:xfrm>
            <a:off x="2598057" y="4775200"/>
            <a:ext cx="1828826" cy="798286"/>
          </a:xfrm>
          <a:custGeom>
            <a:avLst/>
            <a:gdLst>
              <a:gd name="connsiteX0" fmla="*/ 0 w 1828826"/>
              <a:gd name="connsiteY0" fmla="*/ 798286 h 798286"/>
              <a:gd name="connsiteX1" fmla="*/ 43543 w 1828826"/>
              <a:gd name="connsiteY1" fmla="*/ 696686 h 798286"/>
              <a:gd name="connsiteX2" fmla="*/ 58057 w 1828826"/>
              <a:gd name="connsiteY2" fmla="*/ 653143 h 798286"/>
              <a:gd name="connsiteX3" fmla="*/ 145143 w 1828826"/>
              <a:gd name="connsiteY3" fmla="*/ 609600 h 798286"/>
              <a:gd name="connsiteX4" fmla="*/ 188686 w 1828826"/>
              <a:gd name="connsiteY4" fmla="*/ 580571 h 798286"/>
              <a:gd name="connsiteX5" fmla="*/ 333829 w 1828826"/>
              <a:gd name="connsiteY5" fmla="*/ 580571 h 798286"/>
              <a:gd name="connsiteX6" fmla="*/ 362857 w 1828826"/>
              <a:gd name="connsiteY6" fmla="*/ 624114 h 798286"/>
              <a:gd name="connsiteX7" fmla="*/ 449943 w 1828826"/>
              <a:gd name="connsiteY7" fmla="*/ 682171 h 798286"/>
              <a:gd name="connsiteX8" fmla="*/ 537029 w 1828826"/>
              <a:gd name="connsiteY8" fmla="*/ 725714 h 798286"/>
              <a:gd name="connsiteX9" fmla="*/ 566057 w 1828826"/>
              <a:gd name="connsiteY9" fmla="*/ 435429 h 798286"/>
              <a:gd name="connsiteX10" fmla="*/ 595086 w 1828826"/>
              <a:gd name="connsiteY10" fmla="*/ 348343 h 798286"/>
              <a:gd name="connsiteX11" fmla="*/ 609600 w 1828826"/>
              <a:gd name="connsiteY11" fmla="*/ 304800 h 798286"/>
              <a:gd name="connsiteX12" fmla="*/ 638629 w 1828826"/>
              <a:gd name="connsiteY12" fmla="*/ 261257 h 798286"/>
              <a:gd name="connsiteX13" fmla="*/ 667657 w 1828826"/>
              <a:gd name="connsiteY13" fmla="*/ 174171 h 798286"/>
              <a:gd name="connsiteX14" fmla="*/ 711200 w 1828826"/>
              <a:gd name="connsiteY14" fmla="*/ 87086 h 798286"/>
              <a:gd name="connsiteX15" fmla="*/ 841829 w 1828826"/>
              <a:gd name="connsiteY15" fmla="*/ 14514 h 798286"/>
              <a:gd name="connsiteX16" fmla="*/ 914400 w 1828826"/>
              <a:gd name="connsiteY16" fmla="*/ 0 h 798286"/>
              <a:gd name="connsiteX17" fmla="*/ 1045029 w 1828826"/>
              <a:gd name="connsiteY17" fmla="*/ 14514 h 798286"/>
              <a:gd name="connsiteX18" fmla="*/ 1132114 w 1828826"/>
              <a:gd name="connsiteY18" fmla="*/ 58057 h 798286"/>
              <a:gd name="connsiteX19" fmla="*/ 1175657 w 1828826"/>
              <a:gd name="connsiteY19" fmla="*/ 72571 h 798286"/>
              <a:gd name="connsiteX20" fmla="*/ 1262743 w 1828826"/>
              <a:gd name="connsiteY20" fmla="*/ 130629 h 798286"/>
              <a:gd name="connsiteX21" fmla="*/ 1393372 w 1828826"/>
              <a:gd name="connsiteY21" fmla="*/ 232229 h 798286"/>
              <a:gd name="connsiteX22" fmla="*/ 1480457 w 1828826"/>
              <a:gd name="connsiteY22" fmla="*/ 290286 h 798286"/>
              <a:gd name="connsiteX23" fmla="*/ 1524000 w 1828826"/>
              <a:gd name="connsiteY23" fmla="*/ 319314 h 798286"/>
              <a:gd name="connsiteX24" fmla="*/ 1553029 w 1828826"/>
              <a:gd name="connsiteY24" fmla="*/ 362857 h 798286"/>
              <a:gd name="connsiteX25" fmla="*/ 1596572 w 1828826"/>
              <a:gd name="connsiteY25" fmla="*/ 391886 h 798286"/>
              <a:gd name="connsiteX26" fmla="*/ 1698172 w 1828826"/>
              <a:gd name="connsiteY26" fmla="*/ 493486 h 798286"/>
              <a:gd name="connsiteX27" fmla="*/ 1741714 w 1828826"/>
              <a:gd name="connsiteY27" fmla="*/ 537029 h 798286"/>
              <a:gd name="connsiteX28" fmla="*/ 1828800 w 1828826"/>
              <a:gd name="connsiteY28" fmla="*/ 580571 h 79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828826" h="798286">
                <a:moveTo>
                  <a:pt x="0" y="798286"/>
                </a:moveTo>
                <a:cubicBezTo>
                  <a:pt x="14514" y="764419"/>
                  <a:pt x="29859" y="730897"/>
                  <a:pt x="43543" y="696686"/>
                </a:cubicBezTo>
                <a:cubicBezTo>
                  <a:pt x="49225" y="682481"/>
                  <a:pt x="48500" y="665090"/>
                  <a:pt x="58057" y="653143"/>
                </a:cubicBezTo>
                <a:cubicBezTo>
                  <a:pt x="78520" y="627564"/>
                  <a:pt x="116458" y="619161"/>
                  <a:pt x="145143" y="609600"/>
                </a:cubicBezTo>
                <a:cubicBezTo>
                  <a:pt x="159657" y="599924"/>
                  <a:pt x="173084" y="588372"/>
                  <a:pt x="188686" y="580571"/>
                </a:cubicBezTo>
                <a:cubicBezTo>
                  <a:pt x="244980" y="552424"/>
                  <a:pt x="261143" y="570188"/>
                  <a:pt x="333829" y="580571"/>
                </a:cubicBezTo>
                <a:cubicBezTo>
                  <a:pt x="343505" y="595085"/>
                  <a:pt x="349729" y="612627"/>
                  <a:pt x="362857" y="624114"/>
                </a:cubicBezTo>
                <a:cubicBezTo>
                  <a:pt x="389113" y="647088"/>
                  <a:pt x="420914" y="662819"/>
                  <a:pt x="449943" y="682171"/>
                </a:cubicBezTo>
                <a:cubicBezTo>
                  <a:pt x="506217" y="719687"/>
                  <a:pt x="476936" y="705683"/>
                  <a:pt x="537029" y="725714"/>
                </a:cubicBezTo>
                <a:cubicBezTo>
                  <a:pt x="543202" y="633121"/>
                  <a:pt x="540665" y="528533"/>
                  <a:pt x="566057" y="435429"/>
                </a:cubicBezTo>
                <a:cubicBezTo>
                  <a:pt x="574108" y="405908"/>
                  <a:pt x="585410" y="377372"/>
                  <a:pt x="595086" y="348343"/>
                </a:cubicBezTo>
                <a:cubicBezTo>
                  <a:pt x="599924" y="333829"/>
                  <a:pt x="601113" y="317530"/>
                  <a:pt x="609600" y="304800"/>
                </a:cubicBezTo>
                <a:lnTo>
                  <a:pt x="638629" y="261257"/>
                </a:lnTo>
                <a:lnTo>
                  <a:pt x="667657" y="174171"/>
                </a:lnTo>
                <a:cubicBezTo>
                  <a:pt x="678009" y="143115"/>
                  <a:pt x="684722" y="110254"/>
                  <a:pt x="711200" y="87086"/>
                </a:cubicBezTo>
                <a:cubicBezTo>
                  <a:pt x="754438" y="49253"/>
                  <a:pt x="790000" y="27472"/>
                  <a:pt x="841829" y="14514"/>
                </a:cubicBezTo>
                <a:cubicBezTo>
                  <a:pt x="865762" y="8531"/>
                  <a:pt x="890210" y="4838"/>
                  <a:pt x="914400" y="0"/>
                </a:cubicBezTo>
                <a:cubicBezTo>
                  <a:pt x="957943" y="4838"/>
                  <a:pt x="1001814" y="7311"/>
                  <a:pt x="1045029" y="14514"/>
                </a:cubicBezTo>
                <a:cubicBezTo>
                  <a:pt x="1099751" y="23634"/>
                  <a:pt x="1081964" y="32982"/>
                  <a:pt x="1132114" y="58057"/>
                </a:cubicBezTo>
                <a:cubicBezTo>
                  <a:pt x="1145798" y="64899"/>
                  <a:pt x="1161143" y="67733"/>
                  <a:pt x="1175657" y="72571"/>
                </a:cubicBezTo>
                <a:cubicBezTo>
                  <a:pt x="1204686" y="91924"/>
                  <a:pt x="1238073" y="105960"/>
                  <a:pt x="1262743" y="130629"/>
                </a:cubicBezTo>
                <a:cubicBezTo>
                  <a:pt x="1330956" y="198840"/>
                  <a:pt x="1289208" y="162786"/>
                  <a:pt x="1393372" y="232229"/>
                </a:cubicBezTo>
                <a:lnTo>
                  <a:pt x="1480457" y="290286"/>
                </a:lnTo>
                <a:lnTo>
                  <a:pt x="1524000" y="319314"/>
                </a:lnTo>
                <a:cubicBezTo>
                  <a:pt x="1533676" y="333828"/>
                  <a:pt x="1540694" y="350522"/>
                  <a:pt x="1553029" y="362857"/>
                </a:cubicBezTo>
                <a:cubicBezTo>
                  <a:pt x="1565364" y="375192"/>
                  <a:pt x="1585085" y="378758"/>
                  <a:pt x="1596572" y="391886"/>
                </a:cubicBezTo>
                <a:cubicBezTo>
                  <a:pt x="1692473" y="501487"/>
                  <a:pt x="1608657" y="463646"/>
                  <a:pt x="1698172" y="493486"/>
                </a:cubicBezTo>
                <a:cubicBezTo>
                  <a:pt x="1712686" y="508000"/>
                  <a:pt x="1725512" y="524427"/>
                  <a:pt x="1741714" y="537029"/>
                </a:cubicBezTo>
                <a:cubicBezTo>
                  <a:pt x="1832826" y="607894"/>
                  <a:pt x="1828800" y="628570"/>
                  <a:pt x="1828800" y="580571"/>
                </a:cubicBezTo>
              </a:path>
            </a:pathLst>
          </a:custGeom>
          <a:noFill/>
          <a:ln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89E1F7B2-D9DC-8545-A678-842614627449}"/>
              </a:ext>
            </a:extLst>
          </p:cNvPr>
          <p:cNvSpPr txBox="1"/>
          <p:nvPr/>
        </p:nvSpPr>
        <p:spPr>
          <a:xfrm>
            <a:off x="3975223" y="4775200"/>
            <a:ext cx="58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70C0"/>
                </a:solidFill>
              </a:rPr>
              <a:t>RVH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DE930F8-C243-9440-BA5F-F71EDB5ED8A1}"/>
              </a:ext>
            </a:extLst>
          </p:cNvPr>
          <p:cNvSpPr txBox="1"/>
          <p:nvPr/>
        </p:nvSpPr>
        <p:spPr>
          <a:xfrm>
            <a:off x="5027814" y="6110514"/>
            <a:ext cx="94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Fyziolol</a:t>
            </a:r>
            <a:r>
              <a:rPr lang="cs-CZ" dirty="0"/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72CBB40-4846-B247-9181-E24714B5DC15}"/>
              </a:ext>
            </a:extLst>
          </p:cNvPr>
          <p:cNvSpPr txBox="1"/>
          <p:nvPr/>
        </p:nvSpPr>
        <p:spPr>
          <a:xfrm>
            <a:off x="11352535" y="6110514"/>
            <a:ext cx="58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RVH</a:t>
            </a:r>
          </a:p>
        </p:txBody>
      </p:sp>
      <p:sp>
        <p:nvSpPr>
          <p:cNvPr id="12" name="Šipka nahoru 11">
            <a:extLst>
              <a:ext uri="{FF2B5EF4-FFF2-40B4-BE49-F238E27FC236}">
                <a16:creationId xmlns:a16="http://schemas.microsoft.com/office/drawing/2014/main" id="{3B548463-AF10-414B-875D-43EE584ACDA3}"/>
              </a:ext>
            </a:extLst>
          </p:cNvPr>
          <p:cNvSpPr/>
          <p:nvPr/>
        </p:nvSpPr>
        <p:spPr>
          <a:xfrm>
            <a:off x="10755086" y="4468841"/>
            <a:ext cx="203200" cy="306359"/>
          </a:xfrm>
          <a:prstGeom prst="up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ADAC55FB-A132-5440-8F29-570C4AFD39E2}"/>
              </a:ext>
            </a:extLst>
          </p:cNvPr>
          <p:cNvSpPr txBox="1"/>
          <p:nvPr/>
        </p:nvSpPr>
        <p:spPr>
          <a:xfrm>
            <a:off x="2496457" y="1477773"/>
            <a:ext cx="819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systola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5ABA95F9-3C56-6246-ADAC-2942FA6B423B}"/>
              </a:ext>
            </a:extLst>
          </p:cNvPr>
          <p:cNvSpPr txBox="1"/>
          <p:nvPr/>
        </p:nvSpPr>
        <p:spPr>
          <a:xfrm>
            <a:off x="3446777" y="147777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diastola</a:t>
            </a:r>
          </a:p>
        </p:txBody>
      </p:sp>
    </p:spTree>
    <p:extLst>
      <p:ext uri="{BB962C8B-B14F-4D97-AF65-F5344CB8AC3E}">
        <p14:creationId xmlns:p14="http://schemas.microsoft.com/office/powerpoint/2010/main" val="3218119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7BE4FB-4350-7F4D-B728-3F9161B9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7062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B0022-2395-114B-A67A-77D592F0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266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Plicní cirkulace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E13EA52-020E-E645-BC58-AC6062BB0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264" y="1661886"/>
            <a:ext cx="4615159" cy="47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44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B0022-2395-114B-A67A-77D592F0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266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Plicní cirkulace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08DFF7B-15EF-5C46-A81A-2D450D0BB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279" y="1349829"/>
            <a:ext cx="3009900" cy="5092700"/>
          </a:xfrm>
          <a:prstGeom prst="rect">
            <a:avLst/>
          </a:prstGeom>
        </p:spPr>
      </p:pic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93410506-F89E-BC4A-92BF-820590E8B5AC}"/>
              </a:ext>
            </a:extLst>
          </p:cNvPr>
          <p:cNvCxnSpPr>
            <a:cxnSpLocks/>
          </p:cNvCxnSpPr>
          <p:nvPr/>
        </p:nvCxnSpPr>
        <p:spPr>
          <a:xfrm>
            <a:off x="8186058" y="2281465"/>
            <a:ext cx="522513" cy="1614714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7DBB5BE-C265-7844-8A19-935C9F28FAA0}"/>
              </a:ext>
            </a:extLst>
          </p:cNvPr>
          <p:cNvCxnSpPr>
            <a:cxnSpLocks/>
          </p:cNvCxnSpPr>
          <p:nvPr/>
        </p:nvCxnSpPr>
        <p:spPr>
          <a:xfrm>
            <a:off x="8186058" y="2281465"/>
            <a:ext cx="1596571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12">
            <a:extLst>
              <a:ext uri="{FF2B5EF4-FFF2-40B4-BE49-F238E27FC236}">
                <a16:creationId xmlns:a16="http://schemas.microsoft.com/office/drawing/2014/main" id="{DDD2EDEA-657E-7D4F-B044-AFADD8DB5C74}"/>
              </a:ext>
            </a:extLst>
          </p:cNvPr>
          <p:cNvCxnSpPr>
            <a:cxnSpLocks/>
          </p:cNvCxnSpPr>
          <p:nvPr/>
        </p:nvCxnSpPr>
        <p:spPr>
          <a:xfrm flipH="1">
            <a:off x="8708572" y="2281464"/>
            <a:ext cx="1074057" cy="1614715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6">
            <a:extLst>
              <a:ext uri="{FF2B5EF4-FFF2-40B4-BE49-F238E27FC236}">
                <a16:creationId xmlns:a16="http://schemas.microsoft.com/office/drawing/2014/main" id="{1E13EA52-020E-E645-BC58-AC6062BB06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0264" y="1661886"/>
            <a:ext cx="4615159" cy="47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580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B0022-2395-114B-A67A-77D592F0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409393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Plicní cirkulace vs. Systémová cirkulace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8DEBD64C-0390-6C41-9FA6-A150D546ECFD}"/>
              </a:ext>
            </a:extLst>
          </p:cNvPr>
          <p:cNvSpPr txBox="1"/>
          <p:nvPr/>
        </p:nvSpPr>
        <p:spPr>
          <a:xfrm>
            <a:off x="3093541" y="1522516"/>
            <a:ext cx="6004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plicní : systémová cirkulace = sériové zapojení</a:t>
            </a:r>
          </a:p>
        </p:txBody>
      </p:sp>
      <p:graphicFrame>
        <p:nvGraphicFramePr>
          <p:cNvPr id="8" name="Tabulka 7">
            <a:extLst>
              <a:ext uri="{FF2B5EF4-FFF2-40B4-BE49-F238E27FC236}">
                <a16:creationId xmlns:a16="http://schemas.microsoft.com/office/drawing/2014/main" id="{E5BF8B92-2A03-8D45-88C1-108D6DEE03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5107506"/>
              </p:ext>
            </p:extLst>
          </p:nvPr>
        </p:nvGraphicFramePr>
        <p:xfrm>
          <a:off x="2075541" y="2143838"/>
          <a:ext cx="8040914" cy="445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6172">
                  <a:extLst>
                    <a:ext uri="{9D8B030D-6E8A-4147-A177-3AD203B41FA5}">
                      <a16:colId xmlns:a16="http://schemas.microsoft.com/office/drawing/2014/main" val="1967397795"/>
                    </a:ext>
                  </a:extLst>
                </a:gridCol>
                <a:gridCol w="3018971">
                  <a:extLst>
                    <a:ext uri="{9D8B030D-6E8A-4147-A177-3AD203B41FA5}">
                      <a16:colId xmlns:a16="http://schemas.microsoft.com/office/drawing/2014/main" val="1284446998"/>
                    </a:ext>
                  </a:extLst>
                </a:gridCol>
                <a:gridCol w="2815771">
                  <a:extLst>
                    <a:ext uri="{9D8B030D-6E8A-4147-A177-3AD203B41FA5}">
                      <a16:colId xmlns:a16="http://schemas.microsoft.com/office/drawing/2014/main" val="7175633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Plicní cirkulace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Systémová cirkulace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4803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Průtok (</a:t>
                      </a:r>
                      <a:r>
                        <a:rPr lang="cs-CZ" b="1" dirty="0" err="1"/>
                        <a:t>Q</a:t>
                      </a:r>
                      <a:r>
                        <a:rPr lang="cs-CZ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u="sng" dirty="0"/>
                        <a:t>Stejný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u="sng" dirty="0"/>
                        <a:t>Stejný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5672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Odpor (</a:t>
                      </a:r>
                      <a:r>
                        <a:rPr lang="cs-CZ" b="1" dirty="0" err="1"/>
                        <a:t>R</a:t>
                      </a:r>
                      <a:r>
                        <a:rPr lang="cs-CZ" b="1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0410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err="1"/>
                        <a:t>Perfúzní</a:t>
                      </a:r>
                      <a:r>
                        <a:rPr lang="cs-CZ" b="1" dirty="0"/>
                        <a:t> tlak (</a:t>
                      </a:r>
                      <a:r>
                        <a:rPr lang="cs-CZ" sz="1800" b="1" dirty="0"/>
                        <a:t>△P)</a:t>
                      </a:r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27314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937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Počet cév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628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Cévní tonus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50903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/>
                        <a:t>Rychlost proudění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510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err="1"/>
                        <a:t>Shear</a:t>
                      </a:r>
                      <a:r>
                        <a:rPr lang="cs-CZ" b="1" dirty="0"/>
                        <a:t> 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▼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61568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cs-CZ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165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SMC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92387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Klidová produkce 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0" dirty="0"/>
                        <a:t>není přítomná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/>
                        <a:t>přítomná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0777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669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AB0022-2395-114B-A67A-77D592F0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4266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Plicní cirkulace – funkce vs. struktura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C02B4CE-76A2-6B4C-8FB9-090F381D9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49829"/>
            <a:ext cx="10787743" cy="5283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cs-CZ" sz="2600" dirty="0"/>
              <a:t>Funkce: O</a:t>
            </a:r>
            <a:r>
              <a:rPr lang="cs-CZ" sz="2600" baseline="-25000" dirty="0"/>
              <a:t>2</a:t>
            </a:r>
            <a:r>
              <a:rPr lang="cs-CZ" sz="2600" dirty="0"/>
              <a:t> z krve do tkání vs. </a:t>
            </a:r>
            <a:r>
              <a:rPr lang="cs-CZ" sz="2600" u="sng" dirty="0"/>
              <a:t>O</a:t>
            </a:r>
            <a:r>
              <a:rPr lang="cs-CZ" sz="2600" u="sng" baseline="-25000" dirty="0"/>
              <a:t>2</a:t>
            </a:r>
            <a:r>
              <a:rPr lang="cs-CZ" sz="2600" u="sng" dirty="0"/>
              <a:t> z okolí do krve</a:t>
            </a:r>
          </a:p>
          <a:p>
            <a:pPr>
              <a:lnSpc>
                <a:spcPct val="150000"/>
              </a:lnSpc>
            </a:pPr>
            <a:r>
              <a:rPr lang="cs-CZ" sz="2600" dirty="0"/>
              <a:t>reakce na hypoxii (</a:t>
            </a:r>
            <a:r>
              <a:rPr lang="cs-CZ" sz="2600" u="sng" dirty="0"/>
              <a:t>vasokonstrikce</a:t>
            </a:r>
            <a:r>
              <a:rPr lang="cs-CZ" sz="2600" dirty="0"/>
              <a:t>/vasodilatace)</a:t>
            </a:r>
          </a:p>
          <a:p>
            <a:pPr>
              <a:lnSpc>
                <a:spcPct val="150000"/>
              </a:lnSpc>
            </a:pPr>
            <a:r>
              <a:rPr lang="cs-CZ" sz="2600" dirty="0"/>
              <a:t>HPV</a:t>
            </a:r>
          </a:p>
          <a:p>
            <a:pPr>
              <a:lnSpc>
                <a:spcPct val="150000"/>
              </a:lnSpc>
            </a:pPr>
            <a:endParaRPr lang="cs-CZ" sz="2600" dirty="0"/>
          </a:p>
          <a:p>
            <a:pPr>
              <a:lnSpc>
                <a:spcPct val="150000"/>
              </a:lnSpc>
            </a:pPr>
            <a:r>
              <a:rPr lang="cs-CZ" sz="2600" dirty="0"/>
              <a:t>Nízký odpor (nízký plicní cévní tonus) </a:t>
            </a:r>
          </a:p>
          <a:p>
            <a:pPr>
              <a:lnSpc>
                <a:spcPct val="150000"/>
              </a:lnSpc>
            </a:pPr>
            <a:r>
              <a:rPr lang="cs-CZ" sz="2600" dirty="0"/>
              <a:t>Produkce NO (kontinuální NO / při poškození)</a:t>
            </a:r>
          </a:p>
          <a:p>
            <a:pPr marL="0" indent="0">
              <a:lnSpc>
                <a:spcPct val="150000"/>
              </a:lnSpc>
              <a:buNone/>
            </a:pPr>
            <a:endParaRPr lang="cs-CZ" sz="2600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7700439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DF24D7-7A56-6347-A333-A924E92487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Plicní cirkulace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F9190C-47B1-9942-9046-3F5CFA09AC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cs-CZ" u="sng" dirty="0"/>
              <a:t>Nižší bazální cévní tonus plicních arteriol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u="sng" dirty="0"/>
              <a:t>Méně </a:t>
            </a:r>
            <a:r>
              <a:rPr lang="cs-CZ" u="sng" dirty="0" err="1"/>
              <a:t>hladné</a:t>
            </a:r>
            <a:r>
              <a:rPr lang="cs-CZ" u="sng" dirty="0"/>
              <a:t> svaloviny v arteriolách</a:t>
            </a:r>
          </a:p>
          <a:p>
            <a:pPr>
              <a:lnSpc>
                <a:spcPct val="150000"/>
              </a:lnSpc>
            </a:pPr>
            <a:r>
              <a:rPr lang="cs-CZ" u="sng" dirty="0"/>
              <a:t>Kontrakce </a:t>
            </a:r>
            <a:r>
              <a:rPr lang="cs-CZ" u="sng" dirty="0" err="1"/>
              <a:t>PASMC‘s</a:t>
            </a:r>
            <a:r>
              <a:rPr lang="cs-CZ" u="sng" dirty="0"/>
              <a:t> – Ca</a:t>
            </a:r>
            <a:r>
              <a:rPr lang="cs-CZ" u="sng" baseline="30000" dirty="0"/>
              <a:t>2+</a:t>
            </a:r>
            <a:r>
              <a:rPr lang="cs-CZ" u="sng" dirty="0"/>
              <a:t> </a:t>
            </a:r>
            <a:r>
              <a:rPr lang="cs-CZ" u="sng" dirty="0" err="1"/>
              <a:t>sensitizace</a:t>
            </a:r>
            <a:endParaRPr lang="cs-CZ" dirty="0"/>
          </a:p>
          <a:p>
            <a:pPr>
              <a:lnSpc>
                <a:spcPct val="150000"/>
              </a:lnSpc>
            </a:pPr>
            <a:r>
              <a:rPr lang="cs-CZ" u="sng" dirty="0"/>
              <a:t>Průměr cévy závisí na intramurálním + extramurálním (</a:t>
            </a:r>
            <a:r>
              <a:rPr lang="cs-CZ" u="sng" dirty="0" err="1"/>
              <a:t>alv</a:t>
            </a:r>
            <a:r>
              <a:rPr lang="cs-CZ" u="sng" dirty="0"/>
              <a:t>.) tlaku (</a:t>
            </a:r>
            <a:r>
              <a:rPr lang="cs-CZ" u="sng" dirty="0" err="1"/>
              <a:t>Westovy</a:t>
            </a:r>
            <a:r>
              <a:rPr lang="cs-CZ" u="sng" dirty="0"/>
              <a:t> zóny)</a:t>
            </a:r>
            <a:endParaRPr lang="cs-CZ" u="sng" dirty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cs-CZ" dirty="0"/>
              <a:t>Reakce na hypoxii: Vasodilatace vs. </a:t>
            </a:r>
            <a:r>
              <a:rPr lang="cs-CZ" u="sng" dirty="0"/>
              <a:t>Vasokonstrikce</a:t>
            </a:r>
          </a:p>
          <a:p>
            <a:pPr>
              <a:lnSpc>
                <a:spcPct val="150000"/>
              </a:lnSpc>
            </a:pPr>
            <a:r>
              <a:rPr lang="cs-CZ" u="sng" dirty="0"/>
              <a:t>HPV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r>
              <a:rPr lang="cs-CZ" dirty="0">
                <a:solidFill>
                  <a:srgbClr val="0070C0"/>
                </a:solidFill>
              </a:rPr>
              <a:t>Arterie </a:t>
            </a:r>
            <a:r>
              <a:rPr lang="cs-CZ" dirty="0"/>
              <a:t>/ </a:t>
            </a:r>
            <a:r>
              <a:rPr lang="cs-CZ" dirty="0">
                <a:solidFill>
                  <a:srgbClr val="FF0000"/>
                </a:solidFill>
              </a:rPr>
              <a:t>Vény</a:t>
            </a:r>
            <a:r>
              <a:rPr lang="cs-CZ" dirty="0"/>
              <a:t>, jiná struktura, </a:t>
            </a:r>
            <a:r>
              <a:rPr lang="cs-CZ" u="sng" dirty="0"/>
              <a:t>nižší tlaky … tenčí stěna srdce</a:t>
            </a:r>
          </a:p>
          <a:p>
            <a:pPr>
              <a:lnSpc>
                <a:spcPct val="150000"/>
              </a:lnSpc>
            </a:pPr>
            <a:r>
              <a:rPr lang="cs-CZ" dirty="0"/>
              <a:t>SMC není přítomná nebo není cirkulární v porovnání se systémovou c.</a:t>
            </a:r>
          </a:p>
          <a:p>
            <a:pPr>
              <a:lnSpc>
                <a:spcPct val="150000"/>
              </a:lnSpc>
            </a:pPr>
            <a:endParaRPr lang="cs-CZ" dirty="0"/>
          </a:p>
          <a:p>
            <a:pPr>
              <a:lnSpc>
                <a:spcPct val="150000"/>
              </a:lnSpc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395748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9FB4CAF-ADEB-C449-9E7F-CF93E7AC2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196975"/>
            <a:ext cx="8020050" cy="4351338"/>
          </a:xfrm>
        </p:spPr>
        <p:txBody>
          <a:bodyPr/>
          <a:lstStyle/>
          <a:p>
            <a:r>
              <a:rPr lang="cs-CZ" dirty="0"/>
              <a:t>Krevní zásobení srdce, koronární průtok</a:t>
            </a:r>
          </a:p>
          <a:p>
            <a:endParaRPr lang="cs-CZ" dirty="0"/>
          </a:p>
          <a:p>
            <a:r>
              <a:rPr lang="cs-CZ" dirty="0"/>
              <a:t>Plicní cirkulace</a:t>
            </a:r>
          </a:p>
          <a:p>
            <a:endParaRPr lang="cs-CZ" dirty="0"/>
          </a:p>
          <a:p>
            <a:r>
              <a:rPr lang="cs-CZ" dirty="0" err="1"/>
              <a:t>Perfuse</a:t>
            </a:r>
            <a:r>
              <a:rPr lang="cs-CZ" dirty="0"/>
              <a:t> kostrových svalů</a:t>
            </a:r>
          </a:p>
          <a:p>
            <a:endParaRPr lang="cs-CZ" dirty="0"/>
          </a:p>
          <a:p>
            <a:r>
              <a:rPr lang="cs-CZ" dirty="0" err="1"/>
              <a:t>Perfuse</a:t>
            </a:r>
            <a:r>
              <a:rPr lang="cs-CZ" dirty="0"/>
              <a:t> mozku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70122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6410A9-21BD-0D42-B7A5-0C1CD9117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Plicní cirkulace – </a:t>
            </a:r>
            <a:r>
              <a:rPr lang="cs-CZ" b="1" dirty="0" err="1"/>
              <a:t>perfuse</a:t>
            </a:r>
            <a:r>
              <a:rPr lang="cs-CZ" b="1" dirty="0"/>
              <a:t> (</a:t>
            </a:r>
            <a:r>
              <a:rPr lang="cs-CZ" b="1" dirty="0" err="1"/>
              <a:t>Westovy</a:t>
            </a:r>
            <a:r>
              <a:rPr lang="cs-CZ" b="1" dirty="0"/>
              <a:t> zóny)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B552D61-B80B-4B45-B4CF-480B40A5D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151" y="1782128"/>
            <a:ext cx="5860978" cy="4474029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551F647-2173-574A-8020-799D1B37271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54"/>
          <a:stretch/>
        </p:blipFill>
        <p:spPr>
          <a:xfrm>
            <a:off x="9807874" y="3158627"/>
            <a:ext cx="2247901" cy="25146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DBA6AD7-4DDD-C540-9C32-BC6D6181FF49}"/>
              </a:ext>
            </a:extLst>
          </p:cNvPr>
          <p:cNvSpPr txBox="1"/>
          <p:nvPr/>
        </p:nvSpPr>
        <p:spPr>
          <a:xfrm>
            <a:off x="8043410" y="2780478"/>
            <a:ext cx="1388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John B. </a:t>
            </a:r>
            <a:r>
              <a:rPr lang="cs-CZ" dirty="0" err="1"/>
              <a:t>West</a:t>
            </a:r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64E347-48CE-E147-8F2C-8B68569F03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2421" y="3149810"/>
            <a:ext cx="1610692" cy="252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278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80405-24AE-0D48-B98C-C0E0B820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365125"/>
            <a:ext cx="10874829" cy="1325563"/>
          </a:xfrm>
        </p:spPr>
        <p:txBody>
          <a:bodyPr/>
          <a:lstStyle/>
          <a:p>
            <a:pPr algn="ctr"/>
            <a:r>
              <a:rPr lang="cs-CZ" b="1" dirty="0"/>
              <a:t>Plicní cirkulace – reakce na akutní hypoxii (HPV)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C92AD11-F55A-F84B-913F-E6DBDF90F5F6}"/>
              </a:ext>
            </a:extLst>
          </p:cNvPr>
          <p:cNvSpPr txBox="1"/>
          <p:nvPr/>
        </p:nvSpPr>
        <p:spPr>
          <a:xfrm>
            <a:off x="1190170" y="1799772"/>
            <a:ext cx="11001830" cy="4928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u="sng" dirty="0"/>
              <a:t>Systémová cirkulace: </a:t>
            </a:r>
          </a:p>
          <a:p>
            <a:pPr lvl="1"/>
            <a:r>
              <a:rPr lang="cs-CZ" dirty="0"/>
              <a:t>		                   </a:t>
            </a:r>
            <a:r>
              <a:rPr lang="cs-CZ" sz="2400" b="1" dirty="0"/>
              <a:t>hypoxie   =   vasodilatace </a:t>
            </a:r>
          </a:p>
          <a:p>
            <a:pPr lvl="1"/>
            <a:r>
              <a:rPr lang="cs-CZ" dirty="0"/>
              <a:t>                                      (nedostatek O</a:t>
            </a:r>
            <a:r>
              <a:rPr lang="cs-CZ" baseline="-25000" dirty="0"/>
              <a:t>2</a:t>
            </a:r>
            <a:r>
              <a:rPr lang="cs-CZ" dirty="0"/>
              <a:t>)  =   (zvýšení krevního průtoku, zvýšená dodávka O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400" u="sng" dirty="0"/>
              <a:t>Plicní cirkulace:    </a:t>
            </a:r>
          </a:p>
          <a:p>
            <a:r>
              <a:rPr lang="cs-CZ" sz="2400" dirty="0"/>
              <a:t>			</a:t>
            </a:r>
            <a:r>
              <a:rPr lang="cs-CZ" sz="2400" b="1" dirty="0"/>
              <a:t>hypoxie    =    </a:t>
            </a:r>
            <a:r>
              <a:rPr lang="cs-CZ" sz="2400" b="1" dirty="0" err="1"/>
              <a:t>vasokostrikce</a:t>
            </a:r>
            <a:endParaRPr lang="cs-CZ" sz="2400" b="1" dirty="0"/>
          </a:p>
          <a:p>
            <a:pPr marL="230188"/>
            <a:r>
              <a:rPr lang="cs-CZ" sz="2400" b="1" dirty="0"/>
              <a:t>             </a:t>
            </a:r>
          </a:p>
          <a:p>
            <a:pPr marL="687388" indent="-457200">
              <a:lnSpc>
                <a:spcPct val="150000"/>
              </a:lnSpc>
              <a:buFont typeface="+mj-lt"/>
              <a:buAutoNum type="arabicPeriod"/>
            </a:pPr>
            <a:r>
              <a:rPr lang="cs-CZ" sz="2400" dirty="0"/>
              <a:t>vazodilatace by prohlubovala hypoxii a to by bylo nevýhodné pro organismus</a:t>
            </a:r>
          </a:p>
          <a:p>
            <a:pPr marL="687388" indent="-457200">
              <a:lnSpc>
                <a:spcPct val="150000"/>
              </a:lnSpc>
              <a:buFont typeface="+mj-lt"/>
              <a:buAutoNum type="arabicPeriod"/>
            </a:pPr>
            <a:r>
              <a:rPr lang="cs-CZ" sz="2400" dirty="0"/>
              <a:t>Nedostatečně ventilované okrsky plicní tkáně (plicní alveoly)</a:t>
            </a:r>
          </a:p>
          <a:p>
            <a:pPr marL="687388" indent="-457200">
              <a:lnSpc>
                <a:spcPct val="150000"/>
              </a:lnSpc>
              <a:buFont typeface="+mj-lt"/>
              <a:buAutoNum type="arabicPeriod"/>
            </a:pPr>
            <a:r>
              <a:rPr lang="cs-CZ" sz="2400" dirty="0"/>
              <a:t>HPV – hypoxií indukováno uzavření K</a:t>
            </a:r>
            <a:r>
              <a:rPr lang="cs-CZ" sz="2400" baseline="-25000" dirty="0"/>
              <a:t>1.5 </a:t>
            </a:r>
            <a:r>
              <a:rPr lang="cs-CZ" sz="2400" dirty="0"/>
              <a:t>– kanálů, depolarizace, vazokonstrikce PASMC</a:t>
            </a:r>
            <a:endParaRPr lang="cs-CZ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1344152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80405-24AE-0D48-B98C-C0E0B820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514" y="365125"/>
            <a:ext cx="10831286" cy="1325563"/>
          </a:xfrm>
        </p:spPr>
        <p:txBody>
          <a:bodyPr/>
          <a:lstStyle/>
          <a:p>
            <a:pPr algn="ctr"/>
            <a:r>
              <a:rPr lang="cs-CZ" b="1" dirty="0"/>
              <a:t>Plicní cirkulace – reakce na akutní hypoxii (HPV)</a:t>
            </a:r>
          </a:p>
        </p:txBody>
      </p:sp>
      <p:pic>
        <p:nvPicPr>
          <p:cNvPr id="2052" name="Picture 4" descr="/var/folders/kw/y87xn2kj6_sdf5kzdhdzn3mm0000gn/T/com.microsoft.Powerpoint/WebArchiveCopyPasteTempFiles/vqnormal.jpg">
            <a:extLst>
              <a:ext uri="{FF2B5EF4-FFF2-40B4-BE49-F238E27FC236}">
                <a16:creationId xmlns:a16="http://schemas.microsoft.com/office/drawing/2014/main" id="{6883FD87-652D-D444-9EE7-AC61C6811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54" y="1984148"/>
            <a:ext cx="4044369" cy="21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/var/folders/kw/y87xn2kj6_sdf5kzdhdzn3mm0000gn/T/com.microsoft.Powerpoint/WebArchiveCopyPasteTempFiles/vqobstr.jpg">
            <a:extLst>
              <a:ext uri="{FF2B5EF4-FFF2-40B4-BE49-F238E27FC236}">
                <a16:creationId xmlns:a16="http://schemas.microsoft.com/office/drawing/2014/main" id="{BC8BA667-28CB-8C41-A39B-D301B295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54" y="1984147"/>
            <a:ext cx="3996976" cy="21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DF00E1B-0732-8A4F-BDF6-6CCC001345FB}"/>
              </a:ext>
            </a:extLst>
          </p:cNvPr>
          <p:cNvSpPr txBox="1"/>
          <p:nvPr/>
        </p:nvSpPr>
        <p:spPr>
          <a:xfrm>
            <a:off x="10377714" y="6197600"/>
            <a:ext cx="168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© Václav Hampl</a:t>
            </a:r>
          </a:p>
        </p:txBody>
      </p:sp>
    </p:spTree>
    <p:extLst>
      <p:ext uri="{BB962C8B-B14F-4D97-AF65-F5344CB8AC3E}">
        <p14:creationId xmlns:p14="http://schemas.microsoft.com/office/powerpoint/2010/main" val="19634289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0180405-24AE-0D48-B98C-C0E0B8202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pPr algn="ctr"/>
            <a:r>
              <a:rPr lang="cs-CZ" b="1" dirty="0"/>
              <a:t>Plicní cirkulace – reakce na akutní hypoxii (HPV)</a:t>
            </a:r>
          </a:p>
        </p:txBody>
      </p:sp>
      <p:pic>
        <p:nvPicPr>
          <p:cNvPr id="2052" name="Picture 4" descr="/var/folders/kw/y87xn2kj6_sdf5kzdhdzn3mm0000gn/T/com.microsoft.Powerpoint/WebArchiveCopyPasteTempFiles/vqnormal.jpg">
            <a:extLst>
              <a:ext uri="{FF2B5EF4-FFF2-40B4-BE49-F238E27FC236}">
                <a16:creationId xmlns:a16="http://schemas.microsoft.com/office/drawing/2014/main" id="{6883FD87-652D-D444-9EE7-AC61C6811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54" y="1984148"/>
            <a:ext cx="4044369" cy="21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/var/folders/kw/y87xn2kj6_sdf5kzdhdzn3mm0000gn/T/com.microsoft.Powerpoint/WebArchiveCopyPasteTempFiles/vqobstr.jpg">
            <a:extLst>
              <a:ext uri="{FF2B5EF4-FFF2-40B4-BE49-F238E27FC236}">
                <a16:creationId xmlns:a16="http://schemas.microsoft.com/office/drawing/2014/main" id="{BC8BA667-28CB-8C41-A39B-D301B2950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154" y="1984147"/>
            <a:ext cx="3996976" cy="2195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/var/folders/kw/y87xn2kj6_sdf5kzdhdzn3mm0000gn/T/com.microsoft.Powerpoint/WebArchiveCopyPasteTempFiles/vqhpv.jpg">
            <a:extLst>
              <a:ext uri="{FF2B5EF4-FFF2-40B4-BE49-F238E27FC236}">
                <a16:creationId xmlns:a16="http://schemas.microsoft.com/office/drawing/2014/main" id="{FD2B6303-0DAD-FE42-8C53-512B757C0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950" y="4473573"/>
            <a:ext cx="3954100" cy="215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65EE18-1236-8E48-8D07-719F52D89EC0}"/>
              </a:ext>
            </a:extLst>
          </p:cNvPr>
          <p:cNvSpPr txBox="1"/>
          <p:nvPr/>
        </p:nvSpPr>
        <p:spPr>
          <a:xfrm>
            <a:off x="10377714" y="6197600"/>
            <a:ext cx="168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© Václav Hampl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FDC0EE4-CD84-4D4A-9BBC-64DFEA369E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0071" y="4792928"/>
            <a:ext cx="1377129" cy="140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62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2F210B6D-DFBF-5E48-A5AC-8767A159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pPr algn="ctr"/>
            <a:r>
              <a:rPr lang="cs-CZ" b="1" dirty="0"/>
              <a:t>Plicní cirkulace – reakce na chronickou hypoxii</a:t>
            </a:r>
          </a:p>
        </p:txBody>
      </p:sp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2E861B24-DCDC-4D4B-9961-C35003706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6542"/>
            <a:ext cx="10729686" cy="4351338"/>
          </a:xfrm>
        </p:spPr>
        <p:txBody>
          <a:bodyPr>
            <a:normAutofit fontScale="92500"/>
          </a:bodyPr>
          <a:lstStyle/>
          <a:p>
            <a:r>
              <a:rPr lang="cs-CZ" dirty="0"/>
              <a:t>Rozdílná reakce na působení chronické vs. akutní hypoxie</a:t>
            </a:r>
          </a:p>
          <a:p>
            <a:endParaRPr lang="cs-CZ" dirty="0"/>
          </a:p>
          <a:p>
            <a:r>
              <a:rPr lang="cs-CZ" dirty="0"/>
              <a:t>Chronická hypoxie: </a:t>
            </a:r>
          </a:p>
          <a:p>
            <a:pPr marL="1563687" indent="0">
              <a:buNone/>
            </a:pPr>
            <a:r>
              <a:rPr lang="cs-CZ" dirty="0"/>
              <a:t>   - celá plicní tkáň je vystavena dlouhodobému působení hypoxie</a:t>
            </a:r>
          </a:p>
          <a:p>
            <a:pPr marL="0" indent="0">
              <a:buNone/>
            </a:pPr>
            <a:r>
              <a:rPr lang="cs-CZ" dirty="0"/>
              <a:t>                        není progresivní </a:t>
            </a:r>
          </a:p>
          <a:p>
            <a:pPr marL="0" indent="0">
              <a:buNone/>
            </a:pPr>
            <a:r>
              <a:rPr lang="cs-CZ" dirty="0"/>
              <a:t>                        - v průběhu rozvoje dochází k poškození produkcí ROS</a:t>
            </a:r>
          </a:p>
          <a:p>
            <a:pPr marL="0" indent="0">
              <a:buNone/>
            </a:pPr>
            <a:r>
              <a:rPr lang="cs-CZ" dirty="0"/>
              <a:t>                        - zahájena produkce NO (eNOS, </a:t>
            </a:r>
            <a:r>
              <a:rPr lang="cs-CZ" dirty="0" err="1"/>
              <a:t>iNOS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                        - NO </a:t>
            </a:r>
            <a:r>
              <a:rPr lang="cs-CZ" dirty="0" err="1"/>
              <a:t>syntáza</a:t>
            </a:r>
            <a:r>
              <a:rPr lang="cs-CZ" dirty="0"/>
              <a:t> (NOS): produkce NO ale i </a:t>
            </a:r>
            <a:r>
              <a:rPr lang="cs-CZ" dirty="0" err="1"/>
              <a:t>superoxidu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                        - ochrana </a:t>
            </a:r>
            <a:r>
              <a:rPr lang="cs-CZ" dirty="0" err="1"/>
              <a:t>alveolokapilární</a:t>
            </a:r>
            <a:r>
              <a:rPr lang="cs-CZ" dirty="0"/>
              <a:t> membrány před zvýšenou </a:t>
            </a:r>
            <a:r>
              <a:rPr lang="cs-CZ" dirty="0" err="1"/>
              <a:t>perfusí</a:t>
            </a:r>
            <a:r>
              <a:rPr lang="cs-CZ" dirty="0"/>
              <a:t>?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942520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t="-1696" r="-1699" b="-4421"/>
          <a:stretch/>
        </p:blipFill>
        <p:spPr>
          <a:xfrm>
            <a:off x="1981200" y="2232812"/>
            <a:ext cx="8229600" cy="3379071"/>
          </a:xfr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702457" y="5745083"/>
            <a:ext cx="7508343" cy="109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200" dirty="0">
                <a:latin typeface="Times New Roman" charset="0"/>
                <a:ea typeface="ÇlÇr ñæí©" charset="0"/>
              </a:rPr>
              <a:t>Obrázek č.1: </a:t>
            </a:r>
            <a:r>
              <a:rPr lang="cs-CZ" sz="1200" b="1" dirty="0">
                <a:latin typeface="Cambria" charset="0"/>
                <a:ea typeface="ÇlÇr ñæí©" charset="0"/>
              </a:rPr>
              <a:t>Schéma rozvoje hypoxické plicní hypertenze. </a:t>
            </a:r>
            <a:endParaRPr lang="cs-CZ" sz="1200" b="1" dirty="0">
              <a:latin typeface="Times New Roman" charset="0"/>
              <a:ea typeface="ÇlÇr ñæí©" charset="0"/>
            </a:endParaRPr>
          </a:p>
          <a:p>
            <a:endParaRPr lang="cs-CZ" sz="1200" dirty="0">
              <a:latin typeface="Times New Roman" charset="0"/>
              <a:ea typeface="ÇlÇr ñæí©" charset="0"/>
            </a:endParaRPr>
          </a:p>
          <a:p>
            <a:r>
              <a:rPr lang="cs-CZ" sz="1200" dirty="0">
                <a:latin typeface="Times New Roman" charset="0"/>
                <a:ea typeface="ÇlÇr ñæí©" charset="0"/>
              </a:rPr>
              <a:t>PAP </a:t>
            </a:r>
            <a:r>
              <a:rPr lang="cs-CZ" sz="1200" dirty="0">
                <a:latin typeface="Cambria"/>
                <a:ea typeface="ÇlÇr ñæí©" charset="0"/>
              </a:rPr>
              <a:t>–</a:t>
            </a:r>
            <a:r>
              <a:rPr lang="cs-CZ" sz="1200" dirty="0">
                <a:latin typeface="Times New Roman" charset="0"/>
                <a:ea typeface="ÇlÇr ñæí©" charset="0"/>
              </a:rPr>
              <a:t> střední krevní tlak v</a:t>
            </a:r>
            <a:r>
              <a:rPr lang="cs-CZ" sz="1200" dirty="0">
                <a:latin typeface="Cambria"/>
                <a:ea typeface="ÇlÇr ñæí©" charset="0"/>
              </a:rPr>
              <a:t> </a:t>
            </a:r>
            <a:r>
              <a:rPr lang="cs-CZ" sz="1200" dirty="0">
                <a:latin typeface="Times New Roman" charset="0"/>
                <a:ea typeface="ÇlÇr ñæí©" charset="0"/>
              </a:rPr>
              <a:t>plicnici, ROS </a:t>
            </a:r>
            <a:r>
              <a:rPr lang="cs-CZ" sz="1200" dirty="0">
                <a:latin typeface="Cambria"/>
                <a:ea typeface="ÇlÇr ñæí©" charset="0"/>
              </a:rPr>
              <a:t>–</a:t>
            </a:r>
            <a:r>
              <a:rPr lang="cs-CZ" sz="1200" dirty="0">
                <a:latin typeface="Times New Roman" charset="0"/>
                <a:ea typeface="ÇlÇr ñæí©" charset="0"/>
              </a:rPr>
              <a:t> období, kdy se na rozvoji HPH podílí volné kyslíkové radikály (</a:t>
            </a:r>
            <a:r>
              <a:rPr lang="cs-CZ" sz="1200" dirty="0" err="1">
                <a:latin typeface="Times New Roman" charset="0"/>
                <a:ea typeface="ÇlÇr ñæí©" charset="0"/>
              </a:rPr>
              <a:t>reactive</a:t>
            </a:r>
            <a:r>
              <a:rPr lang="cs-CZ" sz="1200" dirty="0">
                <a:latin typeface="Times New Roman" charset="0"/>
                <a:ea typeface="ÇlÇr ñæí©" charset="0"/>
              </a:rPr>
              <a:t> oxygen species)</a:t>
            </a:r>
          </a:p>
          <a:p>
            <a:r>
              <a:rPr lang="cs-CZ" sz="1200" dirty="0">
                <a:latin typeface="Times New Roman" charset="0"/>
                <a:ea typeface="ÇlÇr ñæí©" charset="0"/>
              </a:rPr>
              <a:t>Schéma je zveřejněno s laskavým svolením Prof. MUDr. Jana </a:t>
            </a:r>
            <a:r>
              <a:rPr lang="cs-CZ" sz="1200" dirty="0" err="1">
                <a:latin typeface="Times New Roman" charset="0"/>
                <a:ea typeface="ÇlÇr ñæí©" charset="0"/>
              </a:rPr>
              <a:t>Hergeta</a:t>
            </a:r>
            <a:r>
              <a:rPr lang="cs-CZ" sz="1200" dirty="0">
                <a:latin typeface="Times New Roman" charset="0"/>
                <a:ea typeface="ÇlÇr ñæí©" charset="0"/>
              </a:rPr>
              <a:t>, DrSc., Ústav fyziologie 2.LFUK v Praze.</a:t>
            </a:r>
            <a:endParaRPr lang="cs-CZ" sz="1200" dirty="0"/>
          </a:p>
        </p:txBody>
      </p:sp>
      <p:sp>
        <p:nvSpPr>
          <p:cNvPr id="2" name="TextBox 1"/>
          <p:cNvSpPr txBox="1"/>
          <p:nvPr/>
        </p:nvSpPr>
        <p:spPr>
          <a:xfrm>
            <a:off x="5029200" y="2300507"/>
            <a:ext cx="9802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latin typeface="Arial"/>
                <a:cs typeface="Arial"/>
              </a:rPr>
              <a:t>hypoxie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216900" y="2300507"/>
            <a:ext cx="11340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dirty="0" err="1">
                <a:latin typeface="Arial"/>
                <a:cs typeface="Arial"/>
              </a:rPr>
              <a:t>normoxie</a:t>
            </a:r>
            <a:endParaRPr lang="cs-CZ" dirty="0">
              <a:latin typeface="Arial"/>
              <a:cs typeface="Arial"/>
            </a:endParaRP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2F210B6D-DFBF-5E48-A5AC-8767A1590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pPr algn="ctr"/>
            <a:r>
              <a:rPr lang="cs-CZ" b="1" dirty="0"/>
              <a:t>Plicní cirkulace – reakce na chronickou hypoxii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DE71F15-3F34-C949-9F72-E58293327E8A}"/>
              </a:ext>
            </a:extLst>
          </p:cNvPr>
          <p:cNvSpPr txBox="1"/>
          <p:nvPr/>
        </p:nvSpPr>
        <p:spPr>
          <a:xfrm>
            <a:off x="3648599" y="1506022"/>
            <a:ext cx="4894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VASOKONSTRIKCE + REMODELACE plicních arteriol</a:t>
            </a:r>
          </a:p>
        </p:txBody>
      </p:sp>
    </p:spTree>
    <p:extLst>
      <p:ext uri="{BB962C8B-B14F-4D97-AF65-F5344CB8AC3E}">
        <p14:creationId xmlns:p14="http://schemas.microsoft.com/office/powerpoint/2010/main" val="2474619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oup 4">
            <a:extLst>
              <a:ext uri="{FF2B5EF4-FFF2-40B4-BE49-F238E27FC236}">
                <a16:creationId xmlns:a16="http://schemas.microsoft.com/office/drawing/2014/main" id="{A499776E-78D4-EA42-AB95-F558A91DDC50}"/>
              </a:ext>
            </a:extLst>
          </p:cNvPr>
          <p:cNvGrpSpPr>
            <a:grpSpLocks/>
          </p:cNvGrpSpPr>
          <p:nvPr/>
        </p:nvGrpSpPr>
        <p:grpSpPr bwMode="auto">
          <a:xfrm>
            <a:off x="1571399" y="1414462"/>
            <a:ext cx="7696200" cy="5443538"/>
            <a:chOff x="340" y="300"/>
            <a:chExt cx="4848" cy="3429"/>
          </a:xfrm>
        </p:grpSpPr>
        <p:grpSp>
          <p:nvGrpSpPr>
            <p:cNvPr id="5125" name="Group 5">
              <a:extLst>
                <a:ext uri="{FF2B5EF4-FFF2-40B4-BE49-F238E27FC236}">
                  <a16:creationId xmlns:a16="http://schemas.microsoft.com/office/drawing/2014/main" id="{8F6608EA-03E8-B74C-A721-E0357BA75F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0" y="300"/>
              <a:ext cx="4848" cy="3233"/>
              <a:chOff x="96" y="673"/>
              <a:chExt cx="4848" cy="3233"/>
            </a:xfrm>
          </p:grpSpPr>
          <p:graphicFrame>
            <p:nvGraphicFramePr>
              <p:cNvPr id="5126" name="Object 6">
                <a:extLst>
                  <a:ext uri="{FF2B5EF4-FFF2-40B4-BE49-F238E27FC236}">
                    <a16:creationId xmlns:a16="http://schemas.microsoft.com/office/drawing/2014/main" id="{C351289B-5006-E44D-9C19-B04F7F451B8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16" y="673"/>
              <a:ext cx="4128" cy="297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5" name="PhotoFinish Picture" r:id="rId3" imgW="1930400" imgH="1390650" progId="PhotoFinish">
                      <p:embed/>
                    </p:oleObj>
                  </mc:Choice>
                  <mc:Fallback>
                    <p:oleObj name="PhotoFinish Picture" r:id="rId3" imgW="1930400" imgH="1390650" progId="PhotoFinish">
                      <p:embed/>
                      <p:pic>
                        <p:nvPicPr>
                          <p:cNvPr id="5126" name="Object 6">
                            <a:extLst>
                              <a:ext uri="{FF2B5EF4-FFF2-40B4-BE49-F238E27FC236}">
                                <a16:creationId xmlns:a16="http://schemas.microsoft.com/office/drawing/2014/main" id="{C351289B-5006-E44D-9C19-B04F7F451B8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6" y="673"/>
                            <a:ext cx="4128" cy="297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127" name="Line 7">
                <a:extLst>
                  <a:ext uri="{FF2B5EF4-FFF2-40B4-BE49-F238E27FC236}">
                    <a16:creationId xmlns:a16="http://schemas.microsoft.com/office/drawing/2014/main" id="{5C3CCB9C-266C-164A-A66E-B494ABDBFE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6" y="1344"/>
                <a:ext cx="3312" cy="1632"/>
              </a:xfrm>
              <a:prstGeom prst="line">
                <a:avLst/>
              </a:prstGeom>
              <a:noFill/>
              <a:ln w="28575">
                <a:solidFill>
                  <a:srgbClr val="0070C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 dirty="0"/>
              </a:p>
            </p:txBody>
          </p:sp>
          <p:sp>
            <p:nvSpPr>
              <p:cNvPr id="5128" name="Text Box 8">
                <a:extLst>
                  <a:ext uri="{FF2B5EF4-FFF2-40B4-BE49-F238E27FC236}">
                    <a16:creationId xmlns:a16="http://schemas.microsoft.com/office/drawing/2014/main" id="{1B3EAAB6-0728-4C49-9C95-5BECFB1553B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8" y="1218"/>
                <a:ext cx="202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altLang="cs-CZ" sz="2000" b="1" dirty="0"/>
                  <a:t>P</a:t>
                </a:r>
              </a:p>
            </p:txBody>
          </p:sp>
          <p:sp>
            <p:nvSpPr>
              <p:cNvPr id="5129" name="Text Box 9">
                <a:extLst>
                  <a:ext uri="{FF2B5EF4-FFF2-40B4-BE49-F238E27FC236}">
                    <a16:creationId xmlns:a16="http://schemas.microsoft.com/office/drawing/2014/main" id="{C6E8E238-BCE3-FF44-91F3-9BBE0F41B5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625" y="3436"/>
                <a:ext cx="227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altLang="cs-CZ" sz="2000" b="1" dirty="0" err="1"/>
                  <a:t>Q</a:t>
                </a:r>
                <a:endParaRPr lang="cs-CZ" altLang="cs-CZ" sz="2000" b="1" dirty="0"/>
              </a:p>
            </p:txBody>
          </p:sp>
          <p:sp>
            <p:nvSpPr>
              <p:cNvPr id="5130" name="Text Box 10">
                <a:extLst>
                  <a:ext uri="{FF2B5EF4-FFF2-40B4-BE49-F238E27FC236}">
                    <a16:creationId xmlns:a16="http://schemas.microsoft.com/office/drawing/2014/main" id="{2BEB05CC-6039-2E40-BCC0-86BC31CD0AB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" y="3072"/>
                <a:ext cx="1222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altLang="cs-CZ" sz="2000"/>
                  <a:t>Průsečík:</a:t>
                </a:r>
              </a:p>
              <a:p>
                <a:pPr eaLnBrk="0" hangingPunct="0"/>
                <a:endParaRPr lang="cs-CZ" altLang="cs-CZ" sz="2000"/>
              </a:p>
              <a:p>
                <a:pPr eaLnBrk="0" hangingPunct="0"/>
                <a:r>
                  <a:rPr lang="cs-CZ" altLang="cs-CZ" sz="2000"/>
                  <a:t>uzavírací tlak cév</a:t>
                </a:r>
              </a:p>
              <a:p>
                <a:pPr eaLnBrk="0" hangingPunct="0"/>
                <a:r>
                  <a:rPr lang="cs-CZ" altLang="cs-CZ" sz="2000"/>
                  <a:t>tonus VSM</a:t>
                </a:r>
              </a:p>
            </p:txBody>
          </p:sp>
          <p:sp>
            <p:nvSpPr>
              <p:cNvPr id="5131" name="Text Box 11">
                <a:extLst>
                  <a:ext uri="{FF2B5EF4-FFF2-40B4-BE49-F238E27FC236}">
                    <a16:creationId xmlns:a16="http://schemas.microsoft.com/office/drawing/2014/main" id="{5C6F64A7-B2AA-CE47-896F-B45AC4A843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58" y="2023"/>
                <a:ext cx="1579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cs-CZ" altLang="cs-CZ" sz="2000"/>
                  <a:t>Směrnice:</a:t>
                </a:r>
              </a:p>
              <a:p>
                <a:pPr eaLnBrk="0" hangingPunct="0"/>
                <a:endParaRPr lang="cs-CZ" altLang="cs-CZ" sz="2000"/>
              </a:p>
              <a:p>
                <a:pPr eaLnBrk="0" hangingPunct="0"/>
                <a:r>
                  <a:rPr lang="cs-CZ" altLang="cs-CZ" sz="2000"/>
                  <a:t>odpor zvýšení průtoku</a:t>
                </a:r>
              </a:p>
              <a:p>
                <a:pPr eaLnBrk="0" hangingPunct="0"/>
                <a:r>
                  <a:rPr lang="cs-CZ" altLang="cs-CZ" sz="2000"/>
                  <a:t>celkový průsvit řečiště</a:t>
                </a:r>
              </a:p>
            </p:txBody>
          </p:sp>
          <p:sp>
            <p:nvSpPr>
              <p:cNvPr id="5132" name="Line 12">
                <a:extLst>
                  <a:ext uri="{FF2B5EF4-FFF2-40B4-BE49-F238E27FC236}">
                    <a16:creationId xmlns:a16="http://schemas.microsoft.com/office/drawing/2014/main" id="{D30E9DB8-A3AE-9A46-8575-E4938BE90C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00" y="3312"/>
                <a:ext cx="3696" cy="0"/>
              </a:xfrm>
              <a:prstGeom prst="lin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5133" name="Text Box 13">
              <a:extLst>
                <a:ext uri="{FF2B5EF4-FFF2-40B4-BE49-F238E27FC236}">
                  <a16:creationId xmlns:a16="http://schemas.microsoft.com/office/drawing/2014/main" id="{903B7AB8-8420-144F-B507-71AA93A36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95" y="3477"/>
              <a:ext cx="1866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2000" b="1" dirty="0"/>
                <a:t>P = průsečík + směrnice </a:t>
              </a:r>
              <a:r>
                <a:rPr lang="cs-CZ" altLang="cs-CZ" sz="2000" b="1" dirty="0" err="1"/>
                <a:t>Q</a:t>
              </a:r>
              <a:r>
                <a:rPr lang="cs-CZ" altLang="cs-CZ" sz="2000" b="1" dirty="0"/>
                <a:t> </a:t>
              </a:r>
              <a:endParaRPr lang="en-US" altLang="cs-CZ" sz="2000" b="1" dirty="0"/>
            </a:p>
          </p:txBody>
        </p:sp>
      </p:grpSp>
      <p:sp>
        <p:nvSpPr>
          <p:cNvPr id="12" name="Nadpis 1">
            <a:extLst>
              <a:ext uri="{FF2B5EF4-FFF2-40B4-BE49-F238E27FC236}">
                <a16:creationId xmlns:a16="http://schemas.microsoft.com/office/drawing/2014/main" id="{AB7FAB9D-835B-B045-8EB8-130E9843B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0657" cy="1325563"/>
          </a:xfrm>
        </p:spPr>
        <p:txBody>
          <a:bodyPr/>
          <a:lstStyle/>
          <a:p>
            <a:pPr algn="ctr"/>
            <a:r>
              <a:rPr lang="cs-CZ" b="1" dirty="0"/>
              <a:t>Plicní cirkulace – </a:t>
            </a:r>
            <a:r>
              <a:rPr lang="cs-CZ" b="1" dirty="0" err="1"/>
              <a:t>perfuse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93998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BDE706F0-C3AB-6E48-810C-7BE88D79C397}"/>
              </a:ext>
            </a:extLst>
          </p:cNvPr>
          <p:cNvGrpSpPr/>
          <p:nvPr/>
        </p:nvGrpSpPr>
        <p:grpSpPr>
          <a:xfrm>
            <a:off x="3097075" y="2057400"/>
            <a:ext cx="5360035" cy="3818255"/>
            <a:chOff x="124383" y="-409697"/>
            <a:chExt cx="7967662" cy="5783262"/>
          </a:xfrm>
        </p:grpSpPr>
        <p:sp>
          <p:nvSpPr>
            <p:cNvPr id="2051" name="TextovéPole 6">
              <a:extLst>
                <a:ext uri="{FF2B5EF4-FFF2-40B4-BE49-F238E27FC236}">
                  <a16:creationId xmlns:a16="http://schemas.microsoft.com/office/drawing/2014/main" id="{FF88C174-3874-9949-AFB9-C214C721F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06019" y="143264"/>
              <a:ext cx="35298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b="1" dirty="0">
                  <a:latin typeface="Calibri" panose="020F0502020204030204" pitchFamily="34" charset="0"/>
                </a:rPr>
                <a:t> *</a:t>
              </a:r>
            </a:p>
          </p:txBody>
        </p:sp>
        <p:graphicFrame>
          <p:nvGraphicFramePr>
            <p:cNvPr id="2050" name="Object 5">
              <a:extLst>
                <a:ext uri="{FF2B5EF4-FFF2-40B4-BE49-F238E27FC236}">
                  <a16:creationId xmlns:a16="http://schemas.microsoft.com/office/drawing/2014/main" id="{21DEA05E-DBBD-C44E-911F-F49FDC0DBED5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121615"/>
                </p:ext>
              </p:extLst>
            </p:nvPr>
          </p:nvGraphicFramePr>
          <p:xfrm>
            <a:off x="124383" y="-409697"/>
            <a:ext cx="7967662" cy="57832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5" name="DeltaGraph" r:id="rId4" imgW="114909600" imgH="83451700" progId="DeltaGraph.Document">
                    <p:embed/>
                  </p:oleObj>
                </mc:Choice>
                <mc:Fallback>
                  <p:oleObj name="DeltaGraph" r:id="rId4" imgW="114909600" imgH="83451700" progId="DeltaGraph.Document">
                    <p:embed/>
                    <p:pic>
                      <p:nvPicPr>
                        <p:cNvPr id="2050" name="Object 5">
                          <a:extLst>
                            <a:ext uri="{FF2B5EF4-FFF2-40B4-BE49-F238E27FC236}">
                              <a16:creationId xmlns:a16="http://schemas.microsoft.com/office/drawing/2014/main" id="{21DEA05E-DBBD-C44E-911F-F49FDC0DBED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383" y="-409697"/>
                          <a:ext cx="7967662" cy="57832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2F8CD864-0BCD-BE44-9970-73FCF24CE0FA}"/>
              </a:ext>
            </a:extLst>
          </p:cNvPr>
          <p:cNvSpPr txBox="1"/>
          <p:nvPr/>
        </p:nvSpPr>
        <p:spPr>
          <a:xfrm>
            <a:off x="2339228" y="537210"/>
            <a:ext cx="68757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/>
              <a:t>HPH u laboratorního potkana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3AC62FA0-534C-054D-A534-7337EDAA25E8}"/>
              </a:ext>
            </a:extLst>
          </p:cNvPr>
          <p:cNvSpPr txBox="1"/>
          <p:nvPr/>
        </p:nvSpPr>
        <p:spPr>
          <a:xfrm>
            <a:off x="8663940" y="3828027"/>
            <a:ext cx="791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(kontroly)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39F9B65-E83D-9C40-96DF-5DFCB6AA5BBC}"/>
              </a:ext>
            </a:extLst>
          </p:cNvPr>
          <p:cNvSpPr txBox="1"/>
          <p:nvPr/>
        </p:nvSpPr>
        <p:spPr>
          <a:xfrm>
            <a:off x="8663940" y="4126392"/>
            <a:ext cx="11589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(</a:t>
            </a:r>
            <a:r>
              <a:rPr lang="cs-CZ" sz="1200" dirty="0" err="1"/>
              <a:t>chron.hypoxie</a:t>
            </a:r>
            <a:r>
              <a:rPr lang="cs-CZ" sz="1200" dirty="0"/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D30B31C-1FCD-FB4E-9251-2F6928D3BC03}"/>
              </a:ext>
            </a:extLst>
          </p:cNvPr>
          <p:cNvSpPr txBox="1"/>
          <p:nvPr/>
        </p:nvSpPr>
        <p:spPr>
          <a:xfrm>
            <a:off x="8663940" y="5037797"/>
            <a:ext cx="1614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(hypoxie + antioxidant)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F66984D-3703-0B45-BC64-F331EE5007DC}"/>
              </a:ext>
            </a:extLst>
          </p:cNvPr>
          <p:cNvSpPr txBox="1"/>
          <p:nvPr/>
        </p:nvSpPr>
        <p:spPr>
          <a:xfrm>
            <a:off x="8663940" y="4424757"/>
            <a:ext cx="15236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(hypoxie + donor NO)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61962BD-5F49-F24E-926A-21DB54FA5918}"/>
              </a:ext>
            </a:extLst>
          </p:cNvPr>
          <p:cNvSpPr txBox="1"/>
          <p:nvPr/>
        </p:nvSpPr>
        <p:spPr>
          <a:xfrm>
            <a:off x="8663940" y="4723122"/>
            <a:ext cx="22494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/>
              <a:t>(hypoxie + kombinace obou léků)</a:t>
            </a:r>
          </a:p>
        </p:txBody>
      </p:sp>
    </p:spTree>
    <p:extLst>
      <p:ext uri="{BB962C8B-B14F-4D97-AF65-F5344CB8AC3E}">
        <p14:creationId xmlns:p14="http://schemas.microsoft.com/office/powerpoint/2010/main" val="11806870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582" t="1" r="-4872" b="-4499"/>
          <a:stretch/>
        </p:blipFill>
        <p:spPr>
          <a:xfrm>
            <a:off x="6483350" y="2442382"/>
            <a:ext cx="5305131" cy="3428075"/>
          </a:xfr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CAE83D14-7654-C44F-994F-D77A402D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459"/>
            <a:ext cx="12192000" cy="1325563"/>
          </a:xfrm>
        </p:spPr>
        <p:txBody>
          <a:bodyPr/>
          <a:lstStyle/>
          <a:p>
            <a:pPr algn="ctr"/>
            <a:r>
              <a:rPr lang="cs-CZ" b="1" dirty="0"/>
              <a:t>Plicní cirkulace – PASMC vasokonstrikce: Ca</a:t>
            </a:r>
            <a:r>
              <a:rPr lang="cs-CZ" b="1" baseline="30000" dirty="0"/>
              <a:t>2+</a:t>
            </a:r>
            <a:r>
              <a:rPr lang="cs-CZ" b="1" dirty="0"/>
              <a:t> </a:t>
            </a:r>
            <a:r>
              <a:rPr lang="cs-CZ" b="1" dirty="0" err="1"/>
              <a:t>sensitisace</a:t>
            </a:r>
            <a:r>
              <a:rPr lang="cs-CZ" b="1" dirty="0"/>
              <a:t> 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B96DA3A3-CD59-F540-8779-38398B61A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2718922"/>
            <a:ext cx="5634990" cy="3240754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ED1DCFB0-8A35-634E-B74D-0449FBD2A2D6}"/>
              </a:ext>
            </a:extLst>
          </p:cNvPr>
          <p:cNvSpPr txBox="1"/>
          <p:nvPr/>
        </p:nvSpPr>
        <p:spPr>
          <a:xfrm>
            <a:off x="9075420" y="2442382"/>
            <a:ext cx="2503170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396C38C-6E81-4D4C-AF1C-9D4CA0A4576C}"/>
              </a:ext>
            </a:extLst>
          </p:cNvPr>
          <p:cNvSpPr txBox="1"/>
          <p:nvPr/>
        </p:nvSpPr>
        <p:spPr>
          <a:xfrm>
            <a:off x="10064115" y="4215996"/>
            <a:ext cx="525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C54E07-D745-8A4D-960D-E5FCB6BD3329}"/>
              </a:ext>
            </a:extLst>
          </p:cNvPr>
          <p:cNvSpPr txBox="1"/>
          <p:nvPr/>
        </p:nvSpPr>
        <p:spPr>
          <a:xfrm>
            <a:off x="8578215" y="3366604"/>
            <a:ext cx="525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36F371B-4674-9249-B427-8BE61ABC335B}"/>
              </a:ext>
            </a:extLst>
          </p:cNvPr>
          <p:cNvSpPr txBox="1"/>
          <p:nvPr/>
        </p:nvSpPr>
        <p:spPr>
          <a:xfrm>
            <a:off x="9003201" y="3073628"/>
            <a:ext cx="525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2E3E1D2-5005-2E42-BF0B-EDD1D5357BEA}"/>
              </a:ext>
            </a:extLst>
          </p:cNvPr>
          <p:cNvSpPr txBox="1"/>
          <p:nvPr/>
        </p:nvSpPr>
        <p:spPr>
          <a:xfrm>
            <a:off x="8875395" y="3772002"/>
            <a:ext cx="5257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D5FA344-F222-4947-AAA9-18F753A883BD}"/>
              </a:ext>
            </a:extLst>
          </p:cNvPr>
          <p:cNvSpPr txBox="1"/>
          <p:nvPr/>
        </p:nvSpPr>
        <p:spPr>
          <a:xfrm>
            <a:off x="4061628" y="5959676"/>
            <a:ext cx="21689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dirty="0" err="1"/>
              <a:t>Somlyo</a:t>
            </a:r>
            <a:r>
              <a:rPr lang="cs-CZ" sz="1200" dirty="0"/>
              <a:t> &amp; </a:t>
            </a:r>
            <a:r>
              <a:rPr lang="cs-CZ" sz="1200" dirty="0" err="1"/>
              <a:t>Somlyo</a:t>
            </a:r>
            <a:r>
              <a:rPr lang="cs-CZ" sz="1200" dirty="0"/>
              <a:t>, </a:t>
            </a:r>
            <a:r>
              <a:rPr lang="cs-CZ" sz="1200" dirty="0" err="1"/>
              <a:t>Nature</a:t>
            </a:r>
            <a:r>
              <a:rPr lang="cs-CZ" sz="1200" dirty="0"/>
              <a:t>, 1994</a:t>
            </a:r>
          </a:p>
        </p:txBody>
      </p:sp>
    </p:spTree>
    <p:extLst>
      <p:ext uri="{BB962C8B-B14F-4D97-AF65-F5344CB8AC3E}">
        <p14:creationId xmlns:p14="http://schemas.microsoft.com/office/powerpoint/2010/main" val="19493607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582" t="1" r="-4872" b="-4499"/>
          <a:stretch/>
        </p:blipFill>
        <p:spPr>
          <a:xfrm>
            <a:off x="3450142" y="2036708"/>
            <a:ext cx="5305131" cy="3428075"/>
          </a:xfr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132109" y="5653469"/>
            <a:ext cx="7941195" cy="140200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000" dirty="0">
                <a:latin typeface="Cambria" charset="0"/>
                <a:ea typeface="ÇlÇr ñæí©" charset="0"/>
              </a:rPr>
              <a:t>Obrázek</a:t>
            </a:r>
            <a:r>
              <a:rPr lang="cs-CZ" sz="1000" dirty="0">
                <a:latin typeface="Times New Roman" charset="0"/>
                <a:ea typeface="ÇlÇr ñæí©" charset="0"/>
              </a:rPr>
              <a:t> č. 3</a:t>
            </a:r>
            <a:r>
              <a:rPr lang="cs-CZ" sz="1000" dirty="0">
                <a:latin typeface="Cambria" charset="0"/>
                <a:ea typeface="ÇlÇr ñæí©" charset="0"/>
              </a:rPr>
              <a:t>: </a:t>
            </a:r>
            <a:r>
              <a:rPr lang="cs-CZ" sz="1000" b="1" dirty="0">
                <a:latin typeface="Cambria" charset="0"/>
                <a:ea typeface="ÇlÇr ñæí©" charset="0"/>
              </a:rPr>
              <a:t>Kontrakce hladké svaloviny aktivovaná G-proteiny.</a:t>
            </a:r>
            <a:r>
              <a:rPr lang="cs-CZ" sz="1000" dirty="0">
                <a:latin typeface="Cambria" charset="0"/>
                <a:ea typeface="ÇlÇr ñæí©" charset="0"/>
              </a:rPr>
              <a:t> </a:t>
            </a:r>
            <a:endParaRPr lang="cs-CZ" sz="1000" dirty="0">
              <a:latin typeface="Times New Roman" charset="0"/>
              <a:ea typeface="ÇlÇr ñæí©" charset="0"/>
            </a:endParaRPr>
          </a:p>
          <a:p>
            <a:endParaRPr lang="cs-CZ" sz="1000" dirty="0">
              <a:latin typeface="Times New Roman" charset="0"/>
              <a:ea typeface="ÇlÇr ñæí©" charset="0"/>
            </a:endParaRPr>
          </a:p>
          <a:p>
            <a:pPr algn="just"/>
            <a:r>
              <a:rPr lang="cs-CZ" sz="1000" dirty="0">
                <a:latin typeface="Times New Roman" charset="0"/>
                <a:ea typeface="ÇlÇr ñæí©" charset="0"/>
              </a:rPr>
              <a:t>MLC: lehké řetězce myozinu (</a:t>
            </a:r>
            <a:r>
              <a:rPr lang="cs-CZ" sz="1000" dirty="0" err="1">
                <a:latin typeface="Times New Roman" charset="0"/>
                <a:ea typeface="ÇlÇr ñæí©" charset="0"/>
              </a:rPr>
              <a:t>myosin</a:t>
            </a:r>
            <a:r>
              <a:rPr lang="cs-CZ" sz="1000" dirty="0">
                <a:latin typeface="Times New Roman" charset="0"/>
                <a:ea typeface="ÇlÇr ñæí©" charset="0"/>
              </a:rPr>
              <a:t> </a:t>
            </a:r>
            <a:r>
              <a:rPr lang="cs-CZ" sz="1000" dirty="0" err="1">
                <a:latin typeface="Times New Roman" charset="0"/>
                <a:ea typeface="ÇlÇr ñæí©" charset="0"/>
              </a:rPr>
              <a:t>light</a:t>
            </a:r>
            <a:r>
              <a:rPr lang="cs-CZ" sz="1000" dirty="0">
                <a:latin typeface="Times New Roman" charset="0"/>
                <a:ea typeface="ÇlÇr ñæí©" charset="0"/>
              </a:rPr>
              <a:t> </a:t>
            </a:r>
            <a:r>
              <a:rPr lang="cs-CZ" sz="1000" dirty="0" err="1">
                <a:latin typeface="Times New Roman" charset="0"/>
                <a:ea typeface="ÇlÇr ñæí©" charset="0"/>
              </a:rPr>
              <a:t>chain</a:t>
            </a:r>
            <a:r>
              <a:rPr lang="cs-CZ" sz="1000" dirty="0">
                <a:latin typeface="Times New Roman" charset="0"/>
                <a:ea typeface="ÇlÇr ñæí©" charset="0"/>
              </a:rPr>
              <a:t>), MLCK: kináza lehkých řetězců </a:t>
            </a:r>
            <a:r>
              <a:rPr lang="cs-CZ" sz="1000" dirty="0" err="1">
                <a:latin typeface="Times New Roman" charset="0"/>
                <a:ea typeface="ÇlÇr ñæí©" charset="0"/>
              </a:rPr>
              <a:t>mozinu</a:t>
            </a:r>
            <a:r>
              <a:rPr lang="cs-CZ" sz="1000" dirty="0">
                <a:latin typeface="Times New Roman" charset="0"/>
                <a:ea typeface="ÇlÇr ñæí©" charset="0"/>
              </a:rPr>
              <a:t>, MLCP: fosfatáza lehkých řetězců myozinu, </a:t>
            </a:r>
            <a:r>
              <a:rPr lang="cs-CZ" sz="1000" dirty="0" err="1">
                <a:latin typeface="Times New Roman" charset="0"/>
                <a:ea typeface="ÇlÇr ñæí©" charset="0"/>
              </a:rPr>
              <a:t>R</a:t>
            </a:r>
            <a:r>
              <a:rPr lang="cs-CZ" sz="1000" dirty="0">
                <a:latin typeface="Times New Roman" charset="0"/>
                <a:ea typeface="ÇlÇr ñæí©" charset="0"/>
              </a:rPr>
              <a:t>: membránový receptor spřažený s G-proteinem, PLC: fosfolipáza C, IP3: inozitol-1-3-5-trisfosfát, SR: sarkoplazmatické retikulum, </a:t>
            </a:r>
            <a:r>
              <a:rPr lang="cs-CZ" sz="1000" dirty="0" err="1">
                <a:latin typeface="Times New Roman" charset="0"/>
                <a:ea typeface="ÇlÇr ñæí©" charset="0"/>
              </a:rPr>
              <a:t>CaM</a:t>
            </a:r>
            <a:r>
              <a:rPr lang="cs-CZ" sz="1000" dirty="0">
                <a:latin typeface="Times New Roman" charset="0"/>
                <a:ea typeface="ÇlÇr ñæí©" charset="0"/>
              </a:rPr>
              <a:t>: kalmodulin, -P: fosforylace</a:t>
            </a:r>
          </a:p>
          <a:p>
            <a:pPr algn="just"/>
            <a:r>
              <a:rPr lang="cs-CZ" sz="1000" dirty="0">
                <a:latin typeface="Times New Roman" charset="0"/>
                <a:ea typeface="ÇlÇr ñæí©" charset="0"/>
              </a:rPr>
              <a:t>Převzato a modifikováno z: </a:t>
            </a:r>
            <a:r>
              <a:rPr lang="cs-CZ" sz="1000" dirty="0" err="1">
                <a:latin typeface="Times New Roman" charset="0"/>
                <a:ea typeface="ÇlÇr ñæí©" charset="0"/>
              </a:rPr>
              <a:t>Nagaoka</a:t>
            </a:r>
            <a:r>
              <a:rPr lang="cs-CZ" sz="1000" dirty="0">
                <a:latin typeface="Times New Roman" charset="0"/>
                <a:ea typeface="ÇlÇr ñæí©" charset="0"/>
              </a:rPr>
              <a:t> T, et al., </a:t>
            </a:r>
            <a:r>
              <a:rPr lang="cs-CZ" sz="1000" dirty="0" err="1">
                <a:latin typeface="Times New Roman" charset="0"/>
                <a:ea typeface="ÇlÇr ñæí©" charset="0"/>
              </a:rPr>
              <a:t>Am</a:t>
            </a:r>
            <a:r>
              <a:rPr lang="cs-CZ" sz="1000" dirty="0">
                <a:latin typeface="Times New Roman" charset="0"/>
                <a:ea typeface="ÇlÇr ñæí©" charset="0"/>
              </a:rPr>
              <a:t> J Respir </a:t>
            </a:r>
            <a:r>
              <a:rPr lang="cs-CZ" sz="1000" dirty="0" err="1">
                <a:latin typeface="Times New Roman" charset="0"/>
                <a:ea typeface="ÇlÇr ñæí©" charset="0"/>
              </a:rPr>
              <a:t>Crit</a:t>
            </a:r>
            <a:r>
              <a:rPr lang="cs-CZ" sz="1000" dirty="0">
                <a:latin typeface="Times New Roman" charset="0"/>
                <a:ea typeface="ÇlÇr ñæí©" charset="0"/>
              </a:rPr>
              <a:t> Care Med, 2005, 171, 494-49</a:t>
            </a:r>
            <a:r>
              <a:rPr lang="cs-CZ" sz="1000" dirty="0">
                <a:latin typeface="Cambria" charset="0"/>
                <a:ea typeface="ÇlÇr ñæí©" charset="0"/>
              </a:rPr>
              <a:t>9</a:t>
            </a:r>
          </a:p>
          <a:p>
            <a:endParaRPr lang="cs-CZ" sz="1000" dirty="0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CAE83D14-7654-C44F-994F-D77A402D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2459"/>
            <a:ext cx="12192000" cy="1325563"/>
          </a:xfrm>
        </p:spPr>
        <p:txBody>
          <a:bodyPr/>
          <a:lstStyle/>
          <a:p>
            <a:pPr algn="ctr"/>
            <a:r>
              <a:rPr lang="cs-CZ" b="1" dirty="0"/>
              <a:t>Plicní cirkulace – PASMC vasokonstrikce: Ca</a:t>
            </a:r>
            <a:r>
              <a:rPr lang="cs-CZ" b="1" baseline="30000" dirty="0"/>
              <a:t>2+</a:t>
            </a:r>
            <a:r>
              <a:rPr lang="cs-CZ" b="1" dirty="0"/>
              <a:t> </a:t>
            </a:r>
            <a:r>
              <a:rPr lang="cs-CZ" b="1" dirty="0" err="1"/>
              <a:t>sensitisace</a:t>
            </a:r>
            <a:r>
              <a:rPr lang="cs-CZ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7000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243567-4A37-3B44-BD13-C5502352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Koronární průtok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3979A32-37E8-024C-9BBF-1FB3BEC15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8437" y="2452053"/>
            <a:ext cx="6663563" cy="3663632"/>
          </a:xfrm>
          <a:prstGeom prst="rect">
            <a:avLst/>
          </a:prstGeo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C2E9C0-0EB5-0341-968F-79289AB12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030" y="2029142"/>
            <a:ext cx="9212580" cy="3097530"/>
          </a:xfrm>
        </p:spPr>
        <p:txBody>
          <a:bodyPr>
            <a:noAutofit/>
          </a:bodyPr>
          <a:lstStyle/>
          <a:p>
            <a:r>
              <a:rPr lang="cs-CZ" sz="2400" dirty="0"/>
              <a:t>5% CO tzn. cca 250 ml/min (za klidových podmínek)</a:t>
            </a:r>
          </a:p>
          <a:p>
            <a:endParaRPr lang="cs-CZ" sz="2400" dirty="0"/>
          </a:p>
          <a:p>
            <a:r>
              <a:rPr lang="cs-CZ" sz="2400" dirty="0"/>
              <a:t>Husté cévní zásobení: svalové vlákno/kapiláry 1:1</a:t>
            </a:r>
          </a:p>
          <a:p>
            <a:endParaRPr lang="cs-CZ" sz="2400" dirty="0"/>
          </a:p>
          <a:p>
            <a:r>
              <a:rPr lang="cs-CZ" sz="2400" dirty="0"/>
              <a:t>Průtok stranově: 	50% - </a:t>
            </a:r>
            <a:r>
              <a:rPr lang="cs-CZ" sz="2400" dirty="0" err="1"/>
              <a:t>pravotyp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			30% - vyrovnaný typ</a:t>
            </a:r>
          </a:p>
          <a:p>
            <a:pPr marL="0" indent="0">
              <a:buNone/>
            </a:pPr>
            <a:r>
              <a:rPr lang="cs-CZ" sz="2400" dirty="0"/>
              <a:t>			20% - </a:t>
            </a:r>
            <a:r>
              <a:rPr lang="cs-CZ" sz="2400" dirty="0" err="1"/>
              <a:t>levotyp</a:t>
            </a:r>
            <a:endParaRPr lang="cs-CZ" sz="2400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7248615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0455" b="10455"/>
          <a:stretch>
            <a:fillRect/>
          </a:stretch>
        </p:blipFill>
        <p:spPr>
          <a:xfrm>
            <a:off x="2895599" y="1915817"/>
            <a:ext cx="6146800" cy="3380504"/>
          </a:xfrm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832428" y="5296321"/>
            <a:ext cx="8273143" cy="157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91440" rIns="91440" bIns="9144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cs-CZ" sz="1200" dirty="0">
                <a:latin typeface="Times New Roman" charset="0"/>
                <a:ea typeface="ÇlÇr ñæí©" charset="0"/>
              </a:rPr>
              <a:t>Obrázek č. 2: </a:t>
            </a:r>
            <a:r>
              <a:rPr lang="cs-CZ" sz="1200" b="1" dirty="0">
                <a:latin typeface="Cambria" charset="0"/>
                <a:ea typeface="ÇlÇr ñæí©" charset="0"/>
              </a:rPr>
              <a:t>Histologické zobrazení </a:t>
            </a:r>
            <a:r>
              <a:rPr lang="cs-CZ" sz="1200" b="1" dirty="0" err="1">
                <a:latin typeface="Cambria" charset="0"/>
                <a:ea typeface="ÇlÇr ñæí©" charset="0"/>
              </a:rPr>
              <a:t>remodelovaných</a:t>
            </a:r>
            <a:r>
              <a:rPr lang="cs-CZ" sz="1200" b="1" dirty="0">
                <a:latin typeface="Cambria" charset="0"/>
                <a:ea typeface="ÇlÇr ñæí©" charset="0"/>
              </a:rPr>
              <a:t> periferních plicních arteriol („double </a:t>
            </a:r>
            <a:r>
              <a:rPr lang="cs-CZ" sz="1200" b="1" dirty="0" err="1">
                <a:latin typeface="Cambria" charset="0"/>
                <a:ea typeface="ÇlÇr ñæí©" charset="0"/>
              </a:rPr>
              <a:t>laminated</a:t>
            </a:r>
            <a:r>
              <a:rPr lang="cs-CZ" sz="1200" b="1" dirty="0">
                <a:latin typeface="Cambria" charset="0"/>
                <a:ea typeface="ÇlÇr ñæí©" charset="0"/>
              </a:rPr>
              <a:t> </a:t>
            </a:r>
            <a:r>
              <a:rPr lang="cs-CZ" sz="1200" b="1" dirty="0" err="1">
                <a:latin typeface="Cambria" charset="0"/>
                <a:ea typeface="ÇlÇr ñæí©" charset="0"/>
              </a:rPr>
              <a:t>vessels</a:t>
            </a:r>
            <a:r>
              <a:rPr lang="cs-CZ" altLang="cs-CZ" sz="1200" b="1" dirty="0">
                <a:latin typeface="Cambria" charset="0"/>
                <a:ea typeface="ÇlÇr ñæí©" charset="0"/>
              </a:rPr>
              <a:t>“</a:t>
            </a:r>
            <a:r>
              <a:rPr lang="cs-CZ" sz="1200" b="1" dirty="0">
                <a:latin typeface="Cambria" charset="0"/>
                <a:ea typeface="ÇlÇr ñæí©" charset="0"/>
              </a:rPr>
              <a:t>).</a:t>
            </a:r>
            <a:endParaRPr lang="cs-CZ" sz="1200" b="1" dirty="0">
              <a:latin typeface="Times New Roman" charset="0"/>
              <a:ea typeface="ÇlÇr ñæí©" charset="0"/>
            </a:endParaRPr>
          </a:p>
          <a:p>
            <a:endParaRPr lang="cs-CZ" sz="1200" b="1" dirty="0">
              <a:latin typeface="Times New Roman" charset="0"/>
              <a:ea typeface="ÇlÇr ñæí©" charset="0"/>
            </a:endParaRPr>
          </a:p>
          <a:p>
            <a:pPr algn="just"/>
            <a:r>
              <a:rPr lang="cs-CZ" sz="1200" dirty="0">
                <a:latin typeface="Times New Roman" charset="0"/>
                <a:ea typeface="ÇlÇr ñæí©" charset="0"/>
              </a:rPr>
              <a:t>Vlevo: </a:t>
            </a:r>
            <a:r>
              <a:rPr lang="cs-CZ" sz="1200" dirty="0" err="1">
                <a:latin typeface="Times New Roman" charset="0"/>
                <a:ea typeface="ÇlÇr ñæí©" charset="0"/>
              </a:rPr>
              <a:t>neremodelovaná</a:t>
            </a:r>
            <a:r>
              <a:rPr lang="cs-CZ" sz="1200" dirty="0">
                <a:latin typeface="Times New Roman" charset="0"/>
                <a:ea typeface="ÇlÇr ñæí©" charset="0"/>
              </a:rPr>
              <a:t> periferní plicní arteriola s</a:t>
            </a:r>
            <a:r>
              <a:rPr lang="cs-CZ" sz="1200" dirty="0">
                <a:latin typeface="Cambria"/>
                <a:ea typeface="ÇlÇr ñæí©" charset="0"/>
              </a:rPr>
              <a:t> </a:t>
            </a:r>
            <a:r>
              <a:rPr lang="cs-CZ" sz="1200" dirty="0">
                <a:latin typeface="Times New Roman" charset="0"/>
                <a:ea typeface="ÇlÇr ñæí©" charset="0"/>
              </a:rPr>
              <a:t>neroz</a:t>
            </a:r>
            <a:r>
              <a:rPr lang="cs-CZ" sz="1200" dirty="0">
                <a:latin typeface="Cambria"/>
                <a:ea typeface="ÇlÇr ñæí©" charset="0"/>
              </a:rPr>
              <a:t>ší</a:t>
            </a:r>
            <a:r>
              <a:rPr lang="cs-CZ" sz="1200" dirty="0">
                <a:latin typeface="Times New Roman" charset="0"/>
                <a:ea typeface="ÇlÇr ñæí©" charset="0"/>
              </a:rPr>
              <a:t>řenou tunica media (dlouhá </a:t>
            </a:r>
            <a:r>
              <a:rPr lang="cs-CZ" sz="1200" dirty="0">
                <a:latin typeface="Cambria"/>
                <a:ea typeface="ÇlÇr ñæí©" charset="0"/>
              </a:rPr>
              <a:t>š</a:t>
            </a:r>
            <a:r>
              <a:rPr lang="cs-CZ" sz="1200" dirty="0">
                <a:latin typeface="Times New Roman" charset="0"/>
                <a:ea typeface="ÇlÇr ñæí©" charset="0"/>
              </a:rPr>
              <a:t>ipka). Vpravo: </a:t>
            </a:r>
            <a:r>
              <a:rPr lang="cs-CZ" sz="1200" dirty="0" err="1">
                <a:latin typeface="Times New Roman" charset="0"/>
                <a:ea typeface="ÇlÇr ñæí©" charset="0"/>
              </a:rPr>
              <a:t>remodelovaná</a:t>
            </a:r>
            <a:r>
              <a:rPr lang="cs-CZ" sz="1200" dirty="0">
                <a:latin typeface="Times New Roman" charset="0"/>
                <a:ea typeface="ÇlÇr ñæí©" charset="0"/>
              </a:rPr>
              <a:t> periferní plicní arteriola působením chronické hypoxie se zbytnělou tunica media a viditelnou lamina </a:t>
            </a:r>
            <a:r>
              <a:rPr lang="cs-CZ" sz="1200" dirty="0" err="1">
                <a:latin typeface="Times New Roman" charset="0"/>
                <a:ea typeface="ÇlÇr ñæí©" charset="0"/>
              </a:rPr>
              <a:t>elastica</a:t>
            </a:r>
            <a:r>
              <a:rPr lang="cs-CZ" sz="1200" dirty="0">
                <a:latin typeface="Times New Roman" charset="0"/>
                <a:ea typeface="ÇlÇr ñæí©" charset="0"/>
              </a:rPr>
              <a:t> </a:t>
            </a:r>
            <a:r>
              <a:rPr lang="cs-CZ" sz="1200" dirty="0" err="1">
                <a:latin typeface="Times New Roman" charset="0"/>
                <a:ea typeface="ÇlÇr ñæí©" charset="0"/>
              </a:rPr>
              <a:t>externa</a:t>
            </a:r>
            <a:r>
              <a:rPr lang="cs-CZ" sz="1200" dirty="0">
                <a:latin typeface="Times New Roman" charset="0"/>
                <a:ea typeface="ÇlÇr ñæí©" charset="0"/>
              </a:rPr>
              <a:t> a </a:t>
            </a:r>
            <a:r>
              <a:rPr lang="cs-CZ" sz="1200" dirty="0">
                <a:latin typeface="Cambria" charset="0"/>
                <a:ea typeface="ÇlÇr ñæí©" charset="0"/>
              </a:rPr>
              <a:t>interna (malé šipky). </a:t>
            </a:r>
          </a:p>
          <a:p>
            <a:pPr algn="just"/>
            <a:r>
              <a:rPr lang="cs-CZ" sz="1200" dirty="0">
                <a:latin typeface="Times New Roman" charset="0"/>
                <a:ea typeface="ÇlÇr ñæí©" charset="0"/>
              </a:rPr>
              <a:t>Barvení Toluidinová modř. Značka = 20 </a:t>
            </a:r>
            <a:r>
              <a:rPr lang="cs-CZ" sz="1200" dirty="0">
                <a:latin typeface="Times New Roman" charset="0"/>
                <a:ea typeface="ÇlÇr ñæí©" charset="0"/>
                <a:sym typeface="Symbol" charset="0"/>
              </a:rPr>
              <a:t></a:t>
            </a:r>
            <a:r>
              <a:rPr lang="cs-CZ" sz="1200" dirty="0">
                <a:latin typeface="Cambria" charset="0"/>
                <a:ea typeface="ÇlÇr ñæí©" charset="0"/>
              </a:rPr>
              <a:t>m</a:t>
            </a:r>
          </a:p>
          <a:p>
            <a:pPr algn="just"/>
            <a:endParaRPr lang="cs-CZ" sz="1200" dirty="0">
              <a:latin typeface="Cambria" charset="0"/>
              <a:ea typeface="ÇlÇr ñæí©" charset="0"/>
            </a:endParaRPr>
          </a:p>
          <a:p>
            <a:pPr algn="just"/>
            <a:r>
              <a:rPr lang="cs-CZ" sz="1200" dirty="0">
                <a:latin typeface="Cambria" charset="0"/>
                <a:ea typeface="ÇlÇr ñæí©" charset="0"/>
              </a:rPr>
              <a:t>Obrázek je zveřejněn s laskavým svolením Doc. MVDr. Luďka </a:t>
            </a:r>
            <a:r>
              <a:rPr lang="cs-CZ" sz="1200" dirty="0" err="1">
                <a:latin typeface="Cambria" charset="0"/>
                <a:ea typeface="ÇlÇr ñæí©" charset="0"/>
              </a:rPr>
              <a:t>Vajnera</a:t>
            </a:r>
            <a:r>
              <a:rPr lang="cs-CZ" sz="1200" dirty="0">
                <a:latin typeface="Cambria" charset="0"/>
                <a:ea typeface="ÇlÇr ñæí©" charset="0"/>
              </a:rPr>
              <a:t>, </a:t>
            </a:r>
            <a:r>
              <a:rPr lang="cs-CZ" sz="1200" dirty="0" err="1">
                <a:latin typeface="Cambria" charset="0"/>
                <a:ea typeface="ÇlÇr ñæí©" charset="0"/>
              </a:rPr>
              <a:t>CSc</a:t>
            </a:r>
            <a:r>
              <a:rPr lang="cs-CZ" sz="1200" dirty="0">
                <a:latin typeface="Cambria" charset="0"/>
                <a:ea typeface="ÇlÇr ñæí©" charset="0"/>
              </a:rPr>
              <a:t>, Ústav histologie a embryologie, 2.LFUK v Praze.</a:t>
            </a:r>
            <a:endParaRPr lang="cs-CZ" sz="1200" dirty="0"/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7ADFEEDB-0EB3-384B-A7D9-AF02D8341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00657" cy="1325563"/>
          </a:xfrm>
        </p:spPr>
        <p:txBody>
          <a:bodyPr/>
          <a:lstStyle/>
          <a:p>
            <a:pPr algn="ctr"/>
            <a:r>
              <a:rPr lang="cs-CZ" b="1" dirty="0"/>
              <a:t>Plicní cirkulace – hladká svalovina v arteriolách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4C9B0D77-4610-C444-8248-A4089C1F36AB}"/>
              </a:ext>
            </a:extLst>
          </p:cNvPr>
          <p:cNvSpPr txBox="1"/>
          <p:nvPr/>
        </p:nvSpPr>
        <p:spPr>
          <a:xfrm>
            <a:off x="1611086" y="3236737"/>
            <a:ext cx="1076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fyziologie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A1FA70FD-5064-A54C-A424-6F5121489118}"/>
              </a:ext>
            </a:extLst>
          </p:cNvPr>
          <p:cNvSpPr txBox="1"/>
          <p:nvPr/>
        </p:nvSpPr>
        <p:spPr>
          <a:xfrm>
            <a:off x="9250142" y="3236737"/>
            <a:ext cx="2791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Hypoxická plicní hypertenze</a:t>
            </a:r>
          </a:p>
        </p:txBody>
      </p:sp>
    </p:spTree>
    <p:extLst>
      <p:ext uri="{BB962C8B-B14F-4D97-AF65-F5344CB8AC3E}">
        <p14:creationId xmlns:p14="http://schemas.microsoft.com/office/powerpoint/2010/main" val="26016927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2728685" y="1690688"/>
            <a:ext cx="7206601" cy="4253234"/>
            <a:chOff x="1041555" y="1254833"/>
            <a:chExt cx="7369732" cy="4689088"/>
          </a:xfrm>
        </p:grpSpPr>
        <p:grpSp>
          <p:nvGrpSpPr>
            <p:cNvPr id="7" name="Group 6"/>
            <p:cNvGrpSpPr/>
            <p:nvPr/>
          </p:nvGrpSpPr>
          <p:grpSpPr>
            <a:xfrm>
              <a:off x="2403612" y="2612315"/>
              <a:ext cx="753760" cy="460264"/>
              <a:chOff x="1788556" y="2558053"/>
              <a:chExt cx="826674" cy="502965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1788556" y="2558053"/>
                <a:ext cx="822738" cy="502965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1864183" y="2611717"/>
                <a:ext cx="751047" cy="403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>
                    <a:latin typeface="Arial"/>
                    <a:cs typeface="Arial"/>
                  </a:rPr>
                  <a:t>NOS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403612" y="3763930"/>
              <a:ext cx="753760" cy="460264"/>
              <a:chOff x="1788556" y="2558053"/>
              <a:chExt cx="826674" cy="502965"/>
            </a:xfrm>
          </p:grpSpPr>
          <p:sp>
            <p:nvSpPr>
              <p:cNvPr id="9" name="Rounded Rectangle 8"/>
              <p:cNvSpPr/>
              <p:nvPr/>
            </p:nvSpPr>
            <p:spPr>
              <a:xfrm>
                <a:off x="1788556" y="2558053"/>
                <a:ext cx="822738" cy="502965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864183" y="2611717"/>
                <a:ext cx="751047" cy="4035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b="1" dirty="0">
                    <a:latin typeface="Arial"/>
                    <a:cs typeface="Arial"/>
                  </a:rPr>
                  <a:t>NOS</a:t>
                </a:r>
              </a:p>
            </p:txBody>
          </p:sp>
        </p:grpSp>
        <p:grpSp>
          <p:nvGrpSpPr>
            <p:cNvPr id="14" name="Group 13"/>
            <p:cNvGrpSpPr/>
            <p:nvPr/>
          </p:nvGrpSpPr>
          <p:grpSpPr>
            <a:xfrm>
              <a:off x="1041555" y="4118772"/>
              <a:ext cx="928459" cy="1020930"/>
              <a:chOff x="4525050" y="896508"/>
              <a:chExt cx="1018273" cy="1115646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4525050" y="1305860"/>
                <a:ext cx="1018273" cy="706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600" b="1" dirty="0">
                    <a:latin typeface="Arial"/>
                    <a:cs typeface="Arial"/>
                  </a:rPr>
                  <a:t>O</a:t>
                </a:r>
                <a:r>
                  <a:rPr lang="cs-CZ" sz="3600" b="1" baseline="-25000" dirty="0">
                    <a:latin typeface="Arial"/>
                    <a:cs typeface="Arial"/>
                  </a:rPr>
                  <a:t>2</a:t>
                </a:r>
                <a:r>
                  <a:rPr lang="cs-CZ" sz="3600" b="1" baseline="30000" dirty="0">
                    <a:latin typeface="Arial"/>
                    <a:cs typeface="Arial"/>
                  </a:rPr>
                  <a:t> </a:t>
                </a:r>
                <a:r>
                  <a:rPr lang="cs-CZ" sz="3600" b="1" dirty="0"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4972326" y="896508"/>
                <a:ext cx="452175" cy="639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/>
                    <a:cs typeface="Arial"/>
                  </a:rPr>
                  <a:t>_</a:t>
                </a:r>
                <a:endParaRPr lang="cs-CZ" sz="3200" dirty="0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048499" y="1095021"/>
                <a:ext cx="327353" cy="6390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/>
                    <a:cs typeface="Arial"/>
                  </a:rPr>
                  <a:t>.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205462" y="1295305"/>
              <a:ext cx="928459" cy="1020930"/>
              <a:chOff x="1205462" y="1295305"/>
              <a:chExt cx="928459" cy="1020930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1205462" y="1669904"/>
                <a:ext cx="92845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600" b="1" dirty="0">
                    <a:latin typeface="Arial"/>
                    <a:cs typeface="Arial"/>
                  </a:rPr>
                  <a:t>O</a:t>
                </a:r>
                <a:r>
                  <a:rPr lang="cs-CZ" sz="3600" b="1" baseline="-25000" dirty="0">
                    <a:latin typeface="Arial"/>
                    <a:cs typeface="Arial"/>
                  </a:rPr>
                  <a:t>2</a:t>
                </a:r>
                <a:r>
                  <a:rPr lang="cs-CZ" sz="3600" b="1" baseline="30000" dirty="0">
                    <a:latin typeface="Arial"/>
                    <a:cs typeface="Arial"/>
                  </a:rPr>
                  <a:t> </a:t>
                </a:r>
                <a:r>
                  <a:rPr lang="cs-CZ" sz="3600" b="1" dirty="0"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613287" y="1295305"/>
                <a:ext cx="41229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/>
                    <a:cs typeface="Arial"/>
                  </a:rPr>
                  <a:t>_</a:t>
                </a:r>
                <a:endParaRPr lang="cs-CZ" sz="3200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682741" y="1476965"/>
                <a:ext cx="2984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200" b="1" dirty="0">
                    <a:latin typeface="Arial"/>
                    <a:cs typeface="Arial"/>
                  </a:rPr>
                  <a:t>.</a:t>
                </a:r>
              </a:p>
            </p:txBody>
          </p:sp>
        </p:grpSp>
        <p:cxnSp>
          <p:nvCxnSpPr>
            <p:cNvPr id="20" name="Straight Arrow Connector 19"/>
            <p:cNvCxnSpPr/>
            <p:nvPr/>
          </p:nvCxnSpPr>
          <p:spPr>
            <a:xfrm flipH="1" flipV="1">
              <a:off x="1971497" y="2228624"/>
              <a:ext cx="415807" cy="367322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1857337" y="4273303"/>
              <a:ext cx="448426" cy="380599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5673533" y="2412875"/>
              <a:ext cx="2737754" cy="2854194"/>
              <a:chOff x="4597120" y="2843075"/>
              <a:chExt cx="3002590" cy="3118989"/>
            </a:xfrm>
          </p:grpSpPr>
          <p:grpSp>
            <p:nvGrpSpPr>
              <p:cNvPr id="32" name="Group 31"/>
              <p:cNvGrpSpPr/>
              <p:nvPr/>
            </p:nvGrpSpPr>
            <p:grpSpPr>
              <a:xfrm>
                <a:off x="4597120" y="3114682"/>
                <a:ext cx="765942" cy="1592552"/>
                <a:chOff x="5866467" y="3114682"/>
                <a:chExt cx="765942" cy="1592552"/>
              </a:xfrm>
            </p:grpSpPr>
            <p:sp>
              <p:nvSpPr>
                <p:cNvPr id="26" name="Rounded Rectangle 25"/>
                <p:cNvSpPr/>
                <p:nvPr/>
              </p:nvSpPr>
              <p:spPr>
                <a:xfrm>
                  <a:off x="5866467" y="3114682"/>
                  <a:ext cx="717659" cy="1592552"/>
                </a:xfrm>
                <a:prstGeom prst="roundRect">
                  <a:avLst>
                    <a:gd name="adj" fmla="val 49066"/>
                  </a:avLst>
                </a:prstGeom>
                <a:solidFill>
                  <a:schemeClr val="bg1">
                    <a:lumMod val="85000"/>
                  </a:schemeClr>
                </a:solidFill>
                <a:ln w="19050">
                  <a:solidFill>
                    <a:schemeClr val="tx1"/>
                  </a:solidFill>
                </a:ln>
                <a:effectLst>
                  <a:outerShdw blurRad="40000" dist="23000" dir="5400000" rotWithShape="0">
                    <a:srgbClr val="000000">
                      <a:alpha val="35000"/>
                    </a:srgb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s-CZ"/>
                </a:p>
              </p:txBody>
            </p:sp>
            <p:cxnSp>
              <p:nvCxnSpPr>
                <p:cNvPr id="28" name="Straight Connector 27"/>
                <p:cNvCxnSpPr>
                  <a:stCxn id="26" idx="1"/>
                  <a:endCxn id="26" idx="3"/>
                </p:cNvCxnSpPr>
                <p:nvPr/>
              </p:nvCxnSpPr>
              <p:spPr>
                <a:xfrm>
                  <a:off x="5866467" y="3910958"/>
                  <a:ext cx="717659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TextBox 28"/>
                <p:cNvSpPr txBox="1"/>
                <p:nvPr/>
              </p:nvSpPr>
              <p:spPr>
                <a:xfrm>
                  <a:off x="5866467" y="3379317"/>
                  <a:ext cx="751047" cy="4035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>
                      <a:latin typeface="Arial"/>
                      <a:cs typeface="Arial"/>
                    </a:rPr>
                    <a:t>NOS</a:t>
                  </a: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881362" y="4099031"/>
                  <a:ext cx="751047" cy="40359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cs-CZ" dirty="0">
                      <a:latin typeface="Arial"/>
                      <a:cs typeface="Arial"/>
                    </a:rPr>
                    <a:t>NOS</a:t>
                  </a:r>
                </a:p>
              </p:txBody>
            </p:sp>
          </p:grpSp>
          <p:sp>
            <p:nvSpPr>
              <p:cNvPr id="31" name="TextBox 30"/>
              <p:cNvSpPr txBox="1"/>
              <p:nvPr/>
            </p:nvSpPr>
            <p:spPr>
              <a:xfrm>
                <a:off x="6345715" y="2843075"/>
                <a:ext cx="1190986" cy="437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latin typeface="Arial"/>
                    <a:cs typeface="Arial"/>
                  </a:rPr>
                  <a:t>L - ARG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345715" y="5524834"/>
                <a:ext cx="1253995" cy="437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dirty="0">
                    <a:latin typeface="Arial"/>
                    <a:cs typeface="Arial"/>
                  </a:rPr>
                  <a:t>L - CITR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6435914" y="4472967"/>
                <a:ext cx="962015" cy="7062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3600" b="1" dirty="0">
                    <a:latin typeface="Arial"/>
                    <a:cs typeface="Arial"/>
                  </a:rPr>
                  <a:t>NO</a:t>
                </a:r>
              </a:p>
            </p:txBody>
          </p:sp>
          <p:sp>
            <p:nvSpPr>
              <p:cNvPr id="42" name="Curved Right Arrow 41"/>
              <p:cNvSpPr/>
              <p:nvPr/>
            </p:nvSpPr>
            <p:spPr>
              <a:xfrm>
                <a:off x="5421120" y="3056441"/>
                <a:ext cx="731520" cy="1881189"/>
              </a:xfrm>
              <a:prstGeom prst="curvedRightArrow">
                <a:avLst>
                  <a:gd name="adj1" fmla="val 0"/>
                  <a:gd name="adj2" fmla="val 35059"/>
                  <a:gd name="adj3" fmla="val 37225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724976" y="5124725"/>
                <a:ext cx="366031" cy="4372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2000" b="1" dirty="0">
                    <a:latin typeface="Arial"/>
                    <a:cs typeface="Arial"/>
                  </a:rPr>
                  <a:t>+</a:t>
                </a:r>
              </a:p>
            </p:txBody>
          </p:sp>
        </p:grpSp>
        <p:cxnSp>
          <p:nvCxnSpPr>
            <p:cNvPr id="45" name="Straight Arrow Connector 44"/>
            <p:cNvCxnSpPr/>
            <p:nvPr/>
          </p:nvCxnSpPr>
          <p:spPr>
            <a:xfrm>
              <a:off x="3324681" y="3241568"/>
              <a:ext cx="2120044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3308470" y="3562203"/>
              <a:ext cx="2136256" cy="124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2973196" y="1427496"/>
              <a:ext cx="744114" cy="461665"/>
            </a:xfrm>
            <a:prstGeom prst="rect">
              <a:avLst/>
            </a:prstGeom>
            <a:noFill/>
            <a:ln w="28575" cmpd="sng">
              <a:solidFill>
                <a:schemeClr val="tx1"/>
              </a:solidFill>
              <a:prstDash val="sysDash"/>
            </a:ln>
          </p:spPr>
          <p:txBody>
            <a:bodyPr wrap="none" rtlCol="0">
              <a:spAutoFit/>
            </a:bodyPr>
            <a:lstStyle/>
            <a:p>
              <a:r>
                <a:rPr lang="cs-CZ" sz="2400" b="1" dirty="0">
                  <a:latin typeface="Arial"/>
                  <a:cs typeface="Arial"/>
                </a:rPr>
                <a:t>BH</a:t>
              </a:r>
              <a:r>
                <a:rPr lang="cs-CZ" sz="2400" b="1" baseline="-250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348241" y="1472678"/>
              <a:ext cx="744114" cy="461665"/>
            </a:xfrm>
            <a:prstGeom prst="rect">
              <a:avLst/>
            </a:prstGeom>
            <a:noFill/>
            <a:ln w="19050" cmpd="sng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cs-CZ" sz="2400" b="1" dirty="0">
                  <a:latin typeface="Arial"/>
                  <a:cs typeface="Arial"/>
                </a:rPr>
                <a:t>BH</a:t>
              </a:r>
              <a:r>
                <a:rPr lang="cs-CZ" sz="2400" b="1" baseline="-250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52" name="Curved Right Arrow 51"/>
            <p:cNvSpPr/>
            <p:nvPr/>
          </p:nvSpPr>
          <p:spPr>
            <a:xfrm rot="16200000">
              <a:off x="4136865" y="1399683"/>
              <a:ext cx="797730" cy="2078937"/>
            </a:xfrm>
            <a:prstGeom prst="curvedRightArrow">
              <a:avLst>
                <a:gd name="adj1" fmla="val 0"/>
                <a:gd name="adj2" fmla="val 35059"/>
                <a:gd name="adj3" fmla="val 37225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53" name="Curved Right Arrow 52"/>
            <p:cNvSpPr/>
            <p:nvPr/>
          </p:nvSpPr>
          <p:spPr>
            <a:xfrm rot="16200000" flipV="1">
              <a:off x="3866582" y="1114096"/>
              <a:ext cx="1059850" cy="2814008"/>
            </a:xfrm>
            <a:prstGeom prst="curvedRightArrow">
              <a:avLst>
                <a:gd name="adj1" fmla="val 0"/>
                <a:gd name="adj2" fmla="val 35059"/>
                <a:gd name="adj3" fmla="val 33121"/>
              </a:avLst>
            </a:prstGeom>
            <a:solidFill>
              <a:schemeClr val="tx1"/>
            </a:solidFill>
            <a:ln w="38100" cmpd="sng">
              <a:solidFill>
                <a:schemeClr val="tx1"/>
              </a:solidFill>
              <a:prstDash val="dot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787880" y="5412428"/>
              <a:ext cx="22653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u="sng" dirty="0">
                  <a:latin typeface="Arial"/>
                  <a:cs typeface="Arial"/>
                </a:rPr>
                <a:t>NOS </a:t>
              </a:r>
              <a:r>
                <a:rPr lang="cs-CZ" sz="2000" b="1" u="sng" dirty="0" err="1">
                  <a:latin typeface="Arial"/>
                  <a:cs typeface="Arial"/>
                </a:rPr>
                <a:t>uncoupling</a:t>
              </a:r>
              <a:r>
                <a:rPr lang="cs-CZ" sz="2000" b="1" u="sng" dirty="0">
                  <a:latin typeface="Arial"/>
                  <a:cs typeface="Arial"/>
                </a:rPr>
                <a:t>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165467" y="5412428"/>
              <a:ext cx="188064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000" b="1" u="sng" dirty="0">
                  <a:latin typeface="Arial"/>
                  <a:cs typeface="Arial"/>
                </a:rPr>
                <a:t>NOS </a:t>
              </a:r>
              <a:r>
                <a:rPr lang="cs-CZ" sz="2000" b="1" u="sng" dirty="0" err="1">
                  <a:latin typeface="Arial"/>
                  <a:cs typeface="Arial"/>
                </a:rPr>
                <a:t>coupling</a:t>
              </a:r>
              <a:endParaRPr lang="cs-CZ" sz="2000" b="1" u="sng" dirty="0">
                <a:latin typeface="Arial"/>
                <a:cs typeface="Arial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16200000">
              <a:off x="2060188" y="3410531"/>
              <a:ext cx="4689088" cy="377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----------------------------------------------------------</a:t>
              </a: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B41AF318-462C-1A42-A529-110ABF213FF9}"/>
              </a:ext>
            </a:extLst>
          </p:cNvPr>
          <p:cNvGrpSpPr/>
          <p:nvPr/>
        </p:nvGrpSpPr>
        <p:grpSpPr>
          <a:xfrm>
            <a:off x="2353994" y="6066531"/>
            <a:ext cx="8814637" cy="738664"/>
            <a:chOff x="1524000" y="5849131"/>
            <a:chExt cx="8814637" cy="738664"/>
          </a:xfrm>
        </p:grpSpPr>
        <p:sp>
          <p:nvSpPr>
            <p:cNvPr id="5" name="TextBox 4"/>
            <p:cNvSpPr txBox="1"/>
            <p:nvPr/>
          </p:nvSpPr>
          <p:spPr>
            <a:xfrm>
              <a:off x="1524000" y="5849131"/>
              <a:ext cx="881463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latin typeface="Times New Roman"/>
                  <a:cs typeface="Times New Roman"/>
                </a:rPr>
                <a:t>Obrázek č. 4: Fyziologie NO </a:t>
              </a:r>
              <a:r>
                <a:rPr lang="cs-CZ" sz="1400" dirty="0" err="1">
                  <a:latin typeface="Times New Roman"/>
                  <a:cs typeface="Times New Roman"/>
                </a:rPr>
                <a:t>syntázy</a:t>
              </a:r>
              <a:r>
                <a:rPr lang="cs-CZ" sz="1400" dirty="0">
                  <a:latin typeface="Times New Roman"/>
                  <a:cs typeface="Times New Roman"/>
                </a:rPr>
                <a:t> a produkce NO.            </a:t>
              </a:r>
            </a:p>
            <a:p>
              <a:r>
                <a:rPr lang="cs-CZ" sz="1400" dirty="0">
                  <a:latin typeface="Times New Roman"/>
                  <a:cs typeface="Times New Roman"/>
                </a:rPr>
                <a:t>        - </a:t>
              </a:r>
              <a:r>
                <a:rPr lang="cs-CZ" sz="1400" dirty="0" err="1">
                  <a:latin typeface="Times New Roman"/>
                  <a:cs typeface="Times New Roman"/>
                </a:rPr>
                <a:t>superoxid</a:t>
              </a:r>
              <a:r>
                <a:rPr lang="cs-CZ" sz="1400" dirty="0">
                  <a:latin typeface="Times New Roman"/>
                  <a:cs typeface="Times New Roman"/>
                </a:rPr>
                <a:t>,  </a:t>
              </a:r>
              <a:r>
                <a:rPr lang="cs-CZ" sz="1400" b="1" dirty="0">
                  <a:latin typeface="Times New Roman"/>
                  <a:cs typeface="Times New Roman"/>
                </a:rPr>
                <a:t>NO </a:t>
              </a:r>
              <a:r>
                <a:rPr lang="cs-CZ" sz="1400" dirty="0">
                  <a:latin typeface="Times New Roman"/>
                  <a:cs typeface="Times New Roman"/>
                </a:rPr>
                <a:t>– oxid dusnatý, </a:t>
              </a:r>
              <a:r>
                <a:rPr lang="cs-CZ" sz="1400" b="1" dirty="0">
                  <a:latin typeface="Times New Roman"/>
                  <a:cs typeface="Times New Roman"/>
                </a:rPr>
                <a:t>NOS</a:t>
              </a:r>
              <a:r>
                <a:rPr lang="cs-CZ" sz="1400" dirty="0">
                  <a:latin typeface="Times New Roman"/>
                  <a:cs typeface="Times New Roman"/>
                </a:rPr>
                <a:t> – </a:t>
              </a:r>
              <a:r>
                <a:rPr lang="cs-CZ" sz="1400" dirty="0" err="1">
                  <a:latin typeface="Times New Roman"/>
                  <a:cs typeface="Times New Roman"/>
                </a:rPr>
                <a:t>syntáza</a:t>
              </a:r>
              <a:r>
                <a:rPr lang="cs-CZ" sz="1400" dirty="0">
                  <a:latin typeface="Times New Roman"/>
                  <a:cs typeface="Times New Roman"/>
                </a:rPr>
                <a:t> oxidu dusnatého, </a:t>
              </a:r>
              <a:r>
                <a:rPr lang="cs-CZ" sz="1400" b="1" dirty="0">
                  <a:latin typeface="Times New Roman"/>
                  <a:cs typeface="Times New Roman"/>
                </a:rPr>
                <a:t>L-ARG </a:t>
              </a:r>
              <a:r>
                <a:rPr lang="cs-CZ" sz="1400" dirty="0">
                  <a:latin typeface="Times New Roman"/>
                  <a:cs typeface="Times New Roman"/>
                </a:rPr>
                <a:t>– L-arginin, </a:t>
              </a:r>
              <a:r>
                <a:rPr lang="cs-CZ" sz="1400" b="1" dirty="0">
                  <a:latin typeface="Times New Roman"/>
                  <a:cs typeface="Times New Roman"/>
                </a:rPr>
                <a:t>L-CITR </a:t>
              </a:r>
              <a:r>
                <a:rPr lang="cs-CZ" sz="1400" dirty="0">
                  <a:latin typeface="Times New Roman"/>
                  <a:cs typeface="Times New Roman"/>
                </a:rPr>
                <a:t>– L-citrulin, </a:t>
              </a:r>
              <a:r>
                <a:rPr lang="cs-CZ" sz="1400" b="1" dirty="0">
                  <a:latin typeface="Times New Roman"/>
                  <a:cs typeface="Times New Roman"/>
                </a:rPr>
                <a:t>BH</a:t>
              </a:r>
              <a:r>
                <a:rPr lang="cs-CZ" sz="1400" b="1" baseline="-25000" dirty="0">
                  <a:latin typeface="Times New Roman"/>
                  <a:cs typeface="Times New Roman"/>
                </a:rPr>
                <a:t>2</a:t>
              </a:r>
              <a:r>
                <a:rPr lang="cs-CZ" sz="1400" dirty="0">
                  <a:latin typeface="Times New Roman"/>
                  <a:cs typeface="Times New Roman"/>
                </a:rPr>
                <a:t> – </a:t>
              </a:r>
              <a:r>
                <a:rPr lang="cs-CZ" sz="1400" dirty="0" err="1">
                  <a:latin typeface="Times New Roman"/>
                  <a:cs typeface="Times New Roman"/>
                </a:rPr>
                <a:t>dihydrobiopterin</a:t>
              </a:r>
              <a:r>
                <a:rPr lang="cs-CZ" sz="1400" dirty="0">
                  <a:latin typeface="Times New Roman"/>
                  <a:cs typeface="Times New Roman"/>
                </a:rPr>
                <a:t>, </a:t>
              </a:r>
              <a:r>
                <a:rPr lang="cs-CZ" sz="1400" b="1" dirty="0">
                  <a:latin typeface="Times New Roman"/>
                  <a:cs typeface="Times New Roman"/>
                </a:rPr>
                <a:t>BH</a:t>
              </a:r>
              <a:r>
                <a:rPr lang="cs-CZ" sz="1400" b="1" baseline="-25000" dirty="0">
                  <a:latin typeface="Times New Roman"/>
                  <a:cs typeface="Times New Roman"/>
                </a:rPr>
                <a:t>4</a:t>
              </a:r>
              <a:r>
                <a:rPr lang="cs-CZ" sz="1400" dirty="0">
                  <a:latin typeface="Times New Roman"/>
                  <a:cs typeface="Times New Roman"/>
                </a:rPr>
                <a:t> -</a:t>
              </a:r>
              <a:r>
                <a:rPr lang="cs-CZ" sz="1400" dirty="0" err="1">
                  <a:latin typeface="Times New Roman"/>
                  <a:cs typeface="Times New Roman"/>
                </a:rPr>
                <a:t>tetrahydrobiopterin</a:t>
              </a:r>
              <a:endParaRPr lang="cs-CZ" sz="1400" dirty="0">
                <a:latin typeface="Times New Roman"/>
                <a:cs typeface="Times New Roman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48347" y="5879668"/>
              <a:ext cx="486567" cy="467212"/>
              <a:chOff x="24346" y="5879668"/>
              <a:chExt cx="486567" cy="467212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24346" y="6039103"/>
                <a:ext cx="4748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 dirty="0">
                    <a:latin typeface="Arial"/>
                    <a:cs typeface="Arial"/>
                  </a:rPr>
                  <a:t>O</a:t>
                </a:r>
                <a:r>
                  <a:rPr lang="cs-CZ" sz="1400" b="1" baseline="-25000" dirty="0">
                    <a:latin typeface="Arial"/>
                    <a:cs typeface="Arial"/>
                  </a:rPr>
                  <a:t>2</a:t>
                </a:r>
                <a:r>
                  <a:rPr lang="cs-CZ" sz="1400" b="1" baseline="30000" dirty="0">
                    <a:latin typeface="Arial"/>
                    <a:cs typeface="Arial"/>
                  </a:rPr>
                  <a:t> </a:t>
                </a:r>
                <a:r>
                  <a:rPr lang="cs-CZ" sz="1400" b="1" dirty="0">
                    <a:latin typeface="Arial"/>
                    <a:cs typeface="Arial"/>
                  </a:rPr>
                  <a:t> 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223655" y="5879668"/>
                <a:ext cx="2872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400" b="1" dirty="0">
                    <a:latin typeface="Arial"/>
                    <a:cs typeface="Arial"/>
                  </a:rPr>
                  <a:t>_</a:t>
                </a:r>
                <a:endParaRPr lang="cs-CZ" sz="1400" dirty="0"/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248753" y="5972428"/>
                <a:ext cx="2416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600" b="1" dirty="0">
                    <a:latin typeface="Arial"/>
                    <a:cs typeface="Arial"/>
                  </a:rPr>
                  <a:t>.</a:t>
                </a:r>
              </a:p>
            </p:txBody>
          </p:sp>
        </p:grpSp>
      </p:grpSp>
      <p:sp>
        <p:nvSpPr>
          <p:cNvPr id="55" name="Nadpis 1">
            <a:extLst>
              <a:ext uri="{FF2B5EF4-FFF2-40B4-BE49-F238E27FC236}">
                <a16:creationId xmlns:a16="http://schemas.microsoft.com/office/drawing/2014/main" id="{D1F78650-FF97-FF48-87CD-8CF8DDDC4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/>
          <a:lstStyle/>
          <a:p>
            <a:pPr algn="ctr"/>
            <a:r>
              <a:rPr lang="cs-CZ" b="1" dirty="0"/>
              <a:t>Plicní cirkulace – metabolismus NO</a:t>
            </a:r>
          </a:p>
        </p:txBody>
      </p:sp>
    </p:spTree>
    <p:extLst>
      <p:ext uri="{BB962C8B-B14F-4D97-AF65-F5344CB8AC3E}">
        <p14:creationId xmlns:p14="http://schemas.microsoft.com/office/powerpoint/2010/main" val="8697457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14292F-C6B3-C04C-AC61-843BA8080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EF064C-4AFA-0945-8507-A843D55ED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5847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A5098E-0767-6440-9858-B8C48AE999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Kostrové svaly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C3FB5C2-9565-8342-B52D-26792A987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6767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cs-CZ" dirty="0"/>
              <a:t>Typy svalových vláken: červená (pomalá) – vysoká kapacita OXFOS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cs-CZ" dirty="0"/>
              <a:t>                                            bílá (rychlá) – nižší kapacita OXFOS</a:t>
            </a:r>
          </a:p>
          <a:p>
            <a:pPr>
              <a:lnSpc>
                <a:spcPct val="150000"/>
              </a:lnSpc>
            </a:pPr>
            <a:r>
              <a:rPr lang="cs-CZ" dirty="0" err="1"/>
              <a:t>Perfuse</a:t>
            </a:r>
            <a:r>
              <a:rPr lang="cs-CZ" dirty="0"/>
              <a:t> svalu závisí na konstrikci/dilataci </a:t>
            </a:r>
            <a:r>
              <a:rPr lang="cs-CZ" dirty="0" err="1"/>
              <a:t>prekapilárních</a:t>
            </a:r>
            <a:r>
              <a:rPr lang="cs-CZ" dirty="0"/>
              <a:t> sfinkterů</a:t>
            </a:r>
          </a:p>
          <a:p>
            <a:pPr>
              <a:lnSpc>
                <a:spcPct val="150000"/>
              </a:lnSpc>
            </a:pPr>
            <a:r>
              <a:rPr lang="cs-CZ" dirty="0"/>
              <a:t>Klidové podmínky: 1,5-4,5 ml/min/100g</a:t>
            </a:r>
          </a:p>
          <a:p>
            <a:pPr>
              <a:lnSpc>
                <a:spcPct val="150000"/>
              </a:lnSpc>
            </a:pPr>
            <a:r>
              <a:rPr lang="cs-CZ" dirty="0"/>
              <a:t>Intenzivní fyzická aktivita: zvýšení průtoku 15-20x, 70-90ml/min/100g</a:t>
            </a:r>
          </a:p>
          <a:p>
            <a:pPr>
              <a:lnSpc>
                <a:spcPct val="150000"/>
              </a:lnSpc>
            </a:pPr>
            <a:r>
              <a:rPr lang="cs-CZ" dirty="0"/>
              <a:t>Regulace průtoku: 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dirty="0"/>
              <a:t>nervová regulace (</a:t>
            </a:r>
            <a:r>
              <a:rPr lang="cs-CZ" dirty="0" err="1"/>
              <a:t>symp</a:t>
            </a:r>
            <a:r>
              <a:rPr lang="cs-CZ" dirty="0"/>
              <a:t>/</a:t>
            </a:r>
            <a:r>
              <a:rPr lang="cs-CZ" dirty="0" err="1"/>
              <a:t>parasymp</a:t>
            </a:r>
            <a:r>
              <a:rPr lang="cs-CZ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cs-CZ" b="1" dirty="0"/>
              <a:t>Lokální faktory: produkty met.: adenosin, ADP, pH, laktát, teplota, CO</a:t>
            </a:r>
            <a:r>
              <a:rPr lang="cs-CZ" b="1" baseline="-25000" dirty="0"/>
              <a:t>2 </a:t>
            </a:r>
            <a:r>
              <a:rPr lang="cs-CZ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62697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7EF963-B463-1042-A19C-3569F795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Kostrové svaly – nervová regulace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38633D-1741-C246-A08C-6F58DEFA3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771" y="1825625"/>
            <a:ext cx="11916229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 𝛂-adrenergní receptory, regulace SVR, arterioly (𝛂</a:t>
            </a:r>
            <a:r>
              <a:rPr lang="cs-CZ" baseline="-25000" dirty="0"/>
              <a:t>1</a:t>
            </a:r>
            <a:r>
              <a:rPr lang="cs-CZ" dirty="0"/>
              <a:t>), </a:t>
            </a:r>
            <a:r>
              <a:rPr lang="cs-CZ" dirty="0" err="1"/>
              <a:t>prekapilární</a:t>
            </a:r>
            <a:r>
              <a:rPr lang="cs-CZ" dirty="0"/>
              <a:t> arterioly (𝛂</a:t>
            </a:r>
            <a:r>
              <a:rPr lang="cs-CZ" baseline="-25000" dirty="0"/>
              <a:t>2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aktivace: NOR … konstrikce (zvýšení odporu, zvýšení TK)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𝛃-adrenergní receptory: 𝛃</a:t>
            </a:r>
            <a:r>
              <a:rPr lang="cs-CZ" baseline="-25000" dirty="0"/>
              <a:t>1 </a:t>
            </a:r>
            <a:r>
              <a:rPr lang="cs-CZ" dirty="0"/>
              <a:t>– srdce, kostrové svaly</a:t>
            </a:r>
          </a:p>
          <a:p>
            <a:pPr marL="0" indent="0">
              <a:buNone/>
            </a:pPr>
            <a:r>
              <a:rPr lang="cs-CZ" dirty="0"/>
              <a:t>                                               𝛃</a:t>
            </a:r>
            <a:r>
              <a:rPr lang="cs-CZ" baseline="-25000" dirty="0"/>
              <a:t>2</a:t>
            </a:r>
            <a:r>
              <a:rPr lang="cs-CZ" dirty="0"/>
              <a:t> – srdce, plíce, kostrové svaly, ledviny…</a:t>
            </a:r>
          </a:p>
          <a:p>
            <a:pPr lvl="1"/>
            <a:r>
              <a:rPr lang="cs-CZ" dirty="0"/>
              <a:t>aktivace: A, </a:t>
            </a:r>
            <a:r>
              <a:rPr lang="cs-CZ" dirty="0" err="1"/>
              <a:t>Salbutamol</a:t>
            </a:r>
            <a:r>
              <a:rPr lang="cs-CZ" dirty="0"/>
              <a:t>, </a:t>
            </a:r>
            <a:r>
              <a:rPr lang="cs-CZ" dirty="0" err="1"/>
              <a:t>Clenbuterol</a:t>
            </a:r>
            <a:r>
              <a:rPr lang="cs-CZ" dirty="0"/>
              <a:t> … dilatace (zvýšení průtoku) </a:t>
            </a:r>
          </a:p>
          <a:p>
            <a:pPr marL="230188" lvl="1" indent="-215900"/>
            <a:endParaRPr lang="cs-CZ" sz="2800" dirty="0"/>
          </a:p>
          <a:p>
            <a:pPr marL="230188" lvl="1" indent="-215900"/>
            <a:r>
              <a:rPr lang="cs-CZ" sz="2800" dirty="0" err="1"/>
              <a:t>Symptatická</a:t>
            </a:r>
            <a:r>
              <a:rPr lang="cs-CZ" sz="2800" dirty="0"/>
              <a:t> nervová zakončení = NOR</a:t>
            </a:r>
          </a:p>
          <a:p>
            <a:pPr marL="230188" lvl="1" indent="-215900"/>
            <a:endParaRPr lang="cs-CZ" sz="2800" dirty="0"/>
          </a:p>
          <a:p>
            <a:pPr marL="230188" lvl="1" indent="-215900"/>
            <a:r>
              <a:rPr lang="cs-CZ" sz="2800" dirty="0"/>
              <a:t>Dřeň nadledvin = A </a:t>
            </a:r>
            <a:r>
              <a:rPr lang="cs-CZ" sz="2000" dirty="0"/>
              <a:t>+ NOR</a:t>
            </a:r>
          </a:p>
        </p:txBody>
      </p:sp>
    </p:spTree>
    <p:extLst>
      <p:ext uri="{BB962C8B-B14F-4D97-AF65-F5344CB8AC3E}">
        <p14:creationId xmlns:p14="http://schemas.microsoft.com/office/powerpoint/2010/main" val="35545109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8C27E-EB73-924B-9C2C-E4B88EE8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Fyzická aktivita – reakce cirkulace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F43E54-BF93-084C-B838-41E6BC369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914" y="2362654"/>
            <a:ext cx="105156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Aktivace sympatiku s efektem na celou cirkulaci: 𝛂 + 𝛃 receptory 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Zvýšení krevního tlaku: 𝛂 - </a:t>
            </a:r>
            <a:r>
              <a:rPr lang="cs-CZ" dirty="0" err="1"/>
              <a:t>receptroy</a:t>
            </a:r>
            <a:endParaRPr lang="cs-CZ" dirty="0"/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Zvýšení CO: 𝛃 - receptory</a:t>
            </a:r>
          </a:p>
        </p:txBody>
      </p:sp>
    </p:spTree>
    <p:extLst>
      <p:ext uri="{BB962C8B-B14F-4D97-AF65-F5344CB8AC3E}">
        <p14:creationId xmlns:p14="http://schemas.microsoft.com/office/powerpoint/2010/main" val="2674551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D8C27E-EB73-924B-9C2C-E4B88EE83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Fyzická aktivita – reakce cirkulace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F43E54-BF93-084C-B838-41E6BC369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Zvýšená aktivace sympatiku / snížená aktivace parasympatiku</a:t>
            </a:r>
          </a:p>
          <a:p>
            <a:r>
              <a:rPr lang="cs-CZ" dirty="0"/>
              <a:t>Mozková kůra – zahájení pohybu svalů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Zvýšená funkce srdce, CO: </a:t>
            </a:r>
            <a:r>
              <a:rPr lang="cs-CZ" dirty="0" err="1"/>
              <a:t>inotropie</a:t>
            </a:r>
            <a:r>
              <a:rPr lang="cs-CZ" dirty="0"/>
              <a:t>, </a:t>
            </a:r>
            <a:r>
              <a:rPr lang="cs-CZ" dirty="0" err="1"/>
              <a:t>chronotropie</a:t>
            </a:r>
            <a:r>
              <a:rPr lang="cs-CZ" dirty="0"/>
              <a:t> 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Vazokonstrikce periferních arteriol, zvýšení SVR kromě 2 (3) orgánů:</a:t>
            </a:r>
          </a:p>
          <a:p>
            <a:pPr lvl="1"/>
            <a:r>
              <a:rPr lang="cs-CZ" dirty="0"/>
              <a:t>Kostrové svaly: </a:t>
            </a:r>
            <a:r>
              <a:rPr lang="cs-CZ" b="1" dirty="0"/>
              <a:t>lokální produkty metabolismu </a:t>
            </a:r>
            <a:r>
              <a:rPr lang="cs-CZ" dirty="0"/>
              <a:t>jsou lokálně </a:t>
            </a:r>
            <a:r>
              <a:rPr lang="cs-CZ" dirty="0" err="1"/>
              <a:t>vazodilatující</a:t>
            </a:r>
            <a:r>
              <a:rPr lang="cs-CZ" dirty="0"/>
              <a:t>…!!!</a:t>
            </a:r>
          </a:p>
          <a:p>
            <a:pPr lvl="1"/>
            <a:r>
              <a:rPr lang="cs-CZ" dirty="0"/>
              <a:t>Koronární + Cerebrální cirkulace: malá sympatická aktivace</a:t>
            </a:r>
          </a:p>
          <a:p>
            <a:pPr marL="457200" lvl="1" indent="0">
              <a:buNone/>
            </a:pPr>
            <a:endParaRPr lang="cs-CZ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Vazokonstrikce kapacitních cév – žil, zvýšení žilního návratu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  <a:p>
            <a:pPr marL="471488" lvl="1" indent="-457200">
              <a:buFont typeface="+mj-lt"/>
              <a:buAutoNum type="arabicPeriod"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655738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26B5EB-4A02-304D-AA03-9C574F9E1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Kostrové svaly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35CCAEA-71D6-5D46-B491-892551C18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224" y="2426854"/>
            <a:ext cx="3599544" cy="4239057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50AEC9E-8345-354B-A676-FE7A86A392DB}"/>
              </a:ext>
            </a:extLst>
          </p:cNvPr>
          <p:cNvSpPr txBox="1"/>
          <p:nvPr/>
        </p:nvSpPr>
        <p:spPr>
          <a:xfrm>
            <a:off x="1805224" y="1755367"/>
            <a:ext cx="9548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Cévní svalový tonu v závislosti na aktivitě baroreceptorů v Sinus </a:t>
            </a:r>
            <a:r>
              <a:rPr lang="cs-CZ" sz="2400" b="1" dirty="0" err="1"/>
              <a:t>Caroticus</a:t>
            </a:r>
            <a:endParaRPr lang="cs-CZ" sz="2400" b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9FA8D1B-F0D8-314A-9852-72CAA97CF083}"/>
              </a:ext>
            </a:extLst>
          </p:cNvPr>
          <p:cNvSpPr txBox="1"/>
          <p:nvPr/>
        </p:nvSpPr>
        <p:spPr>
          <a:xfrm>
            <a:off x="5689600" y="3075801"/>
            <a:ext cx="5999143" cy="25423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Nízká SVR – vysoká aktivace </a:t>
            </a:r>
            <a:r>
              <a:rPr lang="cs-CZ" b="1" dirty="0" err="1"/>
              <a:t>symptatiku</a:t>
            </a:r>
            <a:r>
              <a:rPr lang="cs-CZ" b="1" dirty="0"/>
              <a:t> – nízká </a:t>
            </a:r>
            <a:r>
              <a:rPr lang="cs-CZ" b="1" dirty="0" err="1"/>
              <a:t>perfuse</a:t>
            </a:r>
            <a:r>
              <a:rPr lang="cs-CZ" b="1" dirty="0"/>
              <a:t> svalů</a:t>
            </a:r>
            <a:endParaRPr lang="cs-CZ" dirty="0"/>
          </a:p>
          <a:p>
            <a:r>
              <a:rPr lang="cs-CZ" dirty="0"/>
              <a:t>a opačně</a:t>
            </a:r>
          </a:p>
          <a:p>
            <a:endParaRPr lang="cs-CZ" dirty="0"/>
          </a:p>
          <a:p>
            <a:pPr>
              <a:lnSpc>
                <a:spcPct val="150000"/>
              </a:lnSpc>
            </a:pPr>
            <a:r>
              <a:rPr lang="cs-CZ" dirty="0"/>
              <a:t>Reakce na šokový stav bez původní aktivace kostrových svalů. </a:t>
            </a:r>
          </a:p>
          <a:p>
            <a:pPr>
              <a:lnSpc>
                <a:spcPct val="150000"/>
              </a:lnSpc>
            </a:pPr>
            <a:r>
              <a:rPr lang="cs-CZ" dirty="0"/>
              <a:t>Svaly lokálně bez produktů metabolismu</a:t>
            </a:r>
          </a:p>
          <a:p>
            <a:pPr>
              <a:lnSpc>
                <a:spcPct val="150000"/>
              </a:lnSpc>
            </a:pPr>
            <a:r>
              <a:rPr lang="cs-CZ" dirty="0"/>
              <a:t>Preference cirkulace životně důležitých orgánů: mozek + srdce</a:t>
            </a:r>
          </a:p>
          <a:p>
            <a:pPr>
              <a:lnSpc>
                <a:spcPct val="150000"/>
              </a:lnSpc>
            </a:pPr>
            <a:r>
              <a:rPr lang="cs-CZ" dirty="0"/>
              <a:t>( cirkulací s minimální sympatickou aktivací)…</a:t>
            </a:r>
          </a:p>
        </p:txBody>
      </p:sp>
    </p:spTree>
    <p:extLst>
      <p:ext uri="{BB962C8B-B14F-4D97-AF65-F5344CB8AC3E}">
        <p14:creationId xmlns:p14="http://schemas.microsoft.com/office/powerpoint/2010/main" val="498229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DDC2B4-48F0-9A41-B50C-8B27F70CF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D81B25-C947-A648-99B6-EF992B43E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8879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3A59B-AE09-6E49-833A-A75B5A56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Průtok mozkem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18D6CE-F119-0347-A256-57445C812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50 ml/min/100g …. 750 ml/min …. 15% CO</a:t>
            </a:r>
          </a:p>
          <a:p>
            <a:r>
              <a:rPr lang="cs-CZ" dirty="0"/>
              <a:t>20 ml/min/100g – hypoxie</a:t>
            </a:r>
          </a:p>
          <a:p>
            <a:r>
              <a:rPr lang="cs-CZ" dirty="0"/>
              <a:t>&lt; 10 ml/min/100g – mozková smrt</a:t>
            </a:r>
          </a:p>
          <a:p>
            <a:endParaRPr lang="cs-CZ" dirty="0"/>
          </a:p>
          <a:p>
            <a:r>
              <a:rPr lang="cs-CZ" dirty="0" err="1"/>
              <a:t>Cerebral</a:t>
            </a:r>
            <a:r>
              <a:rPr lang="cs-CZ" dirty="0"/>
              <a:t> </a:t>
            </a:r>
            <a:r>
              <a:rPr lang="cs-CZ" dirty="0" err="1"/>
              <a:t>perfusion</a:t>
            </a:r>
            <a:r>
              <a:rPr lang="cs-CZ" dirty="0"/>
              <a:t> </a:t>
            </a:r>
            <a:r>
              <a:rPr lang="cs-CZ" dirty="0" err="1"/>
              <a:t>pressure</a:t>
            </a:r>
            <a:r>
              <a:rPr lang="cs-CZ" dirty="0"/>
              <a:t> (CPP) = MAP - ICP</a:t>
            </a:r>
          </a:p>
          <a:p>
            <a:endParaRPr lang="cs-CZ" dirty="0"/>
          </a:p>
          <a:p>
            <a:r>
              <a:rPr lang="cs-CZ" dirty="0"/>
              <a:t>CBF - autoregulace</a:t>
            </a:r>
          </a:p>
        </p:txBody>
      </p:sp>
    </p:spTree>
    <p:extLst>
      <p:ext uri="{BB962C8B-B14F-4D97-AF65-F5344CB8AC3E}">
        <p14:creationId xmlns:p14="http://schemas.microsoft.com/office/powerpoint/2010/main" val="404087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868F7-5A50-A54B-A381-898F927F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Koronární průtok – dodávka vs. poptávka O</a:t>
            </a:r>
            <a:r>
              <a:rPr lang="cs-CZ" b="1" baseline="-25000" dirty="0"/>
              <a:t>2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2B5D091-4ABD-A642-BBB0-A3C65DE69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203416"/>
            <a:ext cx="5720830" cy="226604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14BC0AFA-463C-7743-BA9C-E0F353923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946" y="2255157"/>
            <a:ext cx="4859740" cy="4162562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ABC2F53C-D137-7242-BC92-B3A68DD058EC}"/>
              </a:ext>
            </a:extLst>
          </p:cNvPr>
          <p:cNvSpPr txBox="1"/>
          <p:nvPr/>
        </p:nvSpPr>
        <p:spPr>
          <a:xfrm>
            <a:off x="2510970" y="3715658"/>
            <a:ext cx="2380343" cy="92333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41394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33A59B-AE09-6E49-833A-A75B5A5646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Průtok mozkem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18D6CE-F119-0347-A256-57445C812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9971" cy="4351338"/>
          </a:xfrm>
        </p:spPr>
        <p:txBody>
          <a:bodyPr/>
          <a:lstStyle/>
          <a:p>
            <a:r>
              <a:rPr lang="cs-CZ" dirty="0"/>
              <a:t>CPP – autoregulace v úzkém rozmezí: snížení – ischemie</a:t>
            </a:r>
          </a:p>
          <a:p>
            <a:pPr marL="0" indent="0">
              <a:buNone/>
            </a:pPr>
            <a:r>
              <a:rPr lang="cs-CZ" dirty="0"/>
              <a:t>                                                                      zvýšení – zvýšení ICP (10-15 </a:t>
            </a:r>
            <a:r>
              <a:rPr lang="cs-CZ" dirty="0" err="1"/>
              <a:t>mmHg</a:t>
            </a:r>
            <a:r>
              <a:rPr lang="cs-CZ" dirty="0"/>
              <a:t>)</a:t>
            </a:r>
          </a:p>
          <a:p>
            <a:r>
              <a:rPr lang="cs-CZ" dirty="0"/>
              <a:t>CPP = MAP - ICP</a:t>
            </a:r>
          </a:p>
          <a:p>
            <a:r>
              <a:rPr lang="cs-CZ" dirty="0"/>
              <a:t>CBF = CPP / CVR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1A73C5D-AED5-F54B-AF40-099011BA1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2857" y="3238500"/>
            <a:ext cx="4613728" cy="322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58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868F7-5A50-A54B-A381-898F927F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Koronární průtok</a:t>
            </a:r>
          </a:p>
        </p:txBody>
      </p: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1873BA36-B396-F046-887F-0E3543EEC9D9}"/>
              </a:ext>
            </a:extLst>
          </p:cNvPr>
          <p:cNvGrpSpPr/>
          <p:nvPr/>
        </p:nvGrpSpPr>
        <p:grpSpPr>
          <a:xfrm>
            <a:off x="8069942" y="3460903"/>
            <a:ext cx="3933371" cy="3397097"/>
            <a:chOff x="6952343" y="1956788"/>
            <a:chExt cx="4789714" cy="4257998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12153141-56EB-534C-B2D5-FE111EED4B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2343" y="1956788"/>
              <a:ext cx="4789714" cy="3602182"/>
            </a:xfrm>
            <a:prstGeom prst="rect">
              <a:avLst/>
            </a:prstGeom>
          </p:spPr>
        </p:pic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A5BC0616-F752-974B-A2DA-AE78B41689E3}"/>
                </a:ext>
              </a:extLst>
            </p:cNvPr>
            <p:cNvSpPr txBox="1"/>
            <p:nvPr/>
          </p:nvSpPr>
          <p:spPr>
            <a:xfrm>
              <a:off x="6952343" y="5558970"/>
              <a:ext cx="2293257" cy="655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/>
                <a:t>Selektivní </a:t>
              </a:r>
              <a:r>
                <a:rPr lang="cs-CZ" sz="1400" b="1" dirty="0" err="1"/>
                <a:t>koronarografie</a:t>
              </a:r>
              <a:r>
                <a:rPr lang="cs-CZ" sz="1400" b="1" dirty="0"/>
                <a:t> (SKG)</a:t>
              </a:r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8E4ECE06-ED4E-A74D-A269-B132571BD27D}"/>
                </a:ext>
              </a:extLst>
            </p:cNvPr>
            <p:cNvSpPr txBox="1"/>
            <p:nvPr/>
          </p:nvSpPr>
          <p:spPr>
            <a:xfrm>
              <a:off x="9347201" y="5558969"/>
              <a:ext cx="2293257" cy="655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1400" b="1" dirty="0"/>
                <a:t>Perkutánní koronární intervence (PCI)</a:t>
              </a:r>
            </a:p>
          </p:txBody>
        </p:sp>
      </p:grpSp>
      <p:sp>
        <p:nvSpPr>
          <p:cNvPr id="11" name="Obdélník 10">
            <a:extLst>
              <a:ext uri="{FF2B5EF4-FFF2-40B4-BE49-F238E27FC236}">
                <a16:creationId xmlns:a16="http://schemas.microsoft.com/office/drawing/2014/main" id="{3DF98BE1-3ED5-2546-9473-7189371B4873}"/>
              </a:ext>
            </a:extLst>
          </p:cNvPr>
          <p:cNvSpPr/>
          <p:nvPr/>
        </p:nvSpPr>
        <p:spPr>
          <a:xfrm>
            <a:off x="420913" y="1690688"/>
            <a:ext cx="11582400" cy="1341906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cs-CZ" sz="3200" dirty="0"/>
              <a:t>Spotřeba O</a:t>
            </a:r>
            <a:r>
              <a:rPr lang="cs-CZ" sz="3200" baseline="-25000" dirty="0"/>
              <a:t>2</a:t>
            </a:r>
            <a:r>
              <a:rPr lang="cs-CZ" sz="3200" dirty="0"/>
              <a:t> v </a:t>
            </a:r>
            <a:r>
              <a:rPr lang="cs-CZ" sz="3200" u="sng" dirty="0"/>
              <a:t>tkáních</a:t>
            </a:r>
            <a:r>
              <a:rPr lang="cs-CZ" sz="3200" dirty="0"/>
              <a:t> = zvýšení </a:t>
            </a:r>
            <a:r>
              <a:rPr lang="cs-CZ" sz="3200" b="1" dirty="0"/>
              <a:t>extrakce</a:t>
            </a:r>
            <a:r>
              <a:rPr lang="cs-CZ" sz="3200" dirty="0"/>
              <a:t> O</a:t>
            </a:r>
            <a:r>
              <a:rPr lang="cs-CZ" sz="3200" baseline="-25000" dirty="0"/>
              <a:t>2</a:t>
            </a:r>
            <a:r>
              <a:rPr lang="cs-CZ" sz="3200" dirty="0"/>
              <a:t> z krve </a:t>
            </a:r>
            <a:r>
              <a:rPr lang="cs-CZ" sz="3200" b="1" dirty="0"/>
              <a:t>+</a:t>
            </a:r>
            <a:r>
              <a:rPr lang="cs-CZ" sz="3200" dirty="0"/>
              <a:t> zvýšení </a:t>
            </a:r>
            <a:r>
              <a:rPr lang="cs-CZ" sz="3200" b="1" dirty="0"/>
              <a:t>průtoku</a:t>
            </a:r>
          </a:p>
          <a:p>
            <a:pPr>
              <a:lnSpc>
                <a:spcPct val="200000"/>
              </a:lnSpc>
            </a:pPr>
            <a:endParaRPr lang="cs-CZ" sz="1000" b="1" dirty="0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DE7E03B-5C29-9545-8E3F-6F8751D3C06E}"/>
              </a:ext>
            </a:extLst>
          </p:cNvPr>
          <p:cNvSpPr txBox="1"/>
          <p:nvPr/>
        </p:nvSpPr>
        <p:spPr>
          <a:xfrm>
            <a:off x="-406400" y="3379821"/>
            <a:ext cx="866502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b="1" u="sng" dirty="0"/>
              <a:t>Maximální extrakce O</a:t>
            </a:r>
            <a:r>
              <a:rPr lang="cs-CZ" b="1" u="sng" baseline="-25000" dirty="0"/>
              <a:t>2</a:t>
            </a:r>
            <a:r>
              <a:rPr lang="cs-CZ" b="1" u="sng" dirty="0"/>
              <a:t> již v klidových </a:t>
            </a:r>
            <a:r>
              <a:rPr lang="cs-CZ" b="1" u="sng" dirty="0" err="1"/>
              <a:t>podmínách</a:t>
            </a:r>
            <a:r>
              <a:rPr lang="cs-CZ" dirty="0"/>
              <a:t>, extrakce cca 70-80% protékajícího O</a:t>
            </a:r>
            <a:r>
              <a:rPr lang="cs-CZ" baseline="-25000" dirty="0"/>
              <a:t>2</a:t>
            </a:r>
            <a:endParaRPr lang="cs-CZ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Zvýšení dodávky O</a:t>
            </a:r>
            <a:r>
              <a:rPr lang="cs-CZ" baseline="-25000" dirty="0"/>
              <a:t>2</a:t>
            </a:r>
            <a:r>
              <a:rPr lang="cs-CZ" dirty="0"/>
              <a:t> pro myokard je možné pouze zvýšením průtoku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Zvýšení průtoku je velmi citlivé na překážky v cévách – ateroskleróza….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Sériové zapojení cév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RT = R</a:t>
            </a:r>
            <a:r>
              <a:rPr lang="cs-CZ" baseline="-25000" dirty="0"/>
              <a:t>A</a:t>
            </a:r>
            <a:r>
              <a:rPr lang="cs-CZ" dirty="0"/>
              <a:t> + </a:t>
            </a:r>
            <a:r>
              <a:rPr lang="cs-CZ" dirty="0" err="1"/>
              <a:t>R</a:t>
            </a:r>
            <a:r>
              <a:rPr lang="cs-CZ" baseline="-25000" dirty="0" err="1"/>
              <a:t>a</a:t>
            </a:r>
            <a:r>
              <a:rPr lang="cs-CZ" dirty="0"/>
              <a:t> + </a:t>
            </a:r>
            <a:r>
              <a:rPr lang="cs-CZ" dirty="0" err="1"/>
              <a:t>R</a:t>
            </a:r>
            <a:r>
              <a:rPr lang="cs-CZ" baseline="-25000" dirty="0" err="1"/>
              <a:t>c</a:t>
            </a:r>
            <a:r>
              <a:rPr lang="cs-CZ" dirty="0"/>
              <a:t> + </a:t>
            </a:r>
            <a:r>
              <a:rPr lang="cs-CZ" dirty="0" err="1"/>
              <a:t>R</a:t>
            </a:r>
            <a:r>
              <a:rPr lang="cs-CZ" baseline="-25000" dirty="0" err="1"/>
              <a:t>v</a:t>
            </a:r>
            <a:r>
              <a:rPr lang="cs-CZ" dirty="0"/>
              <a:t> + R</a:t>
            </a:r>
            <a:r>
              <a:rPr lang="cs-CZ" baseline="-25000" dirty="0"/>
              <a:t>V </a:t>
            </a:r>
            <a:r>
              <a:rPr lang="cs-CZ" dirty="0"/>
              <a:t> podíl jednotlivých odporů: 1% + 70% + 20% + 8% + 1%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Překážka v oblasti </a:t>
            </a:r>
            <a:r>
              <a:rPr lang="cs-CZ" dirty="0" err="1"/>
              <a:t>R</a:t>
            </a:r>
            <a:r>
              <a:rPr lang="cs-CZ" baseline="-25000" dirty="0" err="1"/>
              <a:t>a</a:t>
            </a:r>
            <a:r>
              <a:rPr lang="cs-CZ" dirty="0"/>
              <a:t> způsobí velkou změnu odporu celého systému – snížení průtoku … (fyziologická regulace, viz dále)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dirty="0"/>
              <a:t>SKG: zobrazuje pouze cévy v oblasti R</a:t>
            </a:r>
            <a:r>
              <a:rPr lang="cs-CZ" baseline="-25000" dirty="0"/>
              <a:t>A</a:t>
            </a:r>
            <a:r>
              <a:rPr lang="cs-CZ" dirty="0"/>
              <a:t>, tzn. pouze velmi velké zúžení (&gt;75%) způsobí významné ovlivnění průtoku…. (ateroskleróza,…)</a:t>
            </a:r>
          </a:p>
          <a:p>
            <a:endParaRPr lang="cs-CZ" dirty="0"/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2BC253B6-089E-5244-8EB8-AD3331E11735}"/>
              </a:ext>
            </a:extLst>
          </p:cNvPr>
          <p:cNvSpPr txBox="1"/>
          <p:nvPr/>
        </p:nvSpPr>
        <p:spPr>
          <a:xfrm>
            <a:off x="420914" y="3336279"/>
            <a:ext cx="7431316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                         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0479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868F7-5A50-A54B-A381-898F927F9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Koronární průtok – regulace </a:t>
            </a:r>
            <a:r>
              <a:rPr lang="cs-CZ" b="1" dirty="0" err="1"/>
              <a:t>Q</a:t>
            </a:r>
            <a:r>
              <a:rPr lang="cs-CZ" b="1" dirty="0"/>
              <a:t> </a:t>
            </a:r>
            <a:br>
              <a:rPr lang="cs-CZ" b="1" dirty="0"/>
            </a:br>
            <a:r>
              <a:rPr lang="cs-CZ" sz="1200" b="1" dirty="0"/>
              <a:t>(cévy oblasti </a:t>
            </a:r>
            <a:r>
              <a:rPr lang="cs-CZ" sz="1200" b="1" dirty="0" err="1"/>
              <a:t>R</a:t>
            </a:r>
            <a:r>
              <a:rPr lang="cs-CZ" sz="1200" b="1" baseline="-25000" dirty="0" err="1"/>
              <a:t>a</a:t>
            </a:r>
            <a:r>
              <a:rPr lang="cs-CZ" sz="1200" b="1" dirty="0"/>
              <a:t>)</a:t>
            </a:r>
            <a:endParaRPr lang="cs-CZ" b="1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AA8E99C-48BE-EA4E-8C79-772830DF73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b="1" u="sng" dirty="0"/>
              <a:t>Nervová</a:t>
            </a:r>
            <a:r>
              <a:rPr lang="cs-CZ" sz="2000" b="1" dirty="0"/>
              <a:t> </a:t>
            </a:r>
            <a:r>
              <a:rPr lang="cs-CZ" sz="2000" dirty="0"/>
              <a:t>regulace: sympatikus/parasympatikus</a:t>
            </a:r>
          </a:p>
          <a:p>
            <a:pPr marL="0" indent="0">
              <a:buNone/>
            </a:pPr>
            <a:r>
              <a:rPr lang="cs-CZ" sz="2000" dirty="0"/>
              <a:t>				           𝛼-adrenergní receptory (vasokonstrikce)</a:t>
            </a:r>
          </a:p>
          <a:p>
            <a:pPr marL="0" indent="0">
              <a:buNone/>
            </a:pPr>
            <a:r>
              <a:rPr lang="cs-CZ" sz="2000" dirty="0"/>
              <a:t>				           𝛽-adrenergní receptory (vasodilatace)</a:t>
            </a:r>
          </a:p>
          <a:p>
            <a:r>
              <a:rPr lang="cs-CZ" sz="2000" b="1" u="sng" dirty="0"/>
              <a:t>Chemická</a:t>
            </a:r>
            <a:r>
              <a:rPr lang="cs-CZ" sz="2000" dirty="0"/>
              <a:t> regulace: pH, CO</a:t>
            </a:r>
            <a:r>
              <a:rPr lang="cs-CZ" sz="2000" baseline="-25000" dirty="0"/>
              <a:t>2</a:t>
            </a:r>
            <a:r>
              <a:rPr lang="cs-CZ" sz="2000" dirty="0"/>
              <a:t>, laktát, PG…</a:t>
            </a:r>
          </a:p>
          <a:p>
            <a:r>
              <a:rPr lang="cs-CZ" sz="2000" dirty="0" err="1"/>
              <a:t>Myogenní</a:t>
            </a:r>
            <a:endParaRPr lang="cs-CZ" sz="2000" dirty="0"/>
          </a:p>
          <a:p>
            <a:r>
              <a:rPr lang="cs-CZ" sz="2000" dirty="0"/>
              <a:t>Extravaskulární komprese…</a:t>
            </a:r>
          </a:p>
          <a:p>
            <a:endParaRPr lang="cs-CZ" sz="2000" dirty="0"/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1C18B45-3C38-E04C-BA81-303AEF4CD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657" y="3226916"/>
            <a:ext cx="6255657" cy="361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95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868F7-5A50-A54B-A381-898F927F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Koronární průtok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5E08AB4-6646-5F48-93F1-48189FC02E79}"/>
              </a:ext>
            </a:extLst>
          </p:cNvPr>
          <p:cNvGrpSpPr/>
          <p:nvPr/>
        </p:nvGrpSpPr>
        <p:grpSpPr>
          <a:xfrm>
            <a:off x="2322236" y="3287305"/>
            <a:ext cx="9031564" cy="1588770"/>
            <a:chOff x="2322236" y="2663191"/>
            <a:chExt cx="9031564" cy="1588770"/>
          </a:xfrm>
        </p:grpSpPr>
        <p:pic>
          <p:nvPicPr>
            <p:cNvPr id="4" name="Zástupný symbol pro obsah 6">
              <a:extLst>
                <a:ext uri="{FF2B5EF4-FFF2-40B4-BE49-F238E27FC236}">
                  <a16:creationId xmlns:a16="http://schemas.microsoft.com/office/drawing/2014/main" id="{23168A9B-F8B5-7B4F-9439-F96FBA741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088"/>
            <a:stretch/>
          </p:blipFill>
          <p:spPr>
            <a:xfrm>
              <a:off x="2322236" y="2663191"/>
              <a:ext cx="9031564" cy="158877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606FB73-D461-6B4A-B4F7-25ECCFB22D11}"/>
                </a:ext>
              </a:extLst>
            </p:cNvPr>
            <p:cNvSpPr txBox="1"/>
            <p:nvPr/>
          </p:nvSpPr>
          <p:spPr>
            <a:xfrm>
              <a:off x="3032578" y="2663191"/>
              <a:ext cx="53743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/>
                <a:t>Ao</a:t>
              </a:r>
              <a:r>
                <a:rPr lang="cs-CZ" sz="2000" b="1" dirty="0"/>
                <a:t> (d) tlak                                                         LVEDP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BAF2C45-350F-6547-9713-B090257279DC}"/>
                </a:ext>
              </a:extLst>
            </p:cNvPr>
            <p:cNvSpPr txBox="1"/>
            <p:nvPr/>
          </p:nvSpPr>
          <p:spPr>
            <a:xfrm>
              <a:off x="3533322" y="3526657"/>
              <a:ext cx="43204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400" b="1" dirty="0"/>
                <a:t>                                                            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279DE229-6625-5E40-8DF9-A77AE301B3E5}"/>
              </a:ext>
            </a:extLst>
          </p:cNvPr>
          <p:cNvGrpSpPr/>
          <p:nvPr/>
        </p:nvGrpSpPr>
        <p:grpSpPr>
          <a:xfrm>
            <a:off x="7217457" y="5248793"/>
            <a:ext cx="3823978" cy="215444"/>
            <a:chOff x="7217457" y="4624679"/>
            <a:chExt cx="3823978" cy="215444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17A3B5BC-66C3-6B46-BAD3-9B0E0DFBC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3735" y="4664517"/>
              <a:ext cx="3187700" cy="101600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3A5D61EF-E396-1946-9A25-439A26F7A3C9}"/>
                </a:ext>
              </a:extLst>
            </p:cNvPr>
            <p:cNvSpPr txBox="1"/>
            <p:nvPr/>
          </p:nvSpPr>
          <p:spPr>
            <a:xfrm>
              <a:off x="7217457" y="4624679"/>
              <a:ext cx="7088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dirty="0"/>
                <a:t>Upraveno z: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53437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868F7-5A50-A54B-A381-898F927F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Koronární průtok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:a16="http://schemas.microsoft.com/office/drawing/2014/main" id="{05E08AB4-6646-5F48-93F1-48189FC02E79}"/>
              </a:ext>
            </a:extLst>
          </p:cNvPr>
          <p:cNvGrpSpPr/>
          <p:nvPr/>
        </p:nvGrpSpPr>
        <p:grpSpPr>
          <a:xfrm>
            <a:off x="2322236" y="3287305"/>
            <a:ext cx="9031564" cy="1588770"/>
            <a:chOff x="2322236" y="2663191"/>
            <a:chExt cx="9031564" cy="1588770"/>
          </a:xfrm>
        </p:grpSpPr>
        <p:pic>
          <p:nvPicPr>
            <p:cNvPr id="4" name="Zástupný symbol pro obsah 6">
              <a:extLst>
                <a:ext uri="{FF2B5EF4-FFF2-40B4-BE49-F238E27FC236}">
                  <a16:creationId xmlns:a16="http://schemas.microsoft.com/office/drawing/2014/main" id="{23168A9B-F8B5-7B4F-9439-F96FBA741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15088"/>
            <a:stretch/>
          </p:blipFill>
          <p:spPr>
            <a:xfrm>
              <a:off x="2322236" y="2663191"/>
              <a:ext cx="9031564" cy="1588770"/>
            </a:xfrm>
            <a:prstGeom prst="rect">
              <a:avLst/>
            </a:prstGeom>
          </p:spPr>
        </p:pic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606FB73-D461-6B4A-B4F7-25ECCFB22D11}"/>
                </a:ext>
              </a:extLst>
            </p:cNvPr>
            <p:cNvSpPr txBox="1"/>
            <p:nvPr/>
          </p:nvSpPr>
          <p:spPr>
            <a:xfrm>
              <a:off x="3032578" y="2663191"/>
              <a:ext cx="53743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000" b="1" dirty="0" err="1"/>
                <a:t>Ao</a:t>
              </a:r>
              <a:r>
                <a:rPr lang="cs-CZ" sz="2000" b="1" dirty="0"/>
                <a:t> (d) tlak                                                         LVEDP</a:t>
              </a:r>
            </a:p>
          </p:txBody>
        </p:sp>
        <p:sp>
          <p:nvSpPr>
            <p:cNvPr id="8" name="TextovéPole 7">
              <a:extLst>
                <a:ext uri="{FF2B5EF4-FFF2-40B4-BE49-F238E27FC236}">
                  <a16:creationId xmlns:a16="http://schemas.microsoft.com/office/drawing/2014/main" id="{FBAF2C45-350F-6547-9713-B090257279DC}"/>
                </a:ext>
              </a:extLst>
            </p:cNvPr>
            <p:cNvSpPr txBox="1"/>
            <p:nvPr/>
          </p:nvSpPr>
          <p:spPr>
            <a:xfrm>
              <a:off x="3533322" y="3526657"/>
              <a:ext cx="432041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2400" b="1" dirty="0"/>
                <a:t>                                                            </a:t>
              </a:r>
            </a:p>
          </p:txBody>
        </p:sp>
      </p:grpSp>
      <p:grpSp>
        <p:nvGrpSpPr>
          <p:cNvPr id="12" name="Skupina 11">
            <a:extLst>
              <a:ext uri="{FF2B5EF4-FFF2-40B4-BE49-F238E27FC236}">
                <a16:creationId xmlns:a16="http://schemas.microsoft.com/office/drawing/2014/main" id="{279DE229-6625-5E40-8DF9-A77AE301B3E5}"/>
              </a:ext>
            </a:extLst>
          </p:cNvPr>
          <p:cNvGrpSpPr/>
          <p:nvPr/>
        </p:nvGrpSpPr>
        <p:grpSpPr>
          <a:xfrm>
            <a:off x="7217457" y="5248793"/>
            <a:ext cx="3823978" cy="215444"/>
            <a:chOff x="7217457" y="4624679"/>
            <a:chExt cx="3823978" cy="215444"/>
          </a:xfrm>
        </p:grpSpPr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id="{17A3B5BC-66C3-6B46-BAD3-9B0E0DFBC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53735" y="4664517"/>
              <a:ext cx="3187700" cy="101600"/>
            </a:xfrm>
            <a:prstGeom prst="rect">
              <a:avLst/>
            </a:prstGeom>
          </p:spPr>
        </p:pic>
        <p:sp>
          <p:nvSpPr>
            <p:cNvPr id="11" name="TextovéPole 10">
              <a:extLst>
                <a:ext uri="{FF2B5EF4-FFF2-40B4-BE49-F238E27FC236}">
                  <a16:creationId xmlns:a16="http://schemas.microsoft.com/office/drawing/2014/main" id="{3A5D61EF-E396-1946-9A25-439A26F7A3C9}"/>
                </a:ext>
              </a:extLst>
            </p:cNvPr>
            <p:cNvSpPr txBox="1"/>
            <p:nvPr/>
          </p:nvSpPr>
          <p:spPr>
            <a:xfrm>
              <a:off x="7217457" y="4624679"/>
              <a:ext cx="70884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800" dirty="0"/>
                <a:t>Upraveno z: </a:t>
              </a:r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DAA50157-D326-F64F-AFCD-839EC19B12F1}"/>
              </a:ext>
            </a:extLst>
          </p:cNvPr>
          <p:cNvSpPr txBox="1"/>
          <p:nvPr/>
        </p:nvSpPr>
        <p:spPr>
          <a:xfrm>
            <a:off x="4678835" y="4984234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„</a:t>
            </a:r>
            <a:r>
              <a:rPr lang="cs-CZ" b="1" dirty="0" err="1"/>
              <a:t>squeezing</a:t>
            </a:r>
            <a:r>
              <a:rPr lang="cs-CZ" b="1" dirty="0"/>
              <a:t> </a:t>
            </a:r>
            <a:r>
              <a:rPr lang="cs-CZ" b="1" dirty="0" err="1"/>
              <a:t>effect</a:t>
            </a:r>
            <a:r>
              <a:rPr lang="cs-CZ" b="1" dirty="0"/>
              <a:t>“</a:t>
            </a:r>
          </a:p>
        </p:txBody>
      </p:sp>
      <p:cxnSp>
        <p:nvCxnSpPr>
          <p:cNvPr id="6" name="Přímá spojovací šipka 5">
            <a:extLst>
              <a:ext uri="{FF2B5EF4-FFF2-40B4-BE49-F238E27FC236}">
                <a16:creationId xmlns:a16="http://schemas.microsoft.com/office/drawing/2014/main" id="{92881ADE-E36D-3248-8FC6-83063A7B40B9}"/>
              </a:ext>
            </a:extLst>
          </p:cNvPr>
          <p:cNvCxnSpPr/>
          <p:nvPr/>
        </p:nvCxnSpPr>
        <p:spPr>
          <a:xfrm flipV="1">
            <a:off x="6502401" y="4160508"/>
            <a:ext cx="0" cy="715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05766E5D-CDB9-6340-900F-885666E34549}"/>
              </a:ext>
            </a:extLst>
          </p:cNvPr>
          <p:cNvCxnSpPr/>
          <p:nvPr/>
        </p:nvCxnSpPr>
        <p:spPr>
          <a:xfrm flipV="1">
            <a:off x="6088743" y="4160508"/>
            <a:ext cx="0" cy="715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E3B84613-DCBD-D341-8392-779F5AB76505}"/>
              </a:ext>
            </a:extLst>
          </p:cNvPr>
          <p:cNvCxnSpPr/>
          <p:nvPr/>
        </p:nvCxnSpPr>
        <p:spPr>
          <a:xfrm flipV="1">
            <a:off x="5693528" y="4160508"/>
            <a:ext cx="0" cy="715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771DFC46-6679-4647-A97B-21B49A63997F}"/>
              </a:ext>
            </a:extLst>
          </p:cNvPr>
          <p:cNvCxnSpPr/>
          <p:nvPr/>
        </p:nvCxnSpPr>
        <p:spPr>
          <a:xfrm flipV="1">
            <a:off x="5275943" y="4160508"/>
            <a:ext cx="0" cy="715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BBD6D96C-0744-EE47-85B3-AF996483C1C1}"/>
              </a:ext>
            </a:extLst>
          </p:cNvPr>
          <p:cNvCxnSpPr/>
          <p:nvPr/>
        </p:nvCxnSpPr>
        <p:spPr>
          <a:xfrm flipV="1">
            <a:off x="4838240" y="4160508"/>
            <a:ext cx="0" cy="7155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02B03F9D-FA92-BF49-BD19-7CD25DC1D49B}"/>
              </a:ext>
            </a:extLst>
          </p:cNvPr>
          <p:cNvGrpSpPr/>
          <p:nvPr/>
        </p:nvGrpSpPr>
        <p:grpSpPr>
          <a:xfrm rot="10800000">
            <a:off x="4838240" y="2874749"/>
            <a:ext cx="1664161" cy="715567"/>
            <a:chOff x="1845497" y="1168174"/>
            <a:chExt cx="1664161" cy="715567"/>
          </a:xfrm>
        </p:grpSpPr>
        <p:cxnSp>
          <p:nvCxnSpPr>
            <p:cNvPr id="17" name="Přímá spojovací šipka 16">
              <a:extLst>
                <a:ext uri="{FF2B5EF4-FFF2-40B4-BE49-F238E27FC236}">
                  <a16:creationId xmlns:a16="http://schemas.microsoft.com/office/drawing/2014/main" id="{492BCA69-C8E5-7E46-BA7E-B5B927E3974A}"/>
                </a:ext>
              </a:extLst>
            </p:cNvPr>
            <p:cNvCxnSpPr/>
            <p:nvPr/>
          </p:nvCxnSpPr>
          <p:spPr>
            <a:xfrm flipV="1">
              <a:off x="3509658" y="1168174"/>
              <a:ext cx="0" cy="715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Přímá spojovací šipka 17">
              <a:extLst>
                <a:ext uri="{FF2B5EF4-FFF2-40B4-BE49-F238E27FC236}">
                  <a16:creationId xmlns:a16="http://schemas.microsoft.com/office/drawing/2014/main" id="{DBD34429-F1B7-7146-81DB-B18078E92724}"/>
                </a:ext>
              </a:extLst>
            </p:cNvPr>
            <p:cNvCxnSpPr/>
            <p:nvPr/>
          </p:nvCxnSpPr>
          <p:spPr>
            <a:xfrm flipV="1">
              <a:off x="3096000" y="1168174"/>
              <a:ext cx="0" cy="715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šipka 18">
              <a:extLst>
                <a:ext uri="{FF2B5EF4-FFF2-40B4-BE49-F238E27FC236}">
                  <a16:creationId xmlns:a16="http://schemas.microsoft.com/office/drawing/2014/main" id="{A1857D6C-5724-5E4D-A9C3-5D671F52C666}"/>
                </a:ext>
              </a:extLst>
            </p:cNvPr>
            <p:cNvCxnSpPr/>
            <p:nvPr/>
          </p:nvCxnSpPr>
          <p:spPr>
            <a:xfrm flipV="1">
              <a:off x="2700785" y="1168174"/>
              <a:ext cx="0" cy="715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Přímá spojovací šipka 19">
              <a:extLst>
                <a:ext uri="{FF2B5EF4-FFF2-40B4-BE49-F238E27FC236}">
                  <a16:creationId xmlns:a16="http://schemas.microsoft.com/office/drawing/2014/main" id="{D42BCF48-60B5-8D47-9E8B-142B981EFC71}"/>
                </a:ext>
              </a:extLst>
            </p:cNvPr>
            <p:cNvCxnSpPr/>
            <p:nvPr/>
          </p:nvCxnSpPr>
          <p:spPr>
            <a:xfrm flipV="1">
              <a:off x="2283200" y="1168174"/>
              <a:ext cx="0" cy="715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šipka 20">
              <a:extLst>
                <a:ext uri="{FF2B5EF4-FFF2-40B4-BE49-F238E27FC236}">
                  <a16:creationId xmlns:a16="http://schemas.microsoft.com/office/drawing/2014/main" id="{F922ECDF-8436-474A-BEA9-5FA0EEF841D0}"/>
                </a:ext>
              </a:extLst>
            </p:cNvPr>
            <p:cNvCxnSpPr/>
            <p:nvPr/>
          </p:nvCxnSpPr>
          <p:spPr>
            <a:xfrm flipV="1">
              <a:off x="1845497" y="1168174"/>
              <a:ext cx="0" cy="7155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816789F1-EF39-F34E-8FE5-9EBDEB35C90E}"/>
              </a:ext>
            </a:extLst>
          </p:cNvPr>
          <p:cNvSpPr txBox="1"/>
          <p:nvPr/>
        </p:nvSpPr>
        <p:spPr>
          <a:xfrm>
            <a:off x="4725250" y="2426444"/>
            <a:ext cx="1936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„</a:t>
            </a:r>
            <a:r>
              <a:rPr lang="cs-CZ" b="1" dirty="0" err="1"/>
              <a:t>squeezing</a:t>
            </a:r>
            <a:r>
              <a:rPr lang="cs-CZ" b="1" dirty="0"/>
              <a:t> </a:t>
            </a:r>
            <a:r>
              <a:rPr lang="cs-CZ" b="1" dirty="0" err="1"/>
              <a:t>effect</a:t>
            </a:r>
            <a:r>
              <a:rPr lang="cs-CZ" b="1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367408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F868F7-5A50-A54B-A381-898F927F9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cs-CZ" b="1" dirty="0"/>
              <a:t>Koronární průtok</a:t>
            </a:r>
          </a:p>
        </p:txBody>
      </p:sp>
      <p:pic>
        <p:nvPicPr>
          <p:cNvPr id="24" name="Picture 4" descr="1">
            <a:extLst>
              <a:ext uri="{FF2B5EF4-FFF2-40B4-BE49-F238E27FC236}">
                <a16:creationId xmlns:a16="http://schemas.microsoft.com/office/drawing/2014/main" id="{F5A4B81B-184D-124E-BC80-387FA96B0B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5700"/>
          <a:stretch/>
        </p:blipFill>
        <p:spPr bwMode="auto">
          <a:xfrm>
            <a:off x="2343149" y="1944914"/>
            <a:ext cx="6638678" cy="384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24138C14-D950-4346-BF75-621A61C03D5C}"/>
              </a:ext>
            </a:extLst>
          </p:cNvPr>
          <p:cNvSpPr/>
          <p:nvPr/>
        </p:nvSpPr>
        <p:spPr>
          <a:xfrm rot="1091899">
            <a:off x="4947683" y="2518364"/>
            <a:ext cx="914400" cy="3209305"/>
          </a:xfrm>
          <a:prstGeom prst="ellipse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8799B415-CBA1-2447-B785-69EB796EA96A}"/>
              </a:ext>
            </a:extLst>
          </p:cNvPr>
          <p:cNvSpPr txBox="1"/>
          <p:nvPr/>
        </p:nvSpPr>
        <p:spPr>
          <a:xfrm>
            <a:off x="4243800" y="6070285"/>
            <a:ext cx="5592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 err="1">
                <a:solidFill>
                  <a:srgbClr val="00B0F0"/>
                </a:solidFill>
              </a:rPr>
              <a:t>S</a:t>
            </a:r>
            <a:r>
              <a:rPr lang="cs-CZ" sz="2400" b="1" u="sng" dirty="0" err="1">
                <a:solidFill>
                  <a:srgbClr val="00B0F0"/>
                </a:solidFill>
              </a:rPr>
              <a:t>qeezing</a:t>
            </a:r>
            <a:r>
              <a:rPr lang="cs-CZ" sz="2400" b="1" u="sng" dirty="0">
                <a:solidFill>
                  <a:srgbClr val="00B0F0"/>
                </a:solidFill>
              </a:rPr>
              <a:t> </a:t>
            </a:r>
            <a:r>
              <a:rPr lang="cs-CZ" sz="2400" b="1" u="sng" dirty="0" err="1">
                <a:solidFill>
                  <a:srgbClr val="00B0F0"/>
                </a:solidFill>
              </a:rPr>
              <a:t>effect</a:t>
            </a:r>
            <a:r>
              <a:rPr lang="cs-CZ" sz="2400" b="1" u="sng" dirty="0">
                <a:solidFill>
                  <a:srgbClr val="00B0F0"/>
                </a:solidFill>
              </a:rPr>
              <a:t> </a:t>
            </a:r>
            <a:r>
              <a:rPr lang="cs-CZ" sz="2400" dirty="0"/>
              <a:t>– extravaskulární komprese</a:t>
            </a:r>
          </a:p>
        </p:txBody>
      </p: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11E9E0E2-CEB6-4042-B466-D9AF70DBCB84}"/>
              </a:ext>
            </a:extLst>
          </p:cNvPr>
          <p:cNvCxnSpPr/>
          <p:nvPr/>
        </p:nvCxnSpPr>
        <p:spPr>
          <a:xfrm>
            <a:off x="4934857" y="5674078"/>
            <a:ext cx="0" cy="510924"/>
          </a:xfrm>
          <a:prstGeom prst="line">
            <a:avLst/>
          </a:prstGeom>
          <a:ln w="508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41961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5059</TotalTime>
  <Words>1695</Words>
  <Application>Microsoft Macintosh PowerPoint</Application>
  <PresentationFormat>Širokoúhlá obrazovka</PresentationFormat>
  <Paragraphs>294</Paragraphs>
  <Slides>40</Slides>
  <Notes>2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40</vt:i4>
      </vt:variant>
    </vt:vector>
  </HeadingPairs>
  <TitlesOfParts>
    <vt:vector size="51" baseType="lpstr">
      <vt:lpstr>ＭＳ Ｐゴシック</vt:lpstr>
      <vt:lpstr>Arial</vt:lpstr>
      <vt:lpstr>Calibri</vt:lpstr>
      <vt:lpstr>Calibri Light</vt:lpstr>
      <vt:lpstr>Cambria</vt:lpstr>
      <vt:lpstr>ÇlÇr ñæí©</vt:lpstr>
      <vt:lpstr>Symbol</vt:lpstr>
      <vt:lpstr>Times New Roman</vt:lpstr>
      <vt:lpstr>Motiv Office</vt:lpstr>
      <vt:lpstr>PhotoFinish Picture</vt:lpstr>
      <vt:lpstr>DeltaGraph</vt:lpstr>
      <vt:lpstr>Specifika některých orgánových cirkulací…</vt:lpstr>
      <vt:lpstr>Prezentace aplikace PowerPoint</vt:lpstr>
      <vt:lpstr>Koronární průtok</vt:lpstr>
      <vt:lpstr>Koronární průtok – dodávka vs. poptávka O2</vt:lpstr>
      <vt:lpstr>Koronární průtok</vt:lpstr>
      <vt:lpstr>Koronární průtok – regulace Q  (cévy oblasti Ra)</vt:lpstr>
      <vt:lpstr>Koronární průtok</vt:lpstr>
      <vt:lpstr>Koronární průtok</vt:lpstr>
      <vt:lpstr>Koronární průtok</vt:lpstr>
      <vt:lpstr>Koronární průtok – “squeezing effect“</vt:lpstr>
      <vt:lpstr>Prezentace aplikace PowerPoint</vt:lpstr>
      <vt:lpstr>Koronární průtok</vt:lpstr>
      <vt:lpstr>Koronární průtok – patologické stavy</vt:lpstr>
      <vt:lpstr>Prezentace aplikace PowerPoint</vt:lpstr>
      <vt:lpstr>Plicní cirkulace</vt:lpstr>
      <vt:lpstr>Plicní cirkulace</vt:lpstr>
      <vt:lpstr>Plicní cirkulace vs. Systémová cirkulace</vt:lpstr>
      <vt:lpstr>Plicní cirkulace – funkce vs. struktura</vt:lpstr>
      <vt:lpstr>Plicní cirkulace</vt:lpstr>
      <vt:lpstr>Plicní cirkulace – perfuse (Westovy zóny) </vt:lpstr>
      <vt:lpstr>Plicní cirkulace – reakce na akutní hypoxii (HPV)</vt:lpstr>
      <vt:lpstr>Plicní cirkulace – reakce na akutní hypoxii (HPV)</vt:lpstr>
      <vt:lpstr>Plicní cirkulace – reakce na akutní hypoxii (HPV)</vt:lpstr>
      <vt:lpstr>Plicní cirkulace – reakce na chronickou hypoxii</vt:lpstr>
      <vt:lpstr>Plicní cirkulace – reakce na chronickou hypoxii</vt:lpstr>
      <vt:lpstr>Plicní cirkulace – perfuse</vt:lpstr>
      <vt:lpstr>Prezentace aplikace PowerPoint</vt:lpstr>
      <vt:lpstr>Plicní cirkulace – PASMC vasokonstrikce: Ca2+ sensitisace </vt:lpstr>
      <vt:lpstr>Plicní cirkulace – PASMC vasokonstrikce: Ca2+ sensitisace </vt:lpstr>
      <vt:lpstr>Plicní cirkulace – hladká svalovina v arteriolách </vt:lpstr>
      <vt:lpstr>Plicní cirkulace – metabolismus NO</vt:lpstr>
      <vt:lpstr>Prezentace aplikace PowerPoint</vt:lpstr>
      <vt:lpstr>Kostrové svaly</vt:lpstr>
      <vt:lpstr>Kostrové svaly – nervová regulace</vt:lpstr>
      <vt:lpstr>Fyzická aktivita – reakce cirkulace</vt:lpstr>
      <vt:lpstr>Fyzická aktivita – reakce cirkulace</vt:lpstr>
      <vt:lpstr>Kostrové svaly</vt:lpstr>
      <vt:lpstr>Prezentace aplikace PowerPoint</vt:lpstr>
      <vt:lpstr>Průtok mozkem</vt:lpstr>
      <vt:lpstr>Průtok mozkem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Specifika cirkulace některých orgánů…</dc:title>
  <dc:creator>Milan Chovanec</dc:creator>
  <cp:lastModifiedBy>Milan Chovanec</cp:lastModifiedBy>
  <cp:revision>49</cp:revision>
  <dcterms:created xsi:type="dcterms:W3CDTF">2022-10-21T07:25:47Z</dcterms:created>
  <dcterms:modified xsi:type="dcterms:W3CDTF">2023-11-20T11:49:21Z</dcterms:modified>
</cp:coreProperties>
</file>