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70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9" autoAdjust="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161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44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89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6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36754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64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3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88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23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597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8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80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Analýza trhu se zaměřením na průmyslové trhy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Metody management marketingu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127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 b2b trhů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Menší počet větších zákazníků</a:t>
            </a:r>
          </a:p>
          <a:p>
            <a:r>
              <a:rPr lang="cs-CZ" dirty="0" smtClean="0"/>
              <a:t>Těsný vztah dodavatele a zákazníka</a:t>
            </a:r>
          </a:p>
          <a:p>
            <a:r>
              <a:rPr lang="cs-CZ" dirty="0" smtClean="0"/>
              <a:t>Profesionální přístup k nákupu</a:t>
            </a:r>
          </a:p>
          <a:p>
            <a:r>
              <a:rPr lang="cs-CZ" dirty="0" smtClean="0"/>
              <a:t>Vícero kupních vlivů</a:t>
            </a:r>
          </a:p>
          <a:p>
            <a:r>
              <a:rPr lang="cs-CZ" dirty="0" smtClean="0"/>
              <a:t>Vícenásobné prodejní návštěvy</a:t>
            </a:r>
          </a:p>
          <a:p>
            <a:r>
              <a:rPr lang="cs-CZ" dirty="0" smtClean="0"/>
              <a:t>Odvozená poptávka</a:t>
            </a:r>
          </a:p>
          <a:p>
            <a:r>
              <a:rPr lang="cs-CZ" dirty="0" smtClean="0"/>
              <a:t>Neelastická poptávka</a:t>
            </a:r>
          </a:p>
          <a:p>
            <a:r>
              <a:rPr lang="cs-CZ" dirty="0" smtClean="0"/>
              <a:t>Kolísající poptávka</a:t>
            </a:r>
          </a:p>
          <a:p>
            <a:r>
              <a:rPr lang="cs-CZ" dirty="0" smtClean="0"/>
              <a:t>Přímé nákupy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314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</a:t>
            </a:r>
            <a:r>
              <a:rPr lang="cs-CZ" dirty="0" smtClean="0"/>
              <a:t>nakupování na průmyslových trzích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nákupní funkce je zajistit tok zboží a služeb v požadované kvalitě a kvantitě,... Nákupčí má proto pět funkcí: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Zajistit kontinuitu výrobního procesu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Optimálně přispívat k výsledkům společnosti a ke snižování nákladů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Zajišťovat snižování strategické zranitelnosti firmy na nákupním trhu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Přispívat k inovaci výrobků a technologie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Přispívat k image společnosti </a:t>
            </a:r>
          </a:p>
        </p:txBody>
      </p:sp>
    </p:spTree>
    <p:extLst>
      <p:ext uri="{BB962C8B-B14F-4D97-AF65-F5344CB8AC3E}">
        <p14:creationId xmlns:p14="http://schemas.microsoft.com/office/powerpoint/2010/main" val="1945385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Nákupní politika na průmyslovém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Může mít strategickou funkci, která bude hlavně napojena na posílení konkurenční pozice společnosti na trhu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Koprodukce  - dlouhodobé vztahy s omezeným počtem dodavatelů na základě vzájemné profesionální důvěry.</a:t>
            </a:r>
          </a:p>
          <a:p>
            <a:pPr lvl="1"/>
            <a:r>
              <a:rPr lang="cs-CZ" dirty="0" smtClean="0"/>
              <a:t>Just in </a:t>
            </a:r>
            <a:r>
              <a:rPr lang="cs-CZ" dirty="0" err="1" smtClean="0"/>
              <a:t>time</a:t>
            </a:r>
            <a:r>
              <a:rPr lang="cs-CZ" dirty="0"/>
              <a:t> </a:t>
            </a:r>
            <a:r>
              <a:rPr lang="cs-CZ" dirty="0" smtClean="0"/>
              <a:t>– minimalizace nákladů na proces skladování</a:t>
            </a:r>
          </a:p>
          <a:p>
            <a:pPr lvl="1"/>
            <a:r>
              <a:rPr lang="cs-CZ" dirty="0" smtClean="0"/>
              <a:t>Druhé a vícenásobné zdroje</a:t>
            </a:r>
          </a:p>
          <a:p>
            <a:pPr lvl="1"/>
            <a:r>
              <a:rPr lang="cs-CZ" dirty="0" smtClean="0"/>
              <a:t>Rámcové smlouvy vycházející z firemní politiky</a:t>
            </a:r>
          </a:p>
          <a:p>
            <a:pPr lvl="1"/>
            <a:r>
              <a:rPr lang="cs-CZ" dirty="0" smtClean="0"/>
              <a:t>Reciproční dohody  (kompenzační závazky) – dohoda o vzájemném nákupu zboží a služeb – pozor na klientelismus</a:t>
            </a:r>
          </a:p>
        </p:txBody>
      </p:sp>
    </p:spTree>
    <p:extLst>
      <p:ext uri="{BB962C8B-B14F-4D97-AF65-F5344CB8AC3E}">
        <p14:creationId xmlns:p14="http://schemas.microsoft.com/office/powerpoint/2010/main" val="1439268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Stádia kupního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Rozpoznání problému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Obecný popis potřeby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Specifika hledaného výrobku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Vyhledání dodavatelů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Vyžádání nabídek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Výběr dodavatele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Specializace procesu objednávky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Zhodnocení výkonu nákupu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43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5026" y="171019"/>
            <a:ext cx="10364451" cy="1596177"/>
          </a:xfrm>
        </p:spPr>
        <p:txBody>
          <a:bodyPr/>
          <a:lstStyle/>
          <a:p>
            <a:r>
              <a:rPr lang="cs-CZ" dirty="0" smtClean="0"/>
              <a:t>Rozdělení podle charakteristiky výrobku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592606"/>
              </p:ext>
            </p:extLst>
          </p:nvPr>
        </p:nvGraphicFramePr>
        <p:xfrm>
          <a:off x="916277" y="1442731"/>
          <a:ext cx="103632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4400">
                  <a:extLst>
                    <a:ext uri="{9D8B030D-6E8A-4147-A177-3AD203B41FA5}">
                      <a16:colId xmlns:a16="http://schemas.microsoft.com/office/drawing/2014/main" val="293070236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3385197595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3855187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Kategorie výrobků</a:t>
                      </a:r>
                      <a:r>
                        <a:rPr lang="cs-CZ" baseline="0" dirty="0" smtClean="0"/>
                        <a:t> a </a:t>
                      </a:r>
                      <a:r>
                        <a:rPr lang="cs-CZ" dirty="0" smtClean="0"/>
                        <a:t>služeb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Významná kupní</a:t>
                      </a:r>
                      <a:r>
                        <a:rPr lang="cs-CZ" baseline="0" dirty="0" smtClean="0"/>
                        <a:t> kritéria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560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Suroviny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Zelenina</a:t>
                      </a:r>
                    </a:p>
                    <a:p>
                      <a:r>
                        <a:rPr lang="cs-CZ" dirty="0" smtClean="0"/>
                        <a:t>Nafta </a:t>
                      </a:r>
                    </a:p>
                    <a:p>
                      <a:r>
                        <a:rPr lang="cs-CZ" dirty="0" smtClean="0"/>
                        <a:t>Ruda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Jednotná kvalita</a:t>
                      </a:r>
                    </a:p>
                    <a:p>
                      <a:r>
                        <a:rPr lang="cs-CZ" dirty="0" smtClean="0"/>
                        <a:t>Záruka dodávky</a:t>
                      </a:r>
                    </a:p>
                    <a:p>
                      <a:r>
                        <a:rPr lang="cs-CZ" dirty="0" smtClean="0"/>
                        <a:t>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431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Zpracovaný</a:t>
                      </a:r>
                      <a:r>
                        <a:rPr lang="cs-CZ" baseline="0" dirty="0" smtClean="0"/>
                        <a:t> materiál a polotovary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Plastické granule</a:t>
                      </a:r>
                    </a:p>
                    <a:p>
                      <a:r>
                        <a:rPr lang="cs-CZ" dirty="0" smtClean="0"/>
                        <a:t>Nitě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Spolehlivost</a:t>
                      </a:r>
                      <a:r>
                        <a:rPr lang="cs-CZ" baseline="0" dirty="0" smtClean="0"/>
                        <a:t> dodávek</a:t>
                      </a:r>
                    </a:p>
                    <a:p>
                      <a:r>
                        <a:rPr lang="cs-CZ" baseline="0" dirty="0" smtClean="0"/>
                        <a:t>Cena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267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Investice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Budovy</a:t>
                      </a:r>
                    </a:p>
                    <a:p>
                      <a:r>
                        <a:rPr lang="cs-CZ" dirty="0" smtClean="0"/>
                        <a:t>Lodě</a:t>
                      </a:r>
                    </a:p>
                    <a:p>
                      <a:r>
                        <a:rPr lang="cs-CZ" dirty="0" smtClean="0"/>
                        <a:t>Nástroje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Podpora a služby</a:t>
                      </a:r>
                    </a:p>
                    <a:p>
                      <a:r>
                        <a:rPr lang="cs-CZ" dirty="0" smtClean="0"/>
                        <a:t>Přizpůsobení se potřebám</a:t>
                      </a:r>
                    </a:p>
                    <a:p>
                      <a:r>
                        <a:rPr lang="cs-CZ" dirty="0" smtClean="0"/>
                        <a:t>spolehlivost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891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Komponenty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Náhradní díly</a:t>
                      </a:r>
                    </a:p>
                    <a:p>
                      <a:r>
                        <a:rPr lang="cs-CZ" dirty="0" smtClean="0"/>
                        <a:t>Mikroprocesory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Specifikace</a:t>
                      </a:r>
                    </a:p>
                    <a:p>
                      <a:r>
                        <a:rPr lang="cs-CZ" dirty="0" smtClean="0"/>
                        <a:t>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275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Údržba, oprava a provozní dodávky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Balení</a:t>
                      </a:r>
                    </a:p>
                    <a:p>
                      <a:r>
                        <a:rPr lang="cs-CZ" dirty="0" smtClean="0"/>
                        <a:t>Čistící</a:t>
                      </a:r>
                      <a:r>
                        <a:rPr lang="cs-CZ" baseline="0" dirty="0" smtClean="0"/>
                        <a:t> materiál</a:t>
                      </a:r>
                    </a:p>
                    <a:p>
                      <a:r>
                        <a:rPr lang="cs-CZ" baseline="0" dirty="0" smtClean="0"/>
                        <a:t>Energie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Dostupnost</a:t>
                      </a:r>
                    </a:p>
                    <a:p>
                      <a:r>
                        <a:rPr lang="cs-CZ" dirty="0" smtClean="0"/>
                        <a:t>Důvěra</a:t>
                      </a:r>
                      <a:r>
                        <a:rPr lang="cs-CZ" baseline="0" dirty="0" smtClean="0"/>
                        <a:t> k dodavateli</a:t>
                      </a:r>
                    </a:p>
                    <a:p>
                      <a:r>
                        <a:rPr lang="cs-CZ" baseline="0" dirty="0" smtClean="0"/>
                        <a:t>Cena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73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Služby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Údržba</a:t>
                      </a:r>
                    </a:p>
                    <a:p>
                      <a:r>
                        <a:rPr lang="cs-CZ" dirty="0" smtClean="0"/>
                        <a:t>Doprava</a:t>
                      </a:r>
                    </a:p>
                    <a:p>
                      <a:r>
                        <a:rPr lang="cs-CZ" dirty="0" smtClean="0"/>
                        <a:t>Poradenství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Důvěra</a:t>
                      </a:r>
                    </a:p>
                    <a:p>
                      <a:r>
                        <a:rPr lang="cs-CZ" dirty="0" smtClean="0"/>
                        <a:t>Pružnost</a:t>
                      </a:r>
                    </a:p>
                    <a:p>
                      <a:r>
                        <a:rPr lang="cs-CZ" dirty="0" smtClean="0"/>
                        <a:t>Účinnost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131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339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výrobků podle funkce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Zajištění kontinuity procesu výroby (suroviny a komponenty)</a:t>
            </a:r>
          </a:p>
          <a:p>
            <a:r>
              <a:rPr lang="cs-CZ" dirty="0" smtClean="0"/>
              <a:t>Zajištění distribuce </a:t>
            </a:r>
            <a:r>
              <a:rPr lang="cs-CZ" dirty="0" smtClean="0"/>
              <a:t>průmyslové </a:t>
            </a:r>
            <a:r>
              <a:rPr lang="cs-CZ" dirty="0" smtClean="0"/>
              <a:t>výroby  (obaly, konzervační materiály)</a:t>
            </a:r>
          </a:p>
          <a:p>
            <a:r>
              <a:rPr lang="cs-CZ" dirty="0" smtClean="0"/>
              <a:t>Zlepšení kvality produktů (budovy, stroje, nástroje)</a:t>
            </a:r>
          </a:p>
          <a:p>
            <a:r>
              <a:rPr lang="cs-CZ" dirty="0" smtClean="0"/>
              <a:t>Zlepšení ekonomických výsledků (poradenská služba)</a:t>
            </a:r>
          </a:p>
        </p:txBody>
      </p:sp>
    </p:spTree>
    <p:extLst>
      <p:ext uri="{BB962C8B-B14F-4D97-AF65-F5344CB8AC3E}">
        <p14:creationId xmlns:p14="http://schemas.microsoft.com/office/powerpoint/2010/main" val="136426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trh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Ekonomické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913774" y="3051012"/>
            <a:ext cx="5106027" cy="3414443"/>
          </a:xfrm>
        </p:spPr>
        <p:txBody>
          <a:bodyPr>
            <a:normAutofit/>
          </a:bodyPr>
          <a:lstStyle/>
          <a:p>
            <a:r>
              <a:rPr lang="cs-CZ" dirty="0" smtClean="0"/>
              <a:t>Trh kapitálový</a:t>
            </a:r>
          </a:p>
          <a:p>
            <a:r>
              <a:rPr lang="cs-CZ" dirty="0" smtClean="0"/>
              <a:t>Trh peněžní</a:t>
            </a:r>
          </a:p>
          <a:p>
            <a:r>
              <a:rPr lang="cs-CZ" dirty="0" smtClean="0"/>
              <a:t>Trh práce</a:t>
            </a:r>
          </a:p>
          <a:p>
            <a:endParaRPr lang="cs-CZ" dirty="0" smtClean="0"/>
          </a:p>
          <a:p>
            <a:r>
              <a:rPr lang="cs-CZ" dirty="0" smtClean="0"/>
              <a:t>Trh abstraktní (monopol, oligopol, volná konkurence)</a:t>
            </a:r>
          </a:p>
          <a:p>
            <a:r>
              <a:rPr lang="cs-CZ" dirty="0" smtClean="0"/>
              <a:t>Trh konkrétní (otevřený, uzavřený)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Marketingové pojetí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Cílový trh</a:t>
            </a:r>
          </a:p>
          <a:p>
            <a:r>
              <a:rPr lang="cs-CZ" dirty="0" smtClean="0"/>
              <a:t>Aktuální trh</a:t>
            </a:r>
          </a:p>
          <a:p>
            <a:r>
              <a:rPr lang="cs-CZ" dirty="0" smtClean="0"/>
              <a:t>Potenciální trh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85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Marketingová definice trhu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913774" y="1884218"/>
            <a:ext cx="10363826" cy="4973782"/>
          </a:xfrm>
        </p:spPr>
        <p:txBody>
          <a:bodyPr>
            <a:normAutofit/>
          </a:bodyPr>
          <a:lstStyle/>
          <a:p>
            <a:r>
              <a:rPr lang="cs-CZ" dirty="0" smtClean="0"/>
              <a:t>Analýza trhu Začíná vždy jeho definicí a popisem trhu</a:t>
            </a:r>
          </a:p>
          <a:p>
            <a:r>
              <a:rPr lang="cs-CZ" dirty="0" smtClean="0"/>
              <a:t>Trh definujeme podle </a:t>
            </a:r>
          </a:p>
          <a:p>
            <a:pPr lvl="2"/>
            <a:r>
              <a:rPr lang="cs-CZ" dirty="0" smtClean="0"/>
              <a:t>Oblasti/segmentu</a:t>
            </a:r>
          </a:p>
          <a:p>
            <a:pPr lvl="2"/>
            <a:r>
              <a:rPr lang="cs-CZ" dirty="0" smtClean="0"/>
              <a:t>Určitého produktu</a:t>
            </a:r>
          </a:p>
          <a:p>
            <a:pPr lvl="2"/>
            <a:r>
              <a:rPr lang="cs-CZ" dirty="0" smtClean="0"/>
              <a:t>Podle realizovaného objemu v peněžních nebo naturálních jednotkách, …</a:t>
            </a:r>
          </a:p>
          <a:p>
            <a:r>
              <a:rPr lang="cs-CZ" b="1" dirty="0" smtClean="0">
                <a:solidFill>
                  <a:schemeClr val="accent4"/>
                </a:solidFill>
              </a:rPr>
              <a:t>Definice produktů a služeb = </a:t>
            </a:r>
            <a:r>
              <a:rPr lang="cs-CZ" dirty="0" smtClean="0"/>
              <a:t>definice úrovní produktu, resp. Definicí aktivit, které podnikatelský subjekt realizuje na trhu. Obecně lze definovat tyto produktové úrovně:</a:t>
            </a:r>
          </a:p>
          <a:p>
            <a:pPr lvl="2"/>
            <a:r>
              <a:rPr lang="cs-CZ" b="1" dirty="0" smtClean="0">
                <a:solidFill>
                  <a:schemeClr val="accent2"/>
                </a:solidFill>
              </a:rPr>
              <a:t>Kategorie produktů </a:t>
            </a:r>
            <a:r>
              <a:rPr lang="cs-CZ" dirty="0"/>
              <a:t>–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(široce vymezená skupina aktivit, které uspokojují tentýž typ poptávky nebo řeší tentýž problém – léčiva, vzdělávání dospělých, stavební práce, aj).</a:t>
            </a:r>
          </a:p>
          <a:p>
            <a:pPr lvl="2"/>
            <a:r>
              <a:rPr lang="cs-CZ" b="1" dirty="0" smtClean="0">
                <a:solidFill>
                  <a:schemeClr val="accent2"/>
                </a:solidFill>
              </a:rPr>
              <a:t>Skupina produktů </a:t>
            </a:r>
            <a:r>
              <a:rPr lang="cs-CZ" dirty="0"/>
              <a:t>–</a:t>
            </a:r>
            <a:r>
              <a:rPr lang="cs-CZ" dirty="0" smtClean="0"/>
              <a:t> přesněji definovaný skupina aktivit v rámci definované kategorie  (volně prodejná léčiva, rekvalifikační kurzy pro dospělé, zemní stavební práce, aj.)</a:t>
            </a:r>
          </a:p>
          <a:p>
            <a:pPr lvl="2"/>
            <a:r>
              <a:rPr lang="cs-CZ" b="1" dirty="0">
                <a:solidFill>
                  <a:schemeClr val="accent2"/>
                </a:solidFill>
              </a:rPr>
              <a:t>Typ (forma) produktů </a:t>
            </a:r>
            <a:r>
              <a:rPr lang="cs-CZ" dirty="0" smtClean="0"/>
              <a:t>– ještě hlubší definice kategorie; bývá nejvíce vnímána kupujícími (zemní stavební práce – výkopové, volně prodejná léčiva typu potravinářského doplňku (vitamíny, kolagen,…)</a:t>
            </a:r>
          </a:p>
        </p:txBody>
      </p:sp>
    </p:spTree>
    <p:extLst>
      <p:ext uri="{BB962C8B-B14F-4D97-AF65-F5344CB8AC3E}">
        <p14:creationId xmlns:p14="http://schemas.microsoft.com/office/powerpoint/2010/main" val="111143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Marketingová definice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5" y="2186983"/>
            <a:ext cx="10363826" cy="4671017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4"/>
                </a:solidFill>
              </a:rPr>
              <a:t>Definice trhu v jednotkách výkonu nebo v peněžních jednotkách </a:t>
            </a:r>
            <a:r>
              <a:rPr lang="cs-CZ" dirty="0" smtClean="0"/>
              <a:t>= realizaci na celkovém trhu nebo realizaci na daném segmentu trhu lze vyjádřit v peněžních jednotkách nebo v pevných naturálních (fyzických) jednotkách výkonu . Ty jsou dány sledováním výsledků hospodaření a použitými kalkulačními metodami – kusy, balení, člověkohodiny aj. </a:t>
            </a:r>
          </a:p>
          <a:p>
            <a:r>
              <a:rPr lang="cs-CZ" dirty="0" smtClean="0"/>
              <a:t>V rámci celkového trhu, který je definován jako geografická oblast nebo jako segment trhu má daný podnikatelský subjekt jen určitý podíl, tzv</a:t>
            </a:r>
            <a:r>
              <a:rPr lang="cs-CZ" dirty="0"/>
              <a:t>.</a:t>
            </a:r>
            <a:r>
              <a:rPr lang="cs-CZ" dirty="0" smtClean="0"/>
              <a:t> tržní podíl.</a:t>
            </a:r>
          </a:p>
          <a:p>
            <a:r>
              <a:rPr lang="cs-CZ" dirty="0" smtClean="0"/>
              <a:t>V kontextu definice trhu bychom měli rozlišit mezi celkovým množstvím skutečně realizovaných, prodaných produktů a celkovým množstvím, které by mohlo být realizováno v případě optimálního marketingového úsilí všech dodavatelů. To je rozdíl mezi celkovou realizovanou poptávkou (aktuálním trhem) a potenciálním trhem. Rozdíl´= potenciální poptávka. Potenciál trhu je vyjádřen ve spotřebitelských jednotkách.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83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Poté, co </a:t>
            </a:r>
            <a:r>
              <a:rPr lang="cs-CZ" dirty="0" smtClean="0"/>
              <a:t>marketér </a:t>
            </a:r>
            <a:r>
              <a:rPr lang="cs-CZ" dirty="0" smtClean="0"/>
              <a:t>definuje trh, který má být analyzován, musí určit, které rysy trhu budou nebo mohou působit nejvíce na jeho analýzu = popis trhu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Popis povahy kupujícího (spotřebitelský, průmyslový)</a:t>
            </a:r>
          </a:p>
          <a:p>
            <a:pPr lvl="1"/>
            <a:r>
              <a:rPr lang="cs-CZ" dirty="0" smtClean="0"/>
              <a:t>Popis poptávky  (u průmyslových produktů = primární a odvozená; u spotřebního zboží dlouhodobé spotřeby = počáteční, výměnná, dodatečná)</a:t>
            </a:r>
          </a:p>
          <a:p>
            <a:pPr lvl="1"/>
            <a:r>
              <a:rPr lang="cs-CZ" dirty="0" smtClean="0"/>
              <a:t>Popis povahy produktů</a:t>
            </a:r>
          </a:p>
          <a:p>
            <a:pPr lvl="1"/>
            <a:r>
              <a:rPr lang="cs-CZ" dirty="0" smtClean="0"/>
              <a:t>Popis povahy nákupu (spotřební zboží = zkušební a opakovaný nákup)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43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základních charakteristik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2367092"/>
            <a:ext cx="10363826" cy="406141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Velikost trhu na úrovni výrobce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Přímá metoda: velikost trhu na úrovni výroby = výroba </a:t>
            </a:r>
            <a:r>
              <a:rPr lang="en-US" dirty="0" smtClean="0"/>
              <a:t>+</a:t>
            </a:r>
            <a:r>
              <a:rPr lang="cs-CZ" dirty="0" smtClean="0"/>
              <a:t> dovoz – vývoz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Nepřímá </a:t>
            </a:r>
            <a:r>
              <a:rPr lang="cs-CZ" dirty="0"/>
              <a:t>metoda: velikost trhu na úrovni výroby </a:t>
            </a:r>
            <a:r>
              <a:rPr lang="cs-CZ" dirty="0" smtClean="0"/>
              <a:t>= počet dodavatelů x průměrný prodej na dodavatele.</a:t>
            </a:r>
          </a:p>
          <a:p>
            <a:pPr marL="914400" lvl="1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Velikost trhu na úrovni obchodu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Přímá metoda: velkost trhu na </a:t>
            </a:r>
            <a:r>
              <a:rPr lang="cs-CZ" dirty="0"/>
              <a:t>ú</a:t>
            </a:r>
            <a:r>
              <a:rPr lang="cs-CZ" dirty="0" smtClean="0"/>
              <a:t>rovni ochodu = počáteční zásoby </a:t>
            </a:r>
            <a:r>
              <a:rPr lang="en-US" dirty="0" smtClean="0"/>
              <a:t>+</a:t>
            </a:r>
            <a:r>
              <a:rPr lang="cs-CZ" dirty="0" smtClean="0"/>
              <a:t> nákup – zásoby na konci období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Nepřímá metoda: </a:t>
            </a:r>
            <a:r>
              <a:rPr lang="cs-CZ" dirty="0"/>
              <a:t>velkost trhu na úrovni ochodu </a:t>
            </a:r>
            <a:r>
              <a:rPr lang="cs-CZ" dirty="0" smtClean="0"/>
              <a:t>= počet prodejních míst x průměrný prodej x průměrný podíl na prodeji v </a:t>
            </a:r>
            <a:r>
              <a:rPr lang="en-US" dirty="0" smtClean="0"/>
              <a:t>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398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2367092"/>
            <a:ext cx="10363826" cy="3964882"/>
          </a:xfrm>
        </p:spPr>
        <p:txBody>
          <a:bodyPr>
            <a:normAutofit/>
          </a:bodyPr>
          <a:lstStyle/>
          <a:p>
            <a:r>
              <a:rPr lang="cs-CZ" dirty="0" smtClean="0"/>
              <a:t>Výrobce sýrů obdržel následující údaje z nedávného průzkumu trhu:</a:t>
            </a:r>
          </a:p>
          <a:p>
            <a:pPr marL="457200" lvl="1" indent="0">
              <a:buNone/>
            </a:pPr>
            <a:r>
              <a:rPr lang="cs-CZ" dirty="0" smtClean="0"/>
              <a:t>15% rodin nakupuje 20 x za rok, pokaždé 750 g</a:t>
            </a:r>
          </a:p>
          <a:p>
            <a:pPr marL="457200" lvl="1" indent="0">
              <a:buNone/>
            </a:pPr>
            <a:r>
              <a:rPr lang="cs-CZ" dirty="0" smtClean="0"/>
              <a:t>35% rodin nakupuje 15 x za rok, pokaždé 750 g</a:t>
            </a:r>
          </a:p>
          <a:p>
            <a:pPr marL="457200" lvl="1" indent="0">
              <a:buNone/>
            </a:pPr>
            <a:r>
              <a:rPr lang="cs-CZ" dirty="0" smtClean="0"/>
              <a:t>40% rodin nakupuje  5 x za rok, pokaždé 500 g</a:t>
            </a:r>
          </a:p>
          <a:p>
            <a:pPr marL="457200" lvl="1" indent="0">
              <a:buNone/>
            </a:pPr>
            <a:r>
              <a:rPr lang="cs-CZ" dirty="0" smtClean="0"/>
              <a:t>10% rodin nakupuje  3 x za rok, pokaždé 400 g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Jaký je celkový spotřebitelský trh za rok (tuny za rok) za předpokladu, že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celkový počet rodin je 4, 5 miliónů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70% rodin kupuje sýry (všech značek)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792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3774" y="2367092"/>
            <a:ext cx="10363826" cy="3925553"/>
          </a:xfrm>
        </p:spPr>
        <p:txBody>
          <a:bodyPr>
            <a:normAutofit/>
          </a:bodyPr>
          <a:lstStyle/>
          <a:p>
            <a:r>
              <a:rPr lang="cs-CZ" dirty="0" smtClean="0"/>
              <a:t>Počet rodin je 4.500.000. Úroveň proniknutí je 70%. Počet rodin, které kupují sýr je 70% z 4.500.000 = 3.150.000 rodin.</a:t>
            </a:r>
          </a:p>
          <a:p>
            <a:r>
              <a:rPr lang="cs-CZ" dirty="0" smtClean="0"/>
              <a:t>Celková velikost spotřebitelského trhu:</a:t>
            </a:r>
          </a:p>
          <a:p>
            <a:pPr lvl="1"/>
            <a:r>
              <a:rPr lang="cs-CZ" dirty="0" smtClean="0"/>
              <a:t>15% z </a:t>
            </a:r>
            <a:r>
              <a:rPr lang="cs-CZ" dirty="0"/>
              <a:t>3.150.000 </a:t>
            </a:r>
            <a:r>
              <a:rPr lang="cs-CZ" dirty="0" smtClean="0"/>
              <a:t>rodin x 20 x 0,750 = 7.087.500</a:t>
            </a:r>
          </a:p>
          <a:p>
            <a:pPr lvl="1"/>
            <a:r>
              <a:rPr lang="cs-CZ" dirty="0" smtClean="0"/>
              <a:t>35</a:t>
            </a:r>
            <a:r>
              <a:rPr lang="cs-CZ" dirty="0"/>
              <a:t>% z 3.150.000 rodin x </a:t>
            </a:r>
            <a:r>
              <a:rPr lang="cs-CZ" dirty="0" smtClean="0"/>
              <a:t>15 </a:t>
            </a:r>
            <a:r>
              <a:rPr lang="cs-CZ" dirty="0"/>
              <a:t>x 0,750 = </a:t>
            </a:r>
            <a:r>
              <a:rPr lang="cs-CZ" dirty="0" smtClean="0"/>
              <a:t>12.403.125</a:t>
            </a:r>
            <a:endParaRPr lang="cs-CZ" dirty="0"/>
          </a:p>
          <a:p>
            <a:pPr lvl="1"/>
            <a:r>
              <a:rPr lang="cs-CZ" dirty="0" smtClean="0"/>
              <a:t>40% </a:t>
            </a:r>
            <a:r>
              <a:rPr lang="cs-CZ" dirty="0"/>
              <a:t>z 3.150.000 rodin x </a:t>
            </a:r>
            <a:r>
              <a:rPr lang="cs-CZ" dirty="0" smtClean="0"/>
              <a:t> 5 </a:t>
            </a:r>
            <a:r>
              <a:rPr lang="cs-CZ" dirty="0"/>
              <a:t>x </a:t>
            </a:r>
            <a:r>
              <a:rPr lang="cs-CZ" dirty="0" smtClean="0"/>
              <a:t>0,500 </a:t>
            </a:r>
            <a:r>
              <a:rPr lang="cs-CZ" dirty="0"/>
              <a:t>= </a:t>
            </a:r>
            <a:r>
              <a:rPr lang="cs-CZ" dirty="0" smtClean="0"/>
              <a:t>3.150.000</a:t>
            </a:r>
            <a:endParaRPr lang="cs-CZ" dirty="0"/>
          </a:p>
          <a:p>
            <a:pPr lvl="1"/>
            <a:r>
              <a:rPr lang="cs-CZ" dirty="0" smtClean="0"/>
              <a:t>10% </a:t>
            </a:r>
            <a:r>
              <a:rPr lang="cs-CZ" dirty="0"/>
              <a:t>z 3.150.000 rodin x </a:t>
            </a:r>
            <a:r>
              <a:rPr lang="cs-CZ" dirty="0" smtClean="0"/>
              <a:t> 3 </a:t>
            </a:r>
            <a:r>
              <a:rPr lang="cs-CZ" dirty="0"/>
              <a:t>x </a:t>
            </a:r>
            <a:r>
              <a:rPr lang="cs-CZ" dirty="0" smtClean="0"/>
              <a:t>0,400 </a:t>
            </a:r>
            <a:r>
              <a:rPr lang="cs-CZ" dirty="0"/>
              <a:t>= </a:t>
            </a:r>
            <a:r>
              <a:rPr lang="cs-CZ" dirty="0" smtClean="0"/>
              <a:t>378.000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Celkem 23 018 625 kg = 23 019 tun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611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Průmyslové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Těžební a energetický průmysl</a:t>
            </a:r>
          </a:p>
          <a:p>
            <a:r>
              <a:rPr lang="cs-CZ" dirty="0" smtClean="0"/>
              <a:t>Zpracovatelský průmysl</a:t>
            </a:r>
          </a:p>
          <a:p>
            <a:r>
              <a:rPr lang="cs-CZ" dirty="0" smtClean="0"/>
              <a:t>Stavebnictví</a:t>
            </a:r>
          </a:p>
          <a:p>
            <a:r>
              <a:rPr lang="cs-CZ" dirty="0" smtClean="0"/>
              <a:t>Doprava a </a:t>
            </a:r>
            <a:r>
              <a:rPr lang="cs-CZ" dirty="0" smtClean="0"/>
              <a:t>spoje, komunikace</a:t>
            </a:r>
            <a:endParaRPr lang="cs-CZ" dirty="0" smtClean="0"/>
          </a:p>
          <a:p>
            <a:r>
              <a:rPr lang="cs-CZ" dirty="0" smtClean="0"/>
              <a:t>Zemědělství a </a:t>
            </a:r>
            <a:r>
              <a:rPr lang="cs-CZ" dirty="0" smtClean="0"/>
              <a:t>lesnictví a rybářství</a:t>
            </a:r>
            <a:endParaRPr lang="cs-CZ" dirty="0" smtClean="0"/>
          </a:p>
          <a:p>
            <a:r>
              <a:rPr lang="cs-CZ" dirty="0" smtClean="0"/>
              <a:t>Finanční operace</a:t>
            </a:r>
          </a:p>
          <a:p>
            <a:r>
              <a:rPr lang="cs-CZ" dirty="0" smtClean="0"/>
              <a:t>Služby – veřejné, bankovnictví, finance a pojišťovnictví</a:t>
            </a:r>
          </a:p>
          <a:p>
            <a:r>
              <a:rPr lang="cs-CZ" dirty="0" smtClean="0"/>
              <a:t>Distribuce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1673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193</TotalTime>
  <Words>979</Words>
  <Application>Microsoft Office PowerPoint</Application>
  <PresentationFormat>Širokoúhlá obrazovka</PresentationFormat>
  <Paragraphs>154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Tw Cen MT</vt:lpstr>
      <vt:lpstr>Tw Cen MT Condensed</vt:lpstr>
      <vt:lpstr>Wingdings 3</vt:lpstr>
      <vt:lpstr>Integrál</vt:lpstr>
      <vt:lpstr>Analýza trhu se zaměřením na průmyslové trhy</vt:lpstr>
      <vt:lpstr>trh</vt:lpstr>
      <vt:lpstr>Marketingová definice trhu</vt:lpstr>
      <vt:lpstr>Marketingová definice trhu</vt:lpstr>
      <vt:lpstr>Popis trhu</vt:lpstr>
      <vt:lpstr>Výpočet základních charakteristik trhu</vt:lpstr>
      <vt:lpstr>úkol</vt:lpstr>
      <vt:lpstr>řešení</vt:lpstr>
      <vt:lpstr>Průmyslové trhu</vt:lpstr>
      <vt:lpstr>Charakteristiky b2b trhů</vt:lpstr>
      <vt:lpstr>význam nakupování na průmyslových trzích</vt:lpstr>
      <vt:lpstr>Nákupní politika na průmyslovém trhu</vt:lpstr>
      <vt:lpstr>Stádia kupního procesu</vt:lpstr>
      <vt:lpstr>Rozdělení podle charakteristiky výrobku</vt:lpstr>
      <vt:lpstr>Rozdělení výrobků podle funkce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trhu se zaměřením na průmyslové trhy</dc:title>
  <dc:creator>Hewlett-Packard Company</dc:creator>
  <cp:lastModifiedBy>Hewlett-Packard Company</cp:lastModifiedBy>
  <cp:revision>19</cp:revision>
  <dcterms:created xsi:type="dcterms:W3CDTF">2019-10-14T08:09:42Z</dcterms:created>
  <dcterms:modified xsi:type="dcterms:W3CDTF">2021-02-05T09:44:19Z</dcterms:modified>
</cp:coreProperties>
</file>