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7" r:id="rId3"/>
    <p:sldId id="260" r:id="rId4"/>
    <p:sldId id="261" r:id="rId5"/>
    <p:sldId id="262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00B0A6-EF1E-4AD0-8A50-30E48128690A}" v="3" dt="2024-04-08T13:52:18.6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6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livodová, Eva" userId="29b7e8ca-0d58-4254-a8c0-be66495a40b7" providerId="ADAL" clId="{6200B0A6-EF1E-4AD0-8A50-30E48128690A}"/>
    <pc:docChg chg="undo custSel addSld delSld modSld">
      <pc:chgData name="Kalivodová, Eva" userId="29b7e8ca-0d58-4254-a8c0-be66495a40b7" providerId="ADAL" clId="{6200B0A6-EF1E-4AD0-8A50-30E48128690A}" dt="2024-04-08T17:50:00.789" v="1315" actId="20577"/>
      <pc:docMkLst>
        <pc:docMk/>
      </pc:docMkLst>
      <pc:sldChg chg="modSp mod">
        <pc:chgData name="Kalivodová, Eva" userId="29b7e8ca-0d58-4254-a8c0-be66495a40b7" providerId="ADAL" clId="{6200B0A6-EF1E-4AD0-8A50-30E48128690A}" dt="2024-04-08T11:33:14.429" v="10" actId="20577"/>
        <pc:sldMkLst>
          <pc:docMk/>
          <pc:sldMk cId="1925100137" sldId="257"/>
        </pc:sldMkLst>
        <pc:spChg chg="mod">
          <ac:chgData name="Kalivodová, Eva" userId="29b7e8ca-0d58-4254-a8c0-be66495a40b7" providerId="ADAL" clId="{6200B0A6-EF1E-4AD0-8A50-30E48128690A}" dt="2024-04-08T11:33:14.429" v="10" actId="20577"/>
          <ac:spMkLst>
            <pc:docMk/>
            <pc:sldMk cId="1925100137" sldId="257"/>
            <ac:spMk id="3" creationId="{BAD318E6-503B-88F4-F0F4-943DB16858FC}"/>
          </ac:spMkLst>
        </pc:spChg>
      </pc:sldChg>
      <pc:sldChg chg="modSp mod">
        <pc:chgData name="Kalivodová, Eva" userId="29b7e8ca-0d58-4254-a8c0-be66495a40b7" providerId="ADAL" clId="{6200B0A6-EF1E-4AD0-8A50-30E48128690A}" dt="2024-04-08T11:37:19.533" v="55" actId="20577"/>
        <pc:sldMkLst>
          <pc:docMk/>
          <pc:sldMk cId="392721602" sldId="260"/>
        </pc:sldMkLst>
        <pc:spChg chg="mod">
          <ac:chgData name="Kalivodová, Eva" userId="29b7e8ca-0d58-4254-a8c0-be66495a40b7" providerId="ADAL" clId="{6200B0A6-EF1E-4AD0-8A50-30E48128690A}" dt="2024-04-08T11:37:19.533" v="55" actId="20577"/>
          <ac:spMkLst>
            <pc:docMk/>
            <pc:sldMk cId="392721602" sldId="260"/>
            <ac:spMk id="3" creationId="{D1A5E66D-BF98-0C26-B7E0-676DDAA676BE}"/>
          </ac:spMkLst>
        </pc:spChg>
      </pc:sldChg>
      <pc:sldChg chg="modSp mod">
        <pc:chgData name="Kalivodová, Eva" userId="29b7e8ca-0d58-4254-a8c0-be66495a40b7" providerId="ADAL" clId="{6200B0A6-EF1E-4AD0-8A50-30E48128690A}" dt="2024-04-08T17:06:13.002" v="1301" actId="20577"/>
        <pc:sldMkLst>
          <pc:docMk/>
          <pc:sldMk cId="77574910" sldId="261"/>
        </pc:sldMkLst>
        <pc:spChg chg="mod">
          <ac:chgData name="Kalivodová, Eva" userId="29b7e8ca-0d58-4254-a8c0-be66495a40b7" providerId="ADAL" clId="{6200B0A6-EF1E-4AD0-8A50-30E48128690A}" dt="2024-04-08T11:40:36.440" v="95" actId="20577"/>
          <ac:spMkLst>
            <pc:docMk/>
            <pc:sldMk cId="77574910" sldId="261"/>
            <ac:spMk id="4" creationId="{2B7CD1FC-B491-8D01-466F-59E168CA72EC}"/>
          </ac:spMkLst>
        </pc:spChg>
        <pc:spChg chg="mod">
          <ac:chgData name="Kalivodová, Eva" userId="29b7e8ca-0d58-4254-a8c0-be66495a40b7" providerId="ADAL" clId="{6200B0A6-EF1E-4AD0-8A50-30E48128690A}" dt="2024-04-08T17:06:13.002" v="1301" actId="20577"/>
          <ac:spMkLst>
            <pc:docMk/>
            <pc:sldMk cId="77574910" sldId="261"/>
            <ac:spMk id="5" creationId="{977A8FE1-6178-7ABF-1976-001998955CCF}"/>
          </ac:spMkLst>
        </pc:spChg>
      </pc:sldChg>
      <pc:sldChg chg="modSp new mod">
        <pc:chgData name="Kalivodová, Eva" userId="29b7e8ca-0d58-4254-a8c0-be66495a40b7" providerId="ADAL" clId="{6200B0A6-EF1E-4AD0-8A50-30E48128690A}" dt="2024-04-08T12:09:42.471" v="588" actId="20577"/>
        <pc:sldMkLst>
          <pc:docMk/>
          <pc:sldMk cId="3665911656" sldId="262"/>
        </pc:sldMkLst>
        <pc:spChg chg="mod">
          <ac:chgData name="Kalivodová, Eva" userId="29b7e8ca-0d58-4254-a8c0-be66495a40b7" providerId="ADAL" clId="{6200B0A6-EF1E-4AD0-8A50-30E48128690A}" dt="2024-04-08T11:51:42.380" v="141" actId="122"/>
          <ac:spMkLst>
            <pc:docMk/>
            <pc:sldMk cId="3665911656" sldId="262"/>
            <ac:spMk id="2" creationId="{5D931467-54D9-59F3-F304-15C4E0B6100E}"/>
          </ac:spMkLst>
        </pc:spChg>
        <pc:spChg chg="mod">
          <ac:chgData name="Kalivodová, Eva" userId="29b7e8ca-0d58-4254-a8c0-be66495a40b7" providerId="ADAL" clId="{6200B0A6-EF1E-4AD0-8A50-30E48128690A}" dt="2024-04-08T12:09:06.367" v="586" actId="14100"/>
          <ac:spMkLst>
            <pc:docMk/>
            <pc:sldMk cId="3665911656" sldId="262"/>
            <ac:spMk id="3" creationId="{E1663F6C-4B32-ED47-ED87-7E3DEBC88E39}"/>
          </ac:spMkLst>
        </pc:spChg>
        <pc:spChg chg="mod">
          <ac:chgData name="Kalivodová, Eva" userId="29b7e8ca-0d58-4254-a8c0-be66495a40b7" providerId="ADAL" clId="{6200B0A6-EF1E-4AD0-8A50-30E48128690A}" dt="2024-04-08T12:09:42.471" v="588" actId="20577"/>
          <ac:spMkLst>
            <pc:docMk/>
            <pc:sldMk cId="3665911656" sldId="262"/>
            <ac:spMk id="4" creationId="{7A9BBEFF-4C4B-411C-7A75-FCD9841AB055}"/>
          </ac:spMkLst>
        </pc:spChg>
      </pc:sldChg>
      <pc:sldChg chg="new del">
        <pc:chgData name="Kalivodová, Eva" userId="29b7e8ca-0d58-4254-a8c0-be66495a40b7" providerId="ADAL" clId="{6200B0A6-EF1E-4AD0-8A50-30E48128690A}" dt="2024-04-08T12:47:56.883" v="952" actId="2696"/>
        <pc:sldMkLst>
          <pc:docMk/>
          <pc:sldMk cId="1110377234" sldId="263"/>
        </pc:sldMkLst>
      </pc:sldChg>
      <pc:sldChg chg="addSp delSp modSp new mod modClrScheme chgLayout">
        <pc:chgData name="Kalivodová, Eva" userId="29b7e8ca-0d58-4254-a8c0-be66495a40b7" providerId="ADAL" clId="{6200B0A6-EF1E-4AD0-8A50-30E48128690A}" dt="2024-04-08T17:07:07.695" v="1305" actId="20577"/>
        <pc:sldMkLst>
          <pc:docMk/>
          <pc:sldMk cId="2308211624" sldId="264"/>
        </pc:sldMkLst>
        <pc:spChg chg="mod ord">
          <ac:chgData name="Kalivodová, Eva" userId="29b7e8ca-0d58-4254-a8c0-be66495a40b7" providerId="ADAL" clId="{6200B0A6-EF1E-4AD0-8A50-30E48128690A}" dt="2024-04-08T12:38:01.847" v="689" actId="122"/>
          <ac:spMkLst>
            <pc:docMk/>
            <pc:sldMk cId="2308211624" sldId="264"/>
            <ac:spMk id="2" creationId="{12E52933-9C16-8415-9EF7-FA10225009BF}"/>
          </ac:spMkLst>
        </pc:spChg>
        <pc:spChg chg="del mod ord">
          <ac:chgData name="Kalivodová, Eva" userId="29b7e8ca-0d58-4254-a8c0-be66495a40b7" providerId="ADAL" clId="{6200B0A6-EF1E-4AD0-8A50-30E48128690A}" dt="2024-04-08T12:29:11.544" v="593" actId="700"/>
          <ac:spMkLst>
            <pc:docMk/>
            <pc:sldMk cId="2308211624" sldId="264"/>
            <ac:spMk id="3" creationId="{9D5F278E-33E5-341D-B8F1-C80027A1DDBD}"/>
          </ac:spMkLst>
        </pc:spChg>
        <pc:spChg chg="del">
          <ac:chgData name="Kalivodová, Eva" userId="29b7e8ca-0d58-4254-a8c0-be66495a40b7" providerId="ADAL" clId="{6200B0A6-EF1E-4AD0-8A50-30E48128690A}" dt="2024-04-08T12:29:11.544" v="593" actId="700"/>
          <ac:spMkLst>
            <pc:docMk/>
            <pc:sldMk cId="2308211624" sldId="264"/>
            <ac:spMk id="4" creationId="{A1BF871B-01A5-B765-90DB-E9FC629900AD}"/>
          </ac:spMkLst>
        </pc:spChg>
        <pc:spChg chg="add mod ord">
          <ac:chgData name="Kalivodová, Eva" userId="29b7e8ca-0d58-4254-a8c0-be66495a40b7" providerId="ADAL" clId="{6200B0A6-EF1E-4AD0-8A50-30E48128690A}" dt="2024-04-08T17:07:07.695" v="1305" actId="20577"/>
          <ac:spMkLst>
            <pc:docMk/>
            <pc:sldMk cId="2308211624" sldId="264"/>
            <ac:spMk id="5" creationId="{FA6B5D71-D7DF-04BD-A521-B0FAC94520DD}"/>
          </ac:spMkLst>
        </pc:spChg>
      </pc:sldChg>
      <pc:sldChg chg="modSp new mod">
        <pc:chgData name="Kalivodová, Eva" userId="29b7e8ca-0d58-4254-a8c0-be66495a40b7" providerId="ADAL" clId="{6200B0A6-EF1E-4AD0-8A50-30E48128690A}" dt="2024-04-08T13:24:06.583" v="1026" actId="2711"/>
        <pc:sldMkLst>
          <pc:docMk/>
          <pc:sldMk cId="9702857" sldId="265"/>
        </pc:sldMkLst>
        <pc:spChg chg="mod">
          <ac:chgData name="Kalivodová, Eva" userId="29b7e8ca-0d58-4254-a8c0-be66495a40b7" providerId="ADAL" clId="{6200B0A6-EF1E-4AD0-8A50-30E48128690A}" dt="2024-04-08T13:24:06.583" v="1026" actId="2711"/>
          <ac:spMkLst>
            <pc:docMk/>
            <pc:sldMk cId="9702857" sldId="265"/>
            <ac:spMk id="2" creationId="{A06E19E0-250C-1CBF-ADA7-55747AC446AC}"/>
          </ac:spMkLst>
        </pc:spChg>
        <pc:spChg chg="mod">
          <ac:chgData name="Kalivodová, Eva" userId="29b7e8ca-0d58-4254-a8c0-be66495a40b7" providerId="ADAL" clId="{6200B0A6-EF1E-4AD0-8A50-30E48128690A}" dt="2024-04-08T12:53:27.437" v="1008" actId="27636"/>
          <ac:spMkLst>
            <pc:docMk/>
            <pc:sldMk cId="9702857" sldId="265"/>
            <ac:spMk id="3" creationId="{726294FD-B893-7EFA-FC8F-546A0B3161E7}"/>
          </ac:spMkLst>
        </pc:spChg>
      </pc:sldChg>
      <pc:sldChg chg="addSp delSp modSp new mod modClrScheme chgLayout">
        <pc:chgData name="Kalivodová, Eva" userId="29b7e8ca-0d58-4254-a8c0-be66495a40b7" providerId="ADAL" clId="{6200B0A6-EF1E-4AD0-8A50-30E48128690A}" dt="2024-04-08T13:00:43.991" v="1016" actId="113"/>
        <pc:sldMkLst>
          <pc:docMk/>
          <pc:sldMk cId="3851311602" sldId="266"/>
        </pc:sldMkLst>
        <pc:spChg chg="del">
          <ac:chgData name="Kalivodová, Eva" userId="29b7e8ca-0d58-4254-a8c0-be66495a40b7" providerId="ADAL" clId="{6200B0A6-EF1E-4AD0-8A50-30E48128690A}" dt="2024-04-08T12:58:59.449" v="1010" actId="700"/>
          <ac:spMkLst>
            <pc:docMk/>
            <pc:sldMk cId="3851311602" sldId="266"/>
            <ac:spMk id="2" creationId="{6B9B2AC0-A11A-8365-C00F-53A7C53C1ABB}"/>
          </ac:spMkLst>
        </pc:spChg>
        <pc:spChg chg="del">
          <ac:chgData name="Kalivodová, Eva" userId="29b7e8ca-0d58-4254-a8c0-be66495a40b7" providerId="ADAL" clId="{6200B0A6-EF1E-4AD0-8A50-30E48128690A}" dt="2024-04-08T12:58:59.449" v="1010" actId="700"/>
          <ac:spMkLst>
            <pc:docMk/>
            <pc:sldMk cId="3851311602" sldId="266"/>
            <ac:spMk id="3" creationId="{54A8A7AD-781F-C271-6649-0BB9009C4A48}"/>
          </ac:spMkLst>
        </pc:spChg>
        <pc:spChg chg="add mod">
          <ac:chgData name="Kalivodová, Eva" userId="29b7e8ca-0d58-4254-a8c0-be66495a40b7" providerId="ADAL" clId="{6200B0A6-EF1E-4AD0-8A50-30E48128690A}" dt="2024-04-08T13:00:43.991" v="1016" actId="113"/>
          <ac:spMkLst>
            <pc:docMk/>
            <pc:sldMk cId="3851311602" sldId="266"/>
            <ac:spMk id="5" creationId="{5F59F612-718A-6FED-2499-A176015DC866}"/>
          </ac:spMkLst>
        </pc:spChg>
      </pc:sldChg>
      <pc:sldChg chg="addSp modSp new mod modClrScheme chgLayout">
        <pc:chgData name="Kalivodová, Eva" userId="29b7e8ca-0d58-4254-a8c0-be66495a40b7" providerId="ADAL" clId="{6200B0A6-EF1E-4AD0-8A50-30E48128690A}" dt="2024-04-08T13:35:40.852" v="1094" actId="27636"/>
        <pc:sldMkLst>
          <pc:docMk/>
          <pc:sldMk cId="725673840" sldId="267"/>
        </pc:sldMkLst>
        <pc:spChg chg="add mod">
          <ac:chgData name="Kalivodová, Eva" userId="29b7e8ca-0d58-4254-a8c0-be66495a40b7" providerId="ADAL" clId="{6200B0A6-EF1E-4AD0-8A50-30E48128690A}" dt="2024-04-08T13:25:34.658" v="1029" actId="122"/>
          <ac:spMkLst>
            <pc:docMk/>
            <pc:sldMk cId="725673840" sldId="267"/>
            <ac:spMk id="2" creationId="{2D23AB74-8C28-1537-33BB-D9A9106A3EE8}"/>
          </ac:spMkLst>
        </pc:spChg>
        <pc:spChg chg="add mod">
          <ac:chgData name="Kalivodová, Eva" userId="29b7e8ca-0d58-4254-a8c0-be66495a40b7" providerId="ADAL" clId="{6200B0A6-EF1E-4AD0-8A50-30E48128690A}" dt="2024-04-08T13:35:40.852" v="1094" actId="27636"/>
          <ac:spMkLst>
            <pc:docMk/>
            <pc:sldMk cId="725673840" sldId="267"/>
            <ac:spMk id="3" creationId="{0ED0C231-C79E-548F-25D1-228D1B6FD580}"/>
          </ac:spMkLst>
        </pc:spChg>
      </pc:sldChg>
      <pc:sldChg chg="addSp delSp modSp new mod modClrScheme chgLayout">
        <pc:chgData name="Kalivodová, Eva" userId="29b7e8ca-0d58-4254-a8c0-be66495a40b7" providerId="ADAL" clId="{6200B0A6-EF1E-4AD0-8A50-30E48128690A}" dt="2024-04-08T13:42:44.433" v="1101" actId="2711"/>
        <pc:sldMkLst>
          <pc:docMk/>
          <pc:sldMk cId="3923734997" sldId="268"/>
        </pc:sldMkLst>
        <pc:spChg chg="del">
          <ac:chgData name="Kalivodová, Eva" userId="29b7e8ca-0d58-4254-a8c0-be66495a40b7" providerId="ADAL" clId="{6200B0A6-EF1E-4AD0-8A50-30E48128690A}" dt="2024-04-08T13:41:50.140" v="1096" actId="700"/>
          <ac:spMkLst>
            <pc:docMk/>
            <pc:sldMk cId="3923734997" sldId="268"/>
            <ac:spMk id="2" creationId="{DCDC67E9-DB49-1ACC-54C0-6FCD7E9C6596}"/>
          </ac:spMkLst>
        </pc:spChg>
        <pc:spChg chg="del">
          <ac:chgData name="Kalivodová, Eva" userId="29b7e8ca-0d58-4254-a8c0-be66495a40b7" providerId="ADAL" clId="{6200B0A6-EF1E-4AD0-8A50-30E48128690A}" dt="2024-04-08T13:41:50.140" v="1096" actId="700"/>
          <ac:spMkLst>
            <pc:docMk/>
            <pc:sldMk cId="3923734997" sldId="268"/>
            <ac:spMk id="3" creationId="{351D4872-048B-BCC5-9674-F3437FCE591E}"/>
          </ac:spMkLst>
        </pc:spChg>
        <pc:spChg chg="add mod">
          <ac:chgData name="Kalivodová, Eva" userId="29b7e8ca-0d58-4254-a8c0-be66495a40b7" providerId="ADAL" clId="{6200B0A6-EF1E-4AD0-8A50-30E48128690A}" dt="2024-04-08T13:42:44.433" v="1101" actId="2711"/>
          <ac:spMkLst>
            <pc:docMk/>
            <pc:sldMk cId="3923734997" sldId="268"/>
            <ac:spMk id="5" creationId="{871A5E47-0CA3-613F-ED91-8F84D9B1435F}"/>
          </ac:spMkLst>
        </pc:spChg>
      </pc:sldChg>
      <pc:sldChg chg="addSp modSp new mod modClrScheme chgLayout">
        <pc:chgData name="Kalivodová, Eva" userId="29b7e8ca-0d58-4254-a8c0-be66495a40b7" providerId="ADAL" clId="{6200B0A6-EF1E-4AD0-8A50-30E48128690A}" dt="2024-04-08T16:56:50.782" v="1212" actId="700"/>
        <pc:sldMkLst>
          <pc:docMk/>
          <pc:sldMk cId="3953387095" sldId="269"/>
        </pc:sldMkLst>
        <pc:spChg chg="add mod ord">
          <ac:chgData name="Kalivodová, Eva" userId="29b7e8ca-0d58-4254-a8c0-be66495a40b7" providerId="ADAL" clId="{6200B0A6-EF1E-4AD0-8A50-30E48128690A}" dt="2024-04-08T16:56:50.782" v="1212" actId="700"/>
          <ac:spMkLst>
            <pc:docMk/>
            <pc:sldMk cId="3953387095" sldId="269"/>
            <ac:spMk id="2" creationId="{D46A91E9-D9E5-130C-D488-13188E552131}"/>
          </ac:spMkLst>
        </pc:spChg>
        <pc:spChg chg="add mod ord">
          <ac:chgData name="Kalivodová, Eva" userId="29b7e8ca-0d58-4254-a8c0-be66495a40b7" providerId="ADAL" clId="{6200B0A6-EF1E-4AD0-8A50-30E48128690A}" dt="2024-04-08T16:56:50.782" v="1212" actId="700"/>
          <ac:spMkLst>
            <pc:docMk/>
            <pc:sldMk cId="3953387095" sldId="269"/>
            <ac:spMk id="3" creationId="{A2D44828-136B-6264-B678-FCC191D360CE}"/>
          </ac:spMkLst>
        </pc:spChg>
      </pc:sldChg>
      <pc:sldChg chg="modSp new mod">
        <pc:chgData name="Kalivodová, Eva" userId="29b7e8ca-0d58-4254-a8c0-be66495a40b7" providerId="ADAL" clId="{6200B0A6-EF1E-4AD0-8A50-30E48128690A}" dt="2024-04-08T17:04:32.557" v="1289" actId="122"/>
        <pc:sldMkLst>
          <pc:docMk/>
          <pc:sldMk cId="662720546" sldId="270"/>
        </pc:sldMkLst>
        <pc:spChg chg="mod">
          <ac:chgData name="Kalivodová, Eva" userId="29b7e8ca-0d58-4254-a8c0-be66495a40b7" providerId="ADAL" clId="{6200B0A6-EF1E-4AD0-8A50-30E48128690A}" dt="2024-04-08T17:04:32.557" v="1289" actId="122"/>
          <ac:spMkLst>
            <pc:docMk/>
            <pc:sldMk cId="662720546" sldId="270"/>
            <ac:spMk id="2" creationId="{F4732E95-2381-286B-E92B-F24BA5FD3D3C}"/>
          </ac:spMkLst>
        </pc:spChg>
        <pc:spChg chg="mod">
          <ac:chgData name="Kalivodová, Eva" userId="29b7e8ca-0d58-4254-a8c0-be66495a40b7" providerId="ADAL" clId="{6200B0A6-EF1E-4AD0-8A50-30E48128690A}" dt="2024-04-08T17:02:37.117" v="1266" actId="27636"/>
          <ac:spMkLst>
            <pc:docMk/>
            <pc:sldMk cId="662720546" sldId="270"/>
            <ac:spMk id="3" creationId="{16DFE7AC-5C66-C1D0-3DAA-8839D6FAC66B}"/>
          </ac:spMkLst>
        </pc:spChg>
      </pc:sldChg>
      <pc:sldChg chg="new del">
        <pc:chgData name="Kalivodová, Eva" userId="29b7e8ca-0d58-4254-a8c0-be66495a40b7" providerId="ADAL" clId="{6200B0A6-EF1E-4AD0-8A50-30E48128690A}" dt="2024-04-08T16:57:24.354" v="1214" actId="2696"/>
        <pc:sldMkLst>
          <pc:docMk/>
          <pc:sldMk cId="1570344165" sldId="270"/>
        </pc:sldMkLst>
      </pc:sldChg>
      <pc:sldChg chg="modSp new mod">
        <pc:chgData name="Kalivodová, Eva" userId="29b7e8ca-0d58-4254-a8c0-be66495a40b7" providerId="ADAL" clId="{6200B0A6-EF1E-4AD0-8A50-30E48128690A}" dt="2024-04-08T17:50:00.789" v="1315" actId="20577"/>
        <pc:sldMkLst>
          <pc:docMk/>
          <pc:sldMk cId="668786519" sldId="271"/>
        </pc:sldMkLst>
        <pc:spChg chg="mod">
          <ac:chgData name="Kalivodová, Eva" userId="29b7e8ca-0d58-4254-a8c0-be66495a40b7" providerId="ADAL" clId="{6200B0A6-EF1E-4AD0-8A50-30E48128690A}" dt="2024-04-08T17:04:12.322" v="1286" actId="122"/>
          <ac:spMkLst>
            <pc:docMk/>
            <pc:sldMk cId="668786519" sldId="271"/>
            <ac:spMk id="2" creationId="{AD6A3E1C-956D-9FB9-455B-CA20F0F8381C}"/>
          </ac:spMkLst>
        </pc:spChg>
        <pc:spChg chg="mod">
          <ac:chgData name="Kalivodová, Eva" userId="29b7e8ca-0d58-4254-a8c0-be66495a40b7" providerId="ADAL" clId="{6200B0A6-EF1E-4AD0-8A50-30E48128690A}" dt="2024-04-08T17:50:00.789" v="1315" actId="20577"/>
          <ac:spMkLst>
            <pc:docMk/>
            <pc:sldMk cId="668786519" sldId="271"/>
            <ac:spMk id="3" creationId="{1B1001CC-BE3F-AC26-A605-5DD1131D2EF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3B052-A59B-4AE3-A89A-E7748630C1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DA9EC4-FEA9-41D2-BE8D-F709F01D3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155CF-52F5-4879-B7F3-D05812AC4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053AC-61ED-4C2F-90BF-D4A916545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8B2ED7-A198-4613-B8C9-EE02BAE24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389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B47DD-81F8-4128-9E50-04A9F2D3D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6564D1-2B83-4C0F-ACBA-E91472C50A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A1D7D-D2EC-4ADB-9C65-191DEC82D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4CB571-86F9-474A-826A-75CC21C88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384F5F-50E6-4BB9-B848-EE2302C02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85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3F08DF-1C0D-4F53-A3AB-95D7B55FA0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761999"/>
            <a:ext cx="2628900" cy="54149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0D3BBD-C494-4E94-B189-319802A93E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761999"/>
            <a:ext cx="7734300" cy="54149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C0BD9-4BED-43D3-852F-B74B949A2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811DC-C725-4462-B622-DB96A8987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C42D06-438F-4150-9238-E2FAEE5E2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595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98991-AEF1-4F19-AAB8-436EAD58C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5B44F-E7DA-40C6-8B44-71EAB6BDF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Wingdings" panose="05000000000000000000" pitchFamily="2" charset="2"/>
              <a:buChar char="§"/>
              <a:defRPr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  <a:lvl5pP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F71817-A045-48C0-975B-CBEF88E95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1C39F0-32D4-407C-8BCA-97F2D9E50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CF4459-37B2-4F87-B508-DB04D4332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784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BBD03-9D57-48E9-8B43-688B72997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3F376C-8A2F-4BE5-9669-4A6DA21B7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54893-212E-4450-8F7A-27256B31F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E881A-3958-44A9-9EDB-D86F4E414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DBC4F-D9B8-4BFA-BE4F-D4B9B739D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868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C8777-C460-4649-8822-CA943386D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F69E6-1094-437B-AA7E-0E21B7136C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57399"/>
            <a:ext cx="5181600" cy="41195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0BC963-4591-4BE3-AE63-4999A13C50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057399"/>
            <a:ext cx="5181600" cy="4119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04D5BB-DB84-4266-9B4F-E65CCFE5B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1A99B5-D493-4AB1-AF24-6660540D5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E178D0-5F1E-43FA-B447-53501EDD1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072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C85CC-8D2B-4219-A2A4-1625A02DF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68338"/>
            <a:ext cx="10515600" cy="108426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6143C8-1CF7-440E-99A3-0527314598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28800"/>
            <a:ext cx="5157787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EFF5CA-4662-4430-80C7-99CD7D66C9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43199"/>
            <a:ext cx="5157787" cy="34464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6CB5B7-DC23-41CE-872B-E25BD64F84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28800"/>
            <a:ext cx="5183188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F7633C-C24D-4947-979C-132B3AC405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43199"/>
            <a:ext cx="5183188" cy="34464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8A46E1-3934-4807-900F-CA7A4D8D6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C9C6EA-1549-4601-8226-E5C43469C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658246-003D-4024-9F4B-BA3BD3FBF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031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2DD4C-BFBC-4087-B94C-4DD0690E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B9D434-8228-4C7F-B520-14121EBC9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7B89BD-A70A-48D2-A3D9-DB2C0DB12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ACF4EF-5A2A-4A47-81DF-80CB51306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433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8B9F00-8450-475B-B155-993BAF212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0FDDA3-8E6F-42F7-BFBE-7FA9C647C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C8E678-81B8-4356-9624-A0B99953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94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10DAA-DDE3-4C9C-8171-385A3DAC8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1371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73DB2-BD72-4F5E-9CA2-197343A09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F01536-2B0A-42A2-827E-2EB2C324A5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09800"/>
            <a:ext cx="3932237" cy="3659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22CD09-61EF-4733-831C-5B133DAE1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109FCF-96E4-4EBF-AAFB-5E9AD22A6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E381A6-E580-49A4-989C-EF4A54F83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233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CFA6E-F719-4613-8815-591471E72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1371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4384F3-CDE0-4329-B76D-45AAC94B04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A9D7EB-40DA-460F-A48A-3E6D5E5612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09800"/>
            <a:ext cx="3932237" cy="3659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6944C-E229-457E-868E-C48FF47DA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7115FE-359F-46EA-A3C8-0D18544E3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165D17-3010-4FF5-9071-5CCD3E699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702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DD7EAFE6-2BB9-41FB-9CF4-588CFC708774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447F1F-BFA8-4A56-894B-40120132E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58FB99-0FA3-49F4-99A1-61919F942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78657"/>
            <a:ext cx="10515600" cy="39983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CCAE5-4EB0-4174-BD15-4943899B0A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93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AA70F276-1833-4A75-9C1D-A56E2295A68D}" type="datetimeFigureOut">
              <a:rPr lang="en-US" smtClean="0"/>
              <a:pPr/>
              <a:t>4/8/2024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A4189E-43B2-4CEE-B13E-61A1FBBBD2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93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A0530F-0BC8-46EF-A765-DD58B53675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293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28844951-7827-47D4-8276-7DDE1FA7D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145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62" r:id="rId5"/>
    <p:sldLayoutId id="2147483667" r:id="rId6"/>
    <p:sldLayoutId id="2147483663" r:id="rId7"/>
    <p:sldLayoutId id="2147483664" r:id="rId8"/>
    <p:sldLayoutId id="2147483665" r:id="rId9"/>
    <p:sldLayoutId id="2147483666" r:id="rId10"/>
    <p:sldLayoutId id="2147483668" r:id="rId11"/>
  </p:sldLayoutIdLst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lang="en-US" sz="5200" kern="1200" dirty="0">
          <a:gradFill flip="none" rotWithShape="1">
            <a:gsLst>
              <a:gs pos="0">
                <a:schemeClr val="accent5"/>
              </a:gs>
              <a:gs pos="100000">
                <a:schemeClr val="accent1">
                  <a:alpha val="70000"/>
                </a:schemeClr>
              </a:gs>
            </a:gsLst>
            <a:lin ang="0" scaled="1"/>
            <a:tileRect/>
          </a:gradFill>
          <a:latin typeface="+mj-lt"/>
          <a:ea typeface="+mn-ea"/>
          <a:cs typeface="Angsana New" panose="02020603050405020304" pitchFamily="18" charset="-34"/>
        </a:defRPr>
      </a:lvl1pPr>
    </p:titleStyle>
    <p:bodyStyle>
      <a:lvl1pPr marL="4572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8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1pPr>
      <a:lvl2pPr marL="8001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4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2pPr>
      <a:lvl3pPr marL="12573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3pPr>
      <a:lvl4pPr marL="165735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18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4pPr>
      <a:lvl5pPr marL="211455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18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The_Washington_Post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The_Fixer_(Malamud_novel)" TargetMode="External"/><Relationship Id="rId7" Type="http://schemas.openxmlformats.org/officeDocument/2006/relationships/hyperlink" Target="https://en.wikipedia.org/wiki/Pulitzer_Prize_for_Fiction" TargetMode="External"/><Relationship Id="rId2" Type="http://schemas.openxmlformats.org/officeDocument/2006/relationships/hyperlink" Target="https://en.wikipedia.org/wiki/The_Magic_Barre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National_Book_Award_for_Fiction" TargetMode="External"/><Relationship Id="rId5" Type="http://schemas.openxmlformats.org/officeDocument/2006/relationships/hyperlink" Target="https://en.wikipedia.org/wiki/Russian_Empire" TargetMode="External"/><Relationship Id="rId4" Type="http://schemas.openxmlformats.org/officeDocument/2006/relationships/hyperlink" Target="https://en.wikipedia.org/wiki/Antisemitism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Saul_Bellow" TargetMode="External"/><Relationship Id="rId7" Type="http://schemas.openxmlformats.org/officeDocument/2006/relationships/hyperlink" Target="https://en.wikipedia.org/wiki/The_Forward" TargetMode="External"/><Relationship Id="rId2" Type="http://schemas.openxmlformats.org/officeDocument/2006/relationships/hyperlink" Target="https://en.wikipedia.org/wiki/Gimpel_the_Fool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en.wikipedia.org/wiki/Serial_(literature)" TargetMode="External"/><Relationship Id="rId5" Type="http://schemas.openxmlformats.org/officeDocument/2006/relationships/hyperlink" Target="https://en.wikipedia.org/wiki/Isaac_Bashevis_Singer" TargetMode="External"/><Relationship Id="rId4" Type="http://schemas.openxmlformats.org/officeDocument/2006/relationships/hyperlink" Target="https://en.wikipedia.org/wiki/Partisan_Review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1976_Nobel_Prize_in_Literature" TargetMode="External"/><Relationship Id="rId2" Type="http://schemas.openxmlformats.org/officeDocument/2006/relationships/hyperlink" Target="https://en.wikipedia.org/wiki/Pulitzer_Prize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en.wikipedia.org/wiki/National_Book_Award#Medal_for_Distinguished_Contribution_to_American_Letters" TargetMode="External"/><Relationship Id="rId4" Type="http://schemas.openxmlformats.org/officeDocument/2006/relationships/hyperlink" Target="https://en.wikipedia.org/wiki/National_Book_Award_for_Fiction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8C37C960-91F5-4F61-B2CD-8A0379207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0">
            <a:extLst>
              <a:ext uri="{FF2B5EF4-FFF2-40B4-BE49-F238E27FC236}">
                <a16:creationId xmlns:a16="http://schemas.microsoft.com/office/drawing/2014/main" id="{A5C31099-1BBD-40CE-BC60-FCE5074194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60000"/>
                </a:schemeClr>
              </a:gs>
              <a:gs pos="100000">
                <a:schemeClr val="accent1">
                  <a:alpha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2BCBDFC-4ADF-4297-B113-3B3F524F28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63"/>
            <a:ext cx="12188952" cy="6858000"/>
          </a:xfrm>
          <a:prstGeom prst="rect">
            <a:avLst/>
          </a:prstGeom>
          <a:solidFill>
            <a:schemeClr val="bg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D1FC1EF-ABB9-4B80-9582-E47C76BD0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743200" y="0"/>
            <a:ext cx="6857999" cy="6857998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520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088ED32-3423-429F-96E6-C5BF1A957D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3990" y="1194074"/>
            <a:ext cx="5589934" cy="5737916"/>
          </a:xfrm>
          <a:prstGeom prst="ellipse">
            <a:avLst/>
          </a:prstGeom>
          <a:gradFill>
            <a:gsLst>
              <a:gs pos="0">
                <a:schemeClr val="accent1">
                  <a:alpha val="40000"/>
                </a:schemeClr>
              </a:gs>
              <a:gs pos="100000">
                <a:schemeClr val="accent5">
                  <a:alpha val="20000"/>
                </a:schemeClr>
              </a:gs>
            </a:gsLst>
            <a:lin ang="2700000" scaled="1"/>
          </a:gradFill>
          <a:ln>
            <a:noFill/>
          </a:ln>
          <a:effectLst>
            <a:softEdge rad="952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7C788C1-07E3-4AC3-B8E7-37A0856A0D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439622" y="194269"/>
            <a:ext cx="5760743" cy="5737917"/>
          </a:xfrm>
          <a:prstGeom prst="ellipse">
            <a:avLst/>
          </a:prstGeom>
          <a:gradFill>
            <a:gsLst>
              <a:gs pos="0">
                <a:schemeClr val="accent1">
                  <a:alpha val="20000"/>
                </a:schemeClr>
              </a:gs>
              <a:gs pos="100000">
                <a:schemeClr val="accent5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1003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3" descr="Abstraktní pozadí s trojúhelníky">
            <a:extLst>
              <a:ext uri="{FF2B5EF4-FFF2-40B4-BE49-F238E27FC236}">
                <a16:creationId xmlns:a16="http://schemas.microsoft.com/office/drawing/2014/main" id="{B71E0B68-A095-12EF-A9C5-D7D102FF4A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</a:blip>
          <a:srcRect t="15718" r="-1" b="-1"/>
          <a:stretch/>
        </p:blipFill>
        <p:spPr>
          <a:xfrm>
            <a:off x="20" y="10"/>
            <a:ext cx="12188932" cy="6857326"/>
          </a:xfrm>
          <a:prstGeom prst="rect">
            <a:avLst/>
          </a:prstGeom>
        </p:spPr>
      </p:pic>
      <p:sp>
        <p:nvSpPr>
          <p:cNvPr id="21" name="Frame 20">
            <a:extLst>
              <a:ext uri="{FF2B5EF4-FFF2-40B4-BE49-F238E27FC236}">
                <a16:creationId xmlns:a16="http://schemas.microsoft.com/office/drawing/2014/main" id="{BBB1F149-105F-4CE9-A59E-12133DCF58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664"/>
            <a:ext cx="12188952" cy="6858664"/>
          </a:xfrm>
          <a:prstGeom prst="frame">
            <a:avLst>
              <a:gd name="adj1" fmla="val 716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9661250-348C-B297-B650-ED97FEB308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cs-CZ" dirty="0" err="1">
                <a:solidFill>
                  <a:srgbClr val="FFFFFF"/>
                </a:solidFill>
                <a:latin typeface="+mn-lt"/>
              </a:rPr>
              <a:t>American</a:t>
            </a:r>
            <a:r>
              <a:rPr lang="cs-CZ" dirty="0">
                <a:solidFill>
                  <a:srgbClr val="FFFFFF"/>
                </a:solidFill>
                <a:latin typeface="+mn-lt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+mn-lt"/>
              </a:rPr>
              <a:t>Jewish</a:t>
            </a:r>
            <a:r>
              <a:rPr lang="cs-CZ" dirty="0">
                <a:solidFill>
                  <a:srgbClr val="FFFFFF"/>
                </a:solidFill>
                <a:latin typeface="+mn-lt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+mn-lt"/>
              </a:rPr>
              <a:t>Literature</a:t>
            </a:r>
            <a:endParaRPr lang="cs-CZ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23BE191-B104-F714-74C0-E8501A39DA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/>
          <a:p>
            <a:r>
              <a:rPr lang="cs-CZ" sz="2800" dirty="0">
                <a:solidFill>
                  <a:srgbClr val="FFFFFF"/>
                </a:solidFill>
              </a:rPr>
              <a:t>notes</a:t>
            </a:r>
          </a:p>
        </p:txBody>
      </p:sp>
    </p:spTree>
    <p:extLst>
      <p:ext uri="{BB962C8B-B14F-4D97-AF65-F5344CB8AC3E}">
        <p14:creationId xmlns:p14="http://schemas.microsoft.com/office/powerpoint/2010/main" val="42530399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871A5E47-0CA3-613F-ED91-8F84D9B1435F}"/>
              </a:ext>
            </a:extLst>
          </p:cNvPr>
          <p:cNvSpPr txBox="1"/>
          <p:nvPr/>
        </p:nvSpPr>
        <p:spPr>
          <a:xfrm>
            <a:off x="3048856" y="2000920"/>
            <a:ext cx="6097712" cy="44317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Many more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remarkable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works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by Roth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should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be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mentioned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some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them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not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self-centered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and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socially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and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politically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investigative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However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I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will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just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mention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two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b="1" i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2400" b="1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b="1" i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Ghost</a:t>
            </a:r>
            <a:r>
              <a:rPr lang="cs-CZ" sz="2400" b="1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b="1" i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Writer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1979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Lonoff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Zuckerman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Lonoff´s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WASP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wife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Amy and Anne Frank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b="1" i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2400" b="1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Prague </a:t>
            </a:r>
            <a:r>
              <a:rPr lang="cs-CZ" sz="2400" b="1" i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Orgy</a:t>
            </a:r>
            <a:r>
              <a:rPr lang="cs-CZ" sz="24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1985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Zuckerman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in Prague in 1976.</a:t>
            </a:r>
          </a:p>
        </p:txBody>
      </p:sp>
    </p:spTree>
    <p:extLst>
      <p:ext uri="{BB962C8B-B14F-4D97-AF65-F5344CB8AC3E}">
        <p14:creationId xmlns:p14="http://schemas.microsoft.com/office/powerpoint/2010/main" val="3923734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6A91E9-D9E5-130C-D488-13188E55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+mn-lt"/>
              </a:rPr>
              <a:t> Erica </a:t>
            </a:r>
            <a:r>
              <a:rPr lang="cs-CZ" dirty="0" err="1">
                <a:latin typeface="+mn-lt"/>
              </a:rPr>
              <a:t>Jong</a:t>
            </a:r>
            <a:r>
              <a:rPr lang="cs-CZ" dirty="0">
                <a:latin typeface="+mn-lt"/>
              </a:rPr>
              <a:t>, </a:t>
            </a:r>
            <a:r>
              <a:rPr lang="cs-CZ" dirty="0" err="1">
                <a:latin typeface="+mn-lt"/>
              </a:rPr>
              <a:t>born</a:t>
            </a:r>
            <a:r>
              <a:rPr lang="cs-CZ" dirty="0">
                <a:latin typeface="+mn-lt"/>
              </a:rPr>
              <a:t> 1942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2D44828-136B-6264-B678-FCC191D360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Her </a:t>
            </a:r>
            <a:r>
              <a:rPr lang="cs-CZ" sz="1800" b="1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1973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novel </a:t>
            </a:r>
            <a:r>
              <a:rPr lang="cs-CZ" sz="1800" b="1" i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Fear</a:t>
            </a:r>
            <a:r>
              <a:rPr lang="cs-CZ" sz="1800" b="1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b="1" i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cs-CZ" sz="1800" b="1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b="1" i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Flying</a:t>
            </a:r>
            <a:r>
              <a:rPr lang="cs-CZ" sz="18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can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be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seen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as a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woman´s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counterpart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to </a:t>
            </a:r>
            <a:r>
              <a:rPr lang="cs-CZ" sz="1800" i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Portnoy´s</a:t>
            </a:r>
            <a:r>
              <a:rPr lang="cs-CZ" sz="1800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Complaint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book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became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famously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controversial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for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its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attitudes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towards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female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sexuality and 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figured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prominently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development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 2-nd-wave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feminism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According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to </a:t>
            </a:r>
            <a:r>
              <a:rPr lang="cs-CZ" sz="1800" i="1" u="none" strike="noStrike" kern="1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  <a:hlinkClick r:id="rId2" tooltip="The Washington Post"/>
              </a:rPr>
              <a:t>The</a:t>
            </a:r>
            <a:r>
              <a:rPr lang="cs-CZ" sz="1800" i="1" u="none" strike="noStrike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  <a:hlinkClick r:id="rId2" tooltip="The Washington Post"/>
              </a:rPr>
              <a:t> Washington Post</a:t>
            </a:r>
            <a:r>
              <a:rPr lang="cs-CZ" sz="1800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it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has sold more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than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20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million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copies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worldwide</a:t>
            </a:r>
            <a:r>
              <a:rPr lang="cs-CZ" sz="1800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cs-CZ" sz="18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b="1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1800" b="1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b="1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theme</a:t>
            </a:r>
            <a:r>
              <a:rPr lang="cs-CZ" sz="1800" b="1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b="1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cs-CZ" sz="1800" b="1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b="1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writing</a:t>
            </a:r>
            <a:r>
              <a:rPr lang="cs-CZ" sz="1800" b="1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is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a big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theme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American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Jewish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literature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, Roth and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Jong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prove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it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among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others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. It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may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be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explained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(in many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ways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),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one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them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– as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confirming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endangered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b="1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identity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if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we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reflect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upon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fate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Jewish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people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course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history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; as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strengthening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memory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; as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exploring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struggles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identity and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its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drives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its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complexities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– and in these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aspects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and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others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it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surpasses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anything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Jewish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endParaRPr lang="cs-CZ" sz="18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It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is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also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confirmed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by </a:t>
            </a:r>
            <a:r>
              <a:rPr lang="cs-CZ" sz="1800" kern="100" dirty="0" err="1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contemporary</a:t>
            </a:r>
            <a:r>
              <a:rPr lang="cs-CZ" sz="1800" kern="100" dirty="0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writers</a:t>
            </a:r>
            <a:r>
              <a:rPr lang="cs-CZ" sz="1800" kern="100" dirty="0"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Nicole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Krauss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1800" b="1" i="1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1800" b="1" i="1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b="1" i="1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History</a:t>
            </a:r>
            <a:r>
              <a:rPr lang="cs-CZ" sz="1800" b="1" i="1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b="1" i="1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cs-CZ" sz="1800" b="1" i="1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Love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, 2005; and Jonathan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Safran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Foer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1800" b="1" i="1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Everything</a:t>
            </a:r>
            <a:r>
              <a:rPr lang="cs-CZ" sz="1800" b="1" i="1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b="1" i="1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Is</a:t>
            </a:r>
            <a:r>
              <a:rPr lang="cs-CZ" sz="1800" b="1" i="1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b="1" i="1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Illuminated</a:t>
            </a:r>
            <a:r>
              <a:rPr lang="cs-CZ" sz="18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, 2002.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33870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732E95-2381-286B-E92B-F24BA5FD3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916293" cy="1325563"/>
          </a:xfrm>
        </p:spPr>
        <p:txBody>
          <a:bodyPr>
            <a:normAutofit/>
          </a:bodyPr>
          <a:lstStyle/>
          <a:p>
            <a:pPr algn="ctr"/>
            <a:r>
              <a:rPr lang="cs-CZ" sz="4800" dirty="0">
                <a:latin typeface="+mn-lt"/>
              </a:rPr>
              <a:t>Bernard </a:t>
            </a:r>
            <a:r>
              <a:rPr lang="cs-CZ" sz="4800" dirty="0" err="1">
                <a:latin typeface="+mn-lt"/>
              </a:rPr>
              <a:t>Malamud</a:t>
            </a:r>
            <a:r>
              <a:rPr lang="cs-CZ" sz="4800" dirty="0">
                <a:latin typeface="+mn-lt"/>
              </a:rPr>
              <a:t>, 1914 - 1986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6DFE7AC-5C66-C1D0-3DAA-8839D6FAC6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Came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from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a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lower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middle-class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family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parents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Russian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Jewish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immigrants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),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grew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up in Brooklyn, N. Y. C. His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way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to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education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and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existential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stability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was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not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easy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endParaRPr lang="cs-CZ" sz="2000" kern="100" dirty="0">
              <a:solidFill>
                <a:schemeClr val="tx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He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is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characterized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as a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humanist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and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agnostic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. In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1940s he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married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an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Italian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American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Roman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Catholic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, Anna de Chiara.</a:t>
            </a:r>
            <a:endParaRPr lang="cs-CZ" sz="2000" kern="100" dirty="0">
              <a:solidFill>
                <a:schemeClr val="tx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Started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to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publish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1940s.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Recognized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as a master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short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story; </a:t>
            </a:r>
            <a:r>
              <a:rPr lang="cs-CZ" sz="2000" i="1" u="none" strike="noStrike" kern="100" dirty="0" err="1">
                <a:solidFill>
                  <a:srgbClr val="3F87BF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  <a:hlinkClick r:id="rId2" tooltip="The Magic Barre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</a:t>
            </a:r>
            <a:r>
              <a:rPr lang="cs-CZ" sz="2000" i="1" u="none" strike="noStrike" kern="100" dirty="0">
                <a:solidFill>
                  <a:srgbClr val="3F87BF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  <a:hlinkClick r:id="rId2" tooltip="The Magic Barre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-CZ" sz="2000" i="1" u="none" strike="noStrike" kern="100" dirty="0" err="1">
                <a:solidFill>
                  <a:srgbClr val="3F87BF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  <a:hlinkClick r:id="rId2" tooltip="The Magic Barre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Magic</a:t>
            </a:r>
            <a:r>
              <a:rPr lang="cs-CZ" sz="2000" i="1" u="none" strike="noStrike" kern="100" dirty="0">
                <a:solidFill>
                  <a:srgbClr val="3F87BF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  <a:hlinkClick r:id="rId2" tooltip="The Magic Barre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-CZ" sz="2000" i="1" u="none" strike="noStrike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  <a:hlinkClick r:id="rId2" tooltip="The Magic Barre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Barrel</a:t>
            </a:r>
            <a:r>
              <a:rPr lang="cs-CZ" sz="2000" i="1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,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 his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first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published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collection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short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stories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(1958),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won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Malamud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first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three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National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Book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Awards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that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he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received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in his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lifetime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cs-CZ" sz="2000" i="1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Idiots</a:t>
            </a:r>
            <a:r>
              <a:rPr lang="cs-CZ" sz="2000" i="1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i="1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First</a:t>
            </a:r>
            <a:r>
              <a:rPr lang="cs-CZ" sz="2000" i="1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(1963) – „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German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Refugee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“. In 1967, his novel </a:t>
            </a:r>
            <a:r>
              <a:rPr lang="cs-CZ" sz="2000" i="1" u="none" strike="noStrike" kern="100" dirty="0" err="1">
                <a:solidFill>
                  <a:srgbClr val="3F87BF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  <a:hlinkClick r:id="rId3" tooltip="The Fixer (Malamud novel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</a:t>
            </a:r>
            <a:r>
              <a:rPr lang="cs-CZ" sz="2000" i="1" u="none" strike="noStrike" kern="100" dirty="0">
                <a:solidFill>
                  <a:srgbClr val="3F87BF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  <a:hlinkClick r:id="rId3" tooltip="The Fixer (Malamud novel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-CZ" sz="2000" i="1" u="none" strike="noStrike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  <a:hlinkClick r:id="rId3" tooltip="The Fixer (Malamud novel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Fixer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about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cs-CZ" sz="2000" u="none" strike="noStrike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  <a:hlinkClick r:id="rId4" tooltip="Antisemitis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antisemitism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 in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cs-CZ" sz="2000" u="none" strike="noStrike" kern="100" dirty="0" err="1">
                <a:solidFill>
                  <a:srgbClr val="3F87BF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  <a:hlinkClick r:id="rId5" tooltip="Russian Empir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Russian</a:t>
            </a:r>
            <a:r>
              <a:rPr lang="cs-CZ" sz="2000" u="none" strike="noStrike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  <a:hlinkClick r:id="rId5" tooltip="Russian Empir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Empire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became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one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few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books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to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receive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cs-CZ" sz="2000" u="none" strike="noStrike" kern="100" dirty="0" err="1">
                <a:solidFill>
                  <a:srgbClr val="3F87BF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  <a:hlinkClick r:id="rId6" tooltip="National Book Award for Fi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National</a:t>
            </a:r>
            <a:r>
              <a:rPr lang="cs-CZ" sz="2000" u="none" strike="noStrike" kern="100" dirty="0">
                <a:solidFill>
                  <a:srgbClr val="3F87BF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  <a:hlinkClick r:id="rId6" tooltip="National Book Award for Fi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-CZ" sz="2000" u="none" strike="noStrike" kern="100" dirty="0" err="1">
                <a:solidFill>
                  <a:srgbClr val="3F87BF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  <a:hlinkClick r:id="rId6" tooltip="National Book Award for Fi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Book</a:t>
            </a:r>
            <a:r>
              <a:rPr lang="cs-CZ" sz="2000" u="none" strike="noStrike" kern="100" dirty="0">
                <a:solidFill>
                  <a:srgbClr val="3F87BF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  <a:hlinkClick r:id="rId6" tooltip="National Book Award for Fi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-CZ" sz="2000" u="none" strike="noStrike" kern="100" dirty="0" err="1">
                <a:solidFill>
                  <a:srgbClr val="3F87BF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  <a:hlinkClick r:id="rId6" tooltip="National Book Award for Fi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Award</a:t>
            </a:r>
            <a:r>
              <a:rPr lang="cs-CZ" sz="2000" u="none" strike="noStrike" kern="100" dirty="0">
                <a:solidFill>
                  <a:srgbClr val="3F87BF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  <a:hlinkClick r:id="rId6" tooltip="National Book Award for Fi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-CZ" sz="2000" u="none" strike="noStrike" kern="100" dirty="0" err="1">
                <a:solidFill>
                  <a:srgbClr val="3F87BF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  <a:hlinkClick r:id="rId6" tooltip="National Book Award for Fi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for</a:t>
            </a:r>
            <a:r>
              <a:rPr lang="cs-CZ" sz="2000" u="none" strike="noStrike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  <a:hlinkClick r:id="rId6" tooltip="National Book Award for Fi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Fiction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 and </a:t>
            </a:r>
            <a:r>
              <a:rPr lang="cs-CZ" sz="20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20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cs-CZ" sz="2000" u="none" strike="noStrike" kern="100" dirty="0" err="1">
                <a:solidFill>
                  <a:srgbClr val="3F87BF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  <a:hlinkClick r:id="rId7" tooltip="Pulitzer Prize for Fi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Pulitzer</a:t>
            </a:r>
            <a:r>
              <a:rPr lang="cs-CZ" sz="2000" u="none" strike="noStrike" kern="100" dirty="0">
                <a:solidFill>
                  <a:srgbClr val="3F87BF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  <a:hlinkClick r:id="rId7" tooltip="Pulitzer Prize for Fi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-CZ" sz="2000" u="none" strike="noStrike" kern="100" dirty="0" err="1">
                <a:solidFill>
                  <a:srgbClr val="3F87BF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  <a:hlinkClick r:id="rId7" tooltip="Pulitzer Prize for Fi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Prize</a:t>
            </a:r>
            <a:r>
              <a:rPr lang="cs-CZ" sz="2000" u="none" strike="noStrike" kern="100" dirty="0">
                <a:solidFill>
                  <a:srgbClr val="3F87BF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  <a:hlinkClick r:id="rId7" tooltip="Pulitzer Prize for Fi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-CZ" sz="2000" u="none" strike="noStrike" kern="100" dirty="0" err="1">
                <a:solidFill>
                  <a:srgbClr val="3F87BF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  <a:hlinkClick r:id="rId7" tooltip="Pulitzer Prize for Fi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for</a:t>
            </a:r>
            <a:r>
              <a:rPr lang="cs-CZ" sz="2000" u="none" strike="noStrike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  <a:hlinkClick r:id="rId7" tooltip="Pulitzer Prize for Fi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Fiction</a:t>
            </a:r>
            <a:r>
              <a:rPr lang="cs-CZ" sz="20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See</a:t>
            </a:r>
            <a:r>
              <a:rPr lang="cs-CZ" sz="20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posthumous</a:t>
            </a:r>
            <a:r>
              <a:rPr lang="cs-CZ" sz="20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tributes</a:t>
            </a:r>
            <a:r>
              <a:rPr lang="cs-CZ" sz="20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on </a:t>
            </a:r>
            <a:r>
              <a:rPr lang="cs-CZ" sz="20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wikipedia</a:t>
            </a:r>
            <a:r>
              <a:rPr lang="cs-CZ" sz="20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by Roth, and </a:t>
            </a:r>
            <a:r>
              <a:rPr lang="cs-CZ" sz="20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Bellow</a:t>
            </a:r>
            <a:endParaRPr lang="cs-CZ" sz="2000" kern="100" dirty="0">
              <a:solidFill>
                <a:schemeClr val="tx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2720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6A3E1C-956D-9FB9-455B-CA20F0F83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Tenants</a:t>
            </a:r>
            <a:r>
              <a:rPr lang="cs-CZ" i="1" dirty="0"/>
              <a:t>, </a:t>
            </a:r>
            <a:r>
              <a:rPr lang="cs-CZ" dirty="0"/>
              <a:t>1971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B1001CC-BE3F-AC26-A605-5DD1131D2E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discussion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8786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3E698B-C043-8FB2-C219-88C19B932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+mn-lt"/>
              </a:rPr>
              <a:t>Gertrude Stein 1874 – 1946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AD318E6-503B-88F4-F0F4-943DB16858F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sz="2400" dirty="0"/>
              <a:t>- </a:t>
            </a:r>
            <a:r>
              <a:rPr lang="cs-CZ" sz="2400" dirty="0" err="1"/>
              <a:t>expatriate</a:t>
            </a:r>
            <a:r>
              <a:rPr lang="cs-CZ" sz="2400" dirty="0"/>
              <a:t>, </a:t>
            </a:r>
            <a:r>
              <a:rPr lang="cs-CZ" sz="2400" dirty="0" err="1"/>
              <a:t>for</a:t>
            </a:r>
            <a:r>
              <a:rPr lang="cs-CZ" sz="2400" dirty="0"/>
              <a:t> </a:t>
            </a:r>
            <a:r>
              <a:rPr lang="cs-CZ" sz="2400" dirty="0" err="1"/>
              <a:t>personal</a:t>
            </a:r>
            <a:r>
              <a:rPr lang="cs-CZ" sz="2400" dirty="0"/>
              <a:t> </a:t>
            </a:r>
            <a:r>
              <a:rPr lang="cs-CZ" sz="2400" dirty="0" err="1"/>
              <a:t>reasons</a:t>
            </a:r>
            <a:endParaRPr lang="cs-CZ" sz="2400" dirty="0"/>
          </a:p>
          <a:p>
            <a:r>
              <a:rPr lang="cs-CZ" sz="2400" dirty="0"/>
              <a:t>- a </a:t>
            </a:r>
            <a:r>
              <a:rPr lang="cs-CZ" sz="2400" dirty="0" err="1"/>
              <a:t>literary</a:t>
            </a:r>
            <a:r>
              <a:rPr lang="cs-CZ" sz="2400" dirty="0"/>
              <a:t> </a:t>
            </a:r>
            <a:r>
              <a:rPr lang="cs-CZ" sz="2400" dirty="0" err="1"/>
              <a:t>innovator</a:t>
            </a:r>
            <a:r>
              <a:rPr lang="cs-CZ" sz="2400" dirty="0"/>
              <a:t>, </a:t>
            </a:r>
            <a:r>
              <a:rPr lang="cs-CZ" sz="2400" dirty="0" err="1"/>
              <a:t>influential</a:t>
            </a:r>
            <a:r>
              <a:rPr lang="cs-CZ" sz="2400" dirty="0"/>
              <a:t> </a:t>
            </a:r>
            <a:r>
              <a:rPr lang="cs-CZ" sz="2400" dirty="0" err="1"/>
              <a:t>among</a:t>
            </a:r>
            <a:r>
              <a:rPr lang="cs-CZ" sz="2400" dirty="0"/>
              <a:t> </a:t>
            </a:r>
            <a:r>
              <a:rPr lang="cs-CZ" sz="2400" dirty="0" err="1"/>
              <a:t>American</a:t>
            </a:r>
            <a:r>
              <a:rPr lang="cs-CZ" sz="2400" dirty="0"/>
              <a:t> </a:t>
            </a:r>
            <a:r>
              <a:rPr lang="cs-CZ" sz="2400" dirty="0" err="1"/>
              <a:t>expatriates</a:t>
            </a:r>
            <a:r>
              <a:rPr lang="cs-CZ" sz="2400" dirty="0"/>
              <a:t> and </a:t>
            </a:r>
            <a:r>
              <a:rPr lang="cs-CZ" sz="2400" dirty="0" err="1"/>
              <a:t>internationally</a:t>
            </a:r>
            <a:r>
              <a:rPr lang="cs-CZ" sz="2400" dirty="0"/>
              <a:t> </a:t>
            </a:r>
            <a:r>
              <a:rPr lang="cs-CZ" sz="2400" dirty="0" err="1"/>
              <a:t>while</a:t>
            </a:r>
            <a:r>
              <a:rPr lang="cs-CZ" sz="2400" dirty="0"/>
              <a:t> </a:t>
            </a:r>
            <a:r>
              <a:rPr lang="cs-CZ" sz="2400" dirty="0" err="1"/>
              <a:t>living</a:t>
            </a:r>
            <a:r>
              <a:rPr lang="cs-CZ" sz="2400" dirty="0"/>
              <a:t> in Paris, </a:t>
            </a:r>
            <a:r>
              <a:rPr lang="cs-CZ" sz="2400" dirty="0" err="1"/>
              <a:t>established</a:t>
            </a:r>
            <a:r>
              <a:rPr lang="cs-CZ" sz="2400" dirty="0"/>
              <a:t> her </a:t>
            </a:r>
            <a:r>
              <a:rPr lang="cs-CZ" sz="2400" dirty="0" err="1"/>
              <a:t>famous</a:t>
            </a:r>
            <a:r>
              <a:rPr lang="cs-CZ" sz="2400" dirty="0"/>
              <a:t> salon </a:t>
            </a:r>
            <a:r>
              <a:rPr lang="cs-CZ" sz="2400" dirty="0" err="1"/>
              <a:t>there</a:t>
            </a:r>
            <a:endParaRPr lang="cs-CZ" sz="2400" dirty="0"/>
          </a:p>
          <a:p>
            <a:r>
              <a:rPr lang="cs-CZ" sz="2400" dirty="0"/>
              <a:t>- a </a:t>
            </a:r>
            <a:r>
              <a:rPr lang="cs-CZ" sz="2400" dirty="0" err="1"/>
              <a:t>famous</a:t>
            </a:r>
            <a:r>
              <a:rPr lang="cs-CZ" sz="2400" dirty="0"/>
              <a:t> </a:t>
            </a:r>
            <a:r>
              <a:rPr lang="cs-CZ" sz="2400" dirty="0" err="1"/>
              <a:t>lesbian</a:t>
            </a:r>
            <a:r>
              <a:rPr lang="cs-CZ" sz="2400" dirty="0"/>
              <a:t> </a:t>
            </a:r>
            <a:r>
              <a:rPr lang="cs-CZ" sz="2400" dirty="0" err="1"/>
              <a:t>personage</a:t>
            </a:r>
            <a:r>
              <a:rPr lang="cs-CZ" sz="2400" dirty="0"/>
              <a:t>, </a:t>
            </a:r>
            <a:r>
              <a:rPr lang="cs-CZ" sz="2400" dirty="0" err="1"/>
              <a:t>influenced</a:t>
            </a:r>
            <a:r>
              <a:rPr lang="cs-CZ" sz="2400" dirty="0"/>
              <a:t> by </a:t>
            </a:r>
            <a:r>
              <a:rPr lang="cs-CZ" sz="2400" dirty="0" err="1"/>
              <a:t>theories</a:t>
            </a:r>
            <a:r>
              <a:rPr lang="cs-CZ" sz="2400" dirty="0"/>
              <a:t> and </a:t>
            </a:r>
            <a:r>
              <a:rPr lang="cs-CZ" sz="2400" dirty="0" err="1"/>
              <a:t>attitudes</a:t>
            </a:r>
            <a:r>
              <a:rPr lang="cs-CZ" sz="2400" dirty="0"/>
              <a:t> </a:t>
            </a:r>
            <a:r>
              <a:rPr lang="cs-CZ" sz="2400" dirty="0" err="1"/>
              <a:t>inspired</a:t>
            </a:r>
            <a:r>
              <a:rPr lang="cs-CZ" sz="2400" dirty="0"/>
              <a:t> by S. </a:t>
            </a:r>
            <a:r>
              <a:rPr lang="cs-CZ" sz="2400" dirty="0" err="1"/>
              <a:t>Freud´s</a:t>
            </a:r>
            <a:r>
              <a:rPr lang="cs-CZ" sz="2400" dirty="0"/>
              <a:t> </a:t>
            </a:r>
            <a:r>
              <a:rPr lang="cs-CZ" sz="2400" dirty="0" err="1"/>
              <a:t>theories</a:t>
            </a:r>
            <a:endParaRPr lang="cs-CZ" sz="2400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15E44C6-5D34-9A79-7FB0-BB2821F1284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- </a:t>
            </a:r>
            <a:r>
              <a:rPr lang="cs-CZ" sz="2600" b="1" i="1" dirty="0" err="1"/>
              <a:t>Three</a:t>
            </a:r>
            <a:r>
              <a:rPr lang="cs-CZ" sz="2600" b="1" i="1" dirty="0"/>
              <a:t> </a:t>
            </a:r>
            <a:r>
              <a:rPr lang="cs-CZ" sz="2600" b="1" i="1" dirty="0" err="1"/>
              <a:t>Lives</a:t>
            </a:r>
            <a:r>
              <a:rPr lang="cs-CZ" i="1" dirty="0"/>
              <a:t>, </a:t>
            </a:r>
            <a:r>
              <a:rPr lang="cs-CZ" dirty="0"/>
              <a:t>1909</a:t>
            </a:r>
          </a:p>
          <a:p>
            <a:r>
              <a:rPr lang="cs-CZ" sz="2000" dirty="0" err="1"/>
              <a:t>Beginnig</a:t>
            </a:r>
            <a:r>
              <a:rPr lang="cs-CZ" sz="2000" dirty="0"/>
              <a:t> </a:t>
            </a:r>
            <a:r>
              <a:rPr lang="cs-CZ" sz="2000" dirty="0" err="1"/>
              <a:t>experimental</a:t>
            </a:r>
            <a:r>
              <a:rPr lang="cs-CZ" sz="2000" dirty="0"/>
              <a:t> </a:t>
            </a:r>
            <a:r>
              <a:rPr lang="cs-CZ" sz="2000" dirty="0" err="1"/>
              <a:t>writing</a:t>
            </a:r>
            <a:r>
              <a:rPr lang="cs-CZ" sz="2000" dirty="0"/>
              <a:t>; very </a:t>
            </a:r>
            <a:r>
              <a:rPr lang="cs-CZ" sz="2000" dirty="0" err="1"/>
              <a:t>untraditional</a:t>
            </a:r>
            <a:r>
              <a:rPr lang="cs-CZ" sz="2000" dirty="0"/>
              <a:t> </a:t>
            </a:r>
            <a:r>
              <a:rPr lang="cs-CZ" sz="2000" dirty="0" err="1"/>
              <a:t>women</a:t>
            </a:r>
            <a:r>
              <a:rPr lang="cs-CZ" sz="2000" dirty="0"/>
              <a:t> </a:t>
            </a:r>
            <a:r>
              <a:rPr lang="cs-CZ" sz="2000" dirty="0" err="1"/>
              <a:t>protagonists</a:t>
            </a:r>
            <a:r>
              <a:rPr lang="cs-CZ" sz="2000" dirty="0"/>
              <a:t> in </a:t>
            </a:r>
            <a:r>
              <a:rPr lang="cs-CZ" sz="2000" dirty="0" err="1"/>
              <a:t>three</a:t>
            </a:r>
            <a:r>
              <a:rPr lang="cs-CZ" sz="2000" dirty="0"/>
              <a:t> </a:t>
            </a:r>
            <a:r>
              <a:rPr lang="cs-CZ" sz="2000" dirty="0" err="1"/>
              <a:t>stories</a:t>
            </a:r>
            <a:r>
              <a:rPr lang="cs-CZ" sz="2000" dirty="0"/>
              <a:t>.</a:t>
            </a:r>
          </a:p>
          <a:p>
            <a:r>
              <a:rPr lang="cs-CZ" sz="2600" b="1" dirty="0"/>
              <a:t>- </a:t>
            </a:r>
            <a:r>
              <a:rPr lang="cs-CZ" sz="2600" b="1" i="1" dirty="0" err="1"/>
              <a:t>The</a:t>
            </a:r>
            <a:r>
              <a:rPr lang="cs-CZ" sz="2600" b="1" i="1" dirty="0"/>
              <a:t> </a:t>
            </a:r>
            <a:r>
              <a:rPr lang="cs-CZ" sz="2600" b="1" i="1" dirty="0" err="1"/>
              <a:t>Autobiography</a:t>
            </a:r>
            <a:r>
              <a:rPr lang="cs-CZ" sz="2600" b="1" i="1" dirty="0"/>
              <a:t> </a:t>
            </a:r>
            <a:r>
              <a:rPr lang="cs-CZ" sz="2600" b="1" i="1" dirty="0" err="1"/>
              <a:t>of</a:t>
            </a:r>
            <a:r>
              <a:rPr lang="cs-CZ" sz="2600" b="1" i="1" dirty="0"/>
              <a:t> Alice B. </a:t>
            </a:r>
            <a:r>
              <a:rPr lang="cs-CZ" sz="2600" b="1" i="1" dirty="0" err="1"/>
              <a:t>Toklas</a:t>
            </a:r>
            <a:r>
              <a:rPr lang="cs-CZ" sz="2000" dirty="0"/>
              <a:t>, 1933</a:t>
            </a:r>
          </a:p>
          <a:p>
            <a:r>
              <a:rPr lang="cs-CZ" sz="2000" dirty="0" err="1"/>
              <a:t>Fake</a:t>
            </a:r>
            <a:r>
              <a:rPr lang="cs-CZ" sz="2000" dirty="0"/>
              <a:t> </a:t>
            </a:r>
            <a:r>
              <a:rPr lang="cs-CZ" sz="2000" dirty="0" err="1"/>
              <a:t>title</a:t>
            </a:r>
            <a:r>
              <a:rPr lang="cs-CZ" sz="2000" dirty="0"/>
              <a:t>, </a:t>
            </a:r>
            <a:r>
              <a:rPr lang="cs-CZ" sz="2000" dirty="0" err="1"/>
              <a:t>it</a:t>
            </a:r>
            <a:r>
              <a:rPr lang="cs-CZ" sz="2000" dirty="0"/>
              <a:t> </a:t>
            </a:r>
            <a:r>
              <a:rPr lang="cs-CZ" sz="2000" dirty="0" err="1"/>
              <a:t>is</a:t>
            </a:r>
            <a:r>
              <a:rPr lang="cs-CZ" sz="2000" dirty="0"/>
              <a:t> </a:t>
            </a:r>
            <a:r>
              <a:rPr lang="cs-CZ" sz="2000" dirty="0" err="1"/>
              <a:t>rather</a:t>
            </a:r>
            <a:r>
              <a:rPr lang="cs-CZ" sz="2000" dirty="0"/>
              <a:t> her </a:t>
            </a:r>
            <a:r>
              <a:rPr lang="cs-CZ" sz="2000" dirty="0" err="1"/>
              <a:t>biography</a:t>
            </a:r>
            <a:r>
              <a:rPr lang="cs-CZ" sz="2000" dirty="0"/>
              <a:t> and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chronical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her </a:t>
            </a:r>
            <a:r>
              <a:rPr lang="cs-CZ" sz="2000" dirty="0" err="1"/>
              <a:t>social</a:t>
            </a:r>
            <a:r>
              <a:rPr lang="cs-CZ" sz="2000" dirty="0"/>
              <a:t> </a:t>
            </a:r>
            <a:r>
              <a:rPr lang="cs-CZ" sz="2000" dirty="0" err="1"/>
              <a:t>life</a:t>
            </a:r>
            <a:r>
              <a:rPr lang="cs-CZ" sz="2000" dirty="0"/>
              <a:t> in Paris </a:t>
            </a:r>
            <a:r>
              <a:rPr lang="cs-CZ" sz="2000" dirty="0" err="1"/>
              <a:t>between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wars</a:t>
            </a:r>
            <a:r>
              <a:rPr lang="cs-CZ" sz="2000" dirty="0"/>
              <a:t>. </a:t>
            </a:r>
            <a:r>
              <a:rPr lang="cs-CZ" sz="2000" dirty="0" err="1"/>
              <a:t>Hemigway´s</a:t>
            </a:r>
            <a:r>
              <a:rPr lang="cs-CZ" sz="2000" dirty="0"/>
              <a:t> </a:t>
            </a:r>
            <a:r>
              <a:rPr lang="cs-CZ" sz="2000" b="1" i="1" dirty="0"/>
              <a:t>A </a:t>
            </a:r>
            <a:r>
              <a:rPr lang="cs-CZ" sz="2000" b="1" i="1" dirty="0" err="1"/>
              <a:t>Moveable</a:t>
            </a:r>
            <a:r>
              <a:rPr lang="cs-CZ" sz="2000" b="1" i="1" dirty="0"/>
              <a:t> </a:t>
            </a:r>
            <a:r>
              <a:rPr lang="cs-CZ" sz="2000" b="1" i="1" dirty="0" err="1"/>
              <a:t>Feast</a:t>
            </a:r>
            <a:r>
              <a:rPr lang="cs-CZ" sz="2000" dirty="0"/>
              <a:t>, 1964, </a:t>
            </a:r>
            <a:r>
              <a:rPr lang="cs-CZ" sz="2000" dirty="0" err="1"/>
              <a:t>is</a:t>
            </a:r>
            <a:r>
              <a:rPr lang="cs-CZ" sz="2000" dirty="0"/>
              <a:t> a sort </a:t>
            </a:r>
            <a:r>
              <a:rPr lang="cs-CZ" sz="2000" dirty="0" err="1"/>
              <a:t>of</a:t>
            </a:r>
            <a:r>
              <a:rPr lang="cs-CZ" sz="2000" dirty="0"/>
              <a:t> </a:t>
            </a:r>
            <a:r>
              <a:rPr lang="cs-CZ" sz="2000" dirty="0" err="1"/>
              <a:t>counterpart</a:t>
            </a:r>
            <a:r>
              <a:rPr lang="cs-CZ" sz="2000" dirty="0"/>
              <a:t> to </a:t>
            </a:r>
            <a:r>
              <a:rPr lang="cs-CZ" sz="2000" dirty="0" err="1"/>
              <a:t>it</a:t>
            </a:r>
            <a:r>
              <a:rPr lang="cs-CZ" sz="2000" dirty="0"/>
              <a:t>, </a:t>
            </a:r>
            <a:r>
              <a:rPr lang="cs-CZ" sz="2000" dirty="0" err="1"/>
              <a:t>depicting</a:t>
            </a:r>
            <a:r>
              <a:rPr lang="cs-CZ" sz="2000" dirty="0"/>
              <a:t> his </a:t>
            </a:r>
            <a:r>
              <a:rPr lang="cs-CZ" sz="2000" dirty="0" err="1"/>
              <a:t>life</a:t>
            </a:r>
            <a:r>
              <a:rPr lang="cs-CZ" sz="2000" dirty="0"/>
              <a:t> in Paris in </a:t>
            </a:r>
            <a:r>
              <a:rPr lang="cs-CZ" sz="2000" dirty="0" err="1"/>
              <a:t>the</a:t>
            </a:r>
            <a:r>
              <a:rPr lang="cs-CZ" sz="2000" dirty="0"/>
              <a:t> 1920s</a:t>
            </a:r>
          </a:p>
        </p:txBody>
      </p:sp>
    </p:spTree>
    <p:extLst>
      <p:ext uri="{BB962C8B-B14F-4D97-AF65-F5344CB8AC3E}">
        <p14:creationId xmlns:p14="http://schemas.microsoft.com/office/powerpoint/2010/main" val="1925100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D1A5E66D-BF98-0C26-B7E0-676DDAA676BE}"/>
              </a:ext>
            </a:extLst>
          </p:cNvPr>
          <p:cNvSpPr txBox="1"/>
          <p:nvPr/>
        </p:nvSpPr>
        <p:spPr>
          <a:xfrm>
            <a:off x="2644540" y="1299134"/>
            <a:ext cx="6097604" cy="4770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b="1" dirty="0">
                <a:effectLst/>
                <a:ea typeface="Aptos" panose="020B0004020202020204" pitchFamily="34" charset="0"/>
              </a:rPr>
              <a:t>It </a:t>
            </a:r>
            <a:r>
              <a:rPr lang="cs-CZ" sz="2000" b="1" dirty="0" err="1">
                <a:effectLst/>
                <a:ea typeface="Aptos" panose="020B0004020202020204" pitchFamily="34" charset="0"/>
              </a:rPr>
              <a:t>was</a:t>
            </a:r>
            <a:r>
              <a:rPr lang="cs-CZ" sz="2000" b="1" dirty="0">
                <a:effectLst/>
                <a:ea typeface="Aptos" panose="020B0004020202020204" pitchFamily="34" charset="0"/>
              </a:rPr>
              <a:t> WW II </a:t>
            </a:r>
            <a:r>
              <a:rPr lang="cs-CZ" sz="2000" b="1" dirty="0" err="1">
                <a:effectLst/>
                <a:ea typeface="Aptos" panose="020B0004020202020204" pitchFamily="34" charset="0"/>
              </a:rPr>
              <a:t>that</a:t>
            </a:r>
            <a:r>
              <a:rPr lang="cs-CZ" sz="2000" b="1" dirty="0">
                <a:effectLst/>
                <a:ea typeface="Aptos" panose="020B0004020202020204" pitchFamily="34" charset="0"/>
              </a:rPr>
              <a:t> </a:t>
            </a:r>
            <a:r>
              <a:rPr lang="cs-CZ" sz="2000" b="1" dirty="0" err="1">
                <a:effectLst/>
                <a:ea typeface="Aptos" panose="020B0004020202020204" pitchFamily="34" charset="0"/>
              </a:rPr>
              <a:t>changed</a:t>
            </a:r>
            <a:r>
              <a:rPr lang="cs-CZ" sz="2000" b="1" dirty="0">
                <a:effectLst/>
                <a:ea typeface="Aptos" panose="020B0004020202020204" pitchFamily="34" charset="0"/>
              </a:rPr>
              <a:t> </a:t>
            </a:r>
            <a:r>
              <a:rPr lang="cs-CZ" sz="2000" b="1" dirty="0" err="1">
                <a:effectLst/>
                <a:ea typeface="Aptos" panose="020B0004020202020204" pitchFamily="34" charset="0"/>
              </a:rPr>
              <a:t>the</a:t>
            </a:r>
            <a:r>
              <a:rPr lang="cs-CZ" sz="2000" b="1" dirty="0">
                <a:effectLst/>
                <a:ea typeface="Aptos" panose="020B0004020202020204" pitchFamily="34" charset="0"/>
              </a:rPr>
              <a:t> </a:t>
            </a:r>
            <a:r>
              <a:rPr lang="cs-CZ" sz="2000" b="1" dirty="0" err="1">
                <a:effectLst/>
                <a:ea typeface="Aptos" panose="020B0004020202020204" pitchFamily="34" charset="0"/>
              </a:rPr>
              <a:t>recognition</a:t>
            </a:r>
            <a:r>
              <a:rPr lang="cs-CZ" sz="2000" b="1" dirty="0">
                <a:effectLst/>
                <a:ea typeface="Aptos" panose="020B0004020202020204" pitchFamily="34" charset="0"/>
              </a:rPr>
              <a:t> </a:t>
            </a:r>
            <a:r>
              <a:rPr lang="cs-CZ" sz="2000" b="1" dirty="0" err="1">
                <a:effectLst/>
                <a:ea typeface="Aptos" panose="020B0004020202020204" pitchFamily="34" charset="0"/>
              </a:rPr>
              <a:t>of</a:t>
            </a:r>
            <a:r>
              <a:rPr lang="cs-CZ" sz="2000" b="1" dirty="0">
                <a:effectLst/>
                <a:ea typeface="Aptos" panose="020B0004020202020204" pitchFamily="34" charset="0"/>
              </a:rPr>
              <a:t> </a:t>
            </a:r>
            <a:r>
              <a:rPr lang="cs-CZ" sz="2000" b="1" dirty="0" err="1">
                <a:effectLst/>
                <a:ea typeface="Aptos" panose="020B0004020202020204" pitchFamily="34" charset="0"/>
              </a:rPr>
              <a:t>Jewish</a:t>
            </a:r>
            <a:r>
              <a:rPr lang="cs-CZ" sz="2000" b="1" dirty="0">
                <a:effectLst/>
                <a:ea typeface="Aptos" panose="020B0004020202020204" pitchFamily="34" charset="0"/>
              </a:rPr>
              <a:t> </a:t>
            </a:r>
            <a:r>
              <a:rPr lang="cs-CZ" sz="2000" b="1" dirty="0" err="1">
                <a:effectLst/>
                <a:ea typeface="Aptos" panose="020B0004020202020204" pitchFamily="34" charset="0"/>
              </a:rPr>
              <a:t>American</a:t>
            </a:r>
            <a:r>
              <a:rPr lang="cs-CZ" sz="2000" b="1" dirty="0">
                <a:effectLst/>
                <a:ea typeface="Aptos" panose="020B0004020202020204" pitchFamily="34" charset="0"/>
              </a:rPr>
              <a:t> </a:t>
            </a:r>
            <a:r>
              <a:rPr lang="cs-CZ" sz="2000" b="1" dirty="0" err="1">
                <a:effectLst/>
                <a:ea typeface="Aptos" panose="020B0004020202020204" pitchFamily="34" charset="0"/>
              </a:rPr>
              <a:t>writing</a:t>
            </a:r>
            <a:r>
              <a:rPr lang="cs-CZ" sz="2000" b="1" dirty="0">
                <a:effectLst/>
                <a:ea typeface="Aptos" panose="020B0004020202020204" pitchFamily="34" charset="0"/>
              </a:rPr>
              <a:t> in </a:t>
            </a:r>
            <a:r>
              <a:rPr lang="cs-CZ" sz="2000" b="1" dirty="0" err="1">
                <a:effectLst/>
                <a:ea typeface="Aptos" panose="020B0004020202020204" pitchFamily="34" charset="0"/>
              </a:rPr>
              <a:t>the</a:t>
            </a:r>
            <a:r>
              <a:rPr lang="cs-CZ" sz="2000" b="1" dirty="0">
                <a:effectLst/>
                <a:ea typeface="Aptos" panose="020B0004020202020204" pitchFamily="34" charset="0"/>
              </a:rPr>
              <a:t> </a:t>
            </a:r>
            <a:r>
              <a:rPr lang="cs-CZ" sz="20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USA.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b="1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Isaac </a:t>
            </a:r>
            <a:r>
              <a:rPr lang="cs-CZ" sz="2400" b="1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Bashevis</a:t>
            </a:r>
            <a:r>
              <a:rPr lang="cs-CZ" sz="2400" b="1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Singer</a:t>
            </a:r>
            <a:r>
              <a:rPr lang="cs-CZ" sz="24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20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1904 (1903?) – 1991</a:t>
            </a:r>
            <a:r>
              <a:rPr lang="cs-C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20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was</a:t>
            </a:r>
            <a:r>
              <a:rPr lang="cs-C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an</a:t>
            </a:r>
            <a:r>
              <a:rPr lang="cs-C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envoy</a:t>
            </a:r>
            <a:r>
              <a:rPr lang="cs-C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cs-C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its</a:t>
            </a:r>
            <a:r>
              <a:rPr lang="cs-C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importance</a:t>
            </a:r>
            <a:r>
              <a:rPr lang="cs-C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cs-CZ" sz="20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context</a:t>
            </a:r>
            <a:r>
              <a:rPr lang="cs-C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cs-C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modern</a:t>
            </a:r>
            <a:r>
              <a:rPr lang="cs-C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American</a:t>
            </a:r>
            <a:r>
              <a:rPr lang="cs-C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literature</a:t>
            </a:r>
            <a:r>
              <a:rPr lang="cs-C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cs-CZ" sz="20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from</a:t>
            </a:r>
            <a:r>
              <a:rPr lang="cs-C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mid-20th </a:t>
            </a:r>
            <a:r>
              <a:rPr lang="cs-CZ" sz="20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century</a:t>
            </a:r>
            <a:r>
              <a:rPr lang="cs-C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up to </a:t>
            </a:r>
            <a:r>
              <a:rPr lang="cs-CZ" sz="20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nowadays</a:t>
            </a:r>
            <a:r>
              <a:rPr lang="cs-C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cs-CZ" sz="2000" dirty="0">
                <a:effectLst/>
                <a:ea typeface="Aptos" panose="020B0004020202020204" pitchFamily="34" charset="0"/>
              </a:rPr>
              <a:t>Born in </a:t>
            </a:r>
            <a:r>
              <a:rPr lang="cs-CZ" sz="2000" dirty="0" err="1">
                <a:effectLst/>
                <a:ea typeface="Aptos" panose="020B0004020202020204" pitchFamily="34" charset="0"/>
              </a:rPr>
              <a:t>Poland</a:t>
            </a:r>
            <a:r>
              <a:rPr lang="cs-CZ" sz="2000" dirty="0">
                <a:effectLst/>
                <a:ea typeface="Aptos" panose="020B0004020202020204" pitchFamily="34" charset="0"/>
              </a:rPr>
              <a:t>, </a:t>
            </a:r>
            <a:r>
              <a:rPr lang="cs-CZ" sz="2000" dirty="0" err="1">
                <a:effectLst/>
                <a:ea typeface="Aptos" panose="020B0004020202020204" pitchFamily="34" charset="0"/>
              </a:rPr>
              <a:t>influenced</a:t>
            </a:r>
            <a:r>
              <a:rPr lang="cs-CZ" sz="2000" dirty="0">
                <a:effectLst/>
                <a:ea typeface="Aptos" panose="020B0004020202020204" pitchFamily="34" charset="0"/>
              </a:rPr>
              <a:t> by </a:t>
            </a:r>
            <a:r>
              <a:rPr lang="cs-CZ" sz="2000" dirty="0" err="1">
                <a:effectLst/>
                <a:ea typeface="Aptos" panose="020B0004020202020204" pitchFamily="34" charset="0"/>
              </a:rPr>
              <a:t>intellectual</a:t>
            </a:r>
            <a:r>
              <a:rPr lang="cs-CZ" sz="2000" dirty="0">
                <a:effectLst/>
                <a:ea typeface="Aptos" panose="020B0004020202020204" pitchFamily="34" charset="0"/>
              </a:rPr>
              <a:t> </a:t>
            </a:r>
            <a:r>
              <a:rPr lang="cs-CZ" sz="2000" dirty="0" err="1">
                <a:effectLst/>
                <a:ea typeface="Aptos" panose="020B0004020202020204" pitchFamily="34" charset="0"/>
              </a:rPr>
              <a:t>rabbinical</a:t>
            </a:r>
            <a:r>
              <a:rPr lang="cs-CZ" sz="2000" dirty="0">
                <a:effectLst/>
                <a:ea typeface="Aptos" panose="020B0004020202020204" pitchFamily="34" charset="0"/>
              </a:rPr>
              <a:t> </a:t>
            </a:r>
            <a:r>
              <a:rPr lang="cs-CZ" sz="2000" dirty="0" err="1">
                <a:effectLst/>
                <a:ea typeface="Aptos" panose="020B0004020202020204" pitchFamily="34" charset="0"/>
              </a:rPr>
              <a:t>family</a:t>
            </a:r>
            <a:r>
              <a:rPr lang="cs-CZ" sz="2000" dirty="0">
                <a:effectLst/>
                <a:ea typeface="Aptos" panose="020B0004020202020204" pitchFamily="34" charset="0"/>
              </a:rPr>
              <a:t> </a:t>
            </a:r>
            <a:r>
              <a:rPr lang="cs-CZ" sz="2000" dirty="0" err="1">
                <a:effectLst/>
                <a:ea typeface="Aptos" panose="020B0004020202020204" pitchFamily="34" charset="0"/>
              </a:rPr>
              <a:t>traditions</a:t>
            </a:r>
            <a:r>
              <a:rPr lang="cs-CZ" sz="2000" dirty="0">
                <a:effectLst/>
                <a:ea typeface="Aptos" panose="020B0004020202020204" pitchFamily="34" charset="0"/>
              </a:rPr>
              <a:t>, he </a:t>
            </a:r>
            <a:r>
              <a:rPr lang="cs-CZ" sz="2000" dirty="0" err="1">
                <a:effectLst/>
                <a:ea typeface="Aptos" panose="020B0004020202020204" pitchFamily="34" charset="0"/>
              </a:rPr>
              <a:t>emigrated</a:t>
            </a:r>
            <a:r>
              <a:rPr lang="cs-CZ" sz="2000" dirty="0">
                <a:effectLst/>
                <a:ea typeface="Aptos" panose="020B0004020202020204" pitchFamily="34" charset="0"/>
              </a:rPr>
              <a:t> to </a:t>
            </a:r>
            <a:r>
              <a:rPr lang="cs-CZ" sz="2000" dirty="0" err="1">
                <a:effectLst/>
                <a:ea typeface="Aptos" panose="020B0004020202020204" pitchFamily="34" charset="0"/>
              </a:rPr>
              <a:t>the</a:t>
            </a:r>
            <a:r>
              <a:rPr lang="cs-CZ" sz="2000" dirty="0">
                <a:effectLst/>
                <a:ea typeface="Aptos" panose="020B0004020202020204" pitchFamily="34" charset="0"/>
              </a:rPr>
              <a:t> USA in 1935, </a:t>
            </a:r>
            <a:r>
              <a:rPr lang="cs-CZ" sz="2000" dirty="0" err="1">
                <a:effectLst/>
                <a:ea typeface="Aptos" panose="020B0004020202020204" pitchFamily="34" charset="0"/>
              </a:rPr>
              <a:t>afraid</a:t>
            </a:r>
            <a:r>
              <a:rPr lang="cs-CZ" sz="2000" dirty="0">
                <a:effectLst/>
                <a:ea typeface="Aptos" panose="020B0004020202020204" pitchFamily="34" charset="0"/>
              </a:rPr>
              <a:t> </a:t>
            </a:r>
            <a:r>
              <a:rPr lang="cs-CZ" sz="2000" dirty="0" err="1">
                <a:effectLst/>
                <a:ea typeface="Aptos" panose="020B0004020202020204" pitchFamily="34" charset="0"/>
              </a:rPr>
              <a:t>of</a:t>
            </a:r>
            <a:r>
              <a:rPr lang="cs-CZ" sz="2000" dirty="0">
                <a:effectLst/>
                <a:ea typeface="Aptos" panose="020B0004020202020204" pitchFamily="34" charset="0"/>
              </a:rPr>
              <a:t> </a:t>
            </a:r>
            <a:r>
              <a:rPr lang="cs-CZ" sz="2000" dirty="0" err="1">
                <a:effectLst/>
                <a:ea typeface="Aptos" panose="020B0004020202020204" pitchFamily="34" charset="0"/>
              </a:rPr>
              <a:t>the</a:t>
            </a:r>
            <a:r>
              <a:rPr lang="cs-CZ" sz="2000" dirty="0">
                <a:effectLst/>
                <a:ea typeface="Aptos" panose="020B0004020202020204" pitchFamily="34" charset="0"/>
              </a:rPr>
              <a:t> </a:t>
            </a:r>
            <a:r>
              <a:rPr lang="cs-CZ" sz="2000" dirty="0" err="1">
                <a:effectLst/>
                <a:ea typeface="Aptos" panose="020B0004020202020204" pitchFamily="34" charset="0"/>
              </a:rPr>
              <a:t>political</a:t>
            </a:r>
            <a:r>
              <a:rPr lang="cs-CZ" sz="2000" dirty="0">
                <a:effectLst/>
                <a:ea typeface="Aptos" panose="020B0004020202020204" pitchFamily="34" charset="0"/>
              </a:rPr>
              <a:t> development in Germany. He </a:t>
            </a:r>
            <a:r>
              <a:rPr lang="cs-CZ" sz="2000" dirty="0" err="1">
                <a:effectLst/>
                <a:ea typeface="Aptos" panose="020B0004020202020204" pitchFamily="34" charset="0"/>
              </a:rPr>
              <a:t>was</a:t>
            </a:r>
            <a:r>
              <a:rPr lang="cs-CZ" sz="2000" dirty="0">
                <a:effectLst/>
                <a:ea typeface="Aptos" panose="020B0004020202020204" pitchFamily="34" charset="0"/>
              </a:rPr>
              <a:t> </a:t>
            </a:r>
            <a:r>
              <a:rPr lang="cs-CZ" sz="2000" dirty="0" err="1">
                <a:effectLst/>
                <a:ea typeface="Aptos" panose="020B0004020202020204" pitchFamily="34" charset="0"/>
              </a:rPr>
              <a:t>immersed</a:t>
            </a:r>
            <a:r>
              <a:rPr lang="cs-CZ" sz="2000" dirty="0">
                <a:effectLst/>
                <a:ea typeface="Aptos" panose="020B0004020202020204" pitchFamily="34" charset="0"/>
              </a:rPr>
              <a:t> in </a:t>
            </a:r>
            <a:r>
              <a:rPr lang="cs-CZ" sz="2000" dirty="0" err="1">
                <a:effectLst/>
                <a:ea typeface="Aptos" panose="020B0004020202020204" pitchFamily="34" charset="0"/>
              </a:rPr>
              <a:t>the</a:t>
            </a:r>
            <a:r>
              <a:rPr lang="cs-CZ" sz="2000" dirty="0">
                <a:effectLst/>
                <a:ea typeface="Aptos" panose="020B0004020202020204" pitchFamily="34" charset="0"/>
              </a:rPr>
              <a:t> </a:t>
            </a:r>
            <a:r>
              <a:rPr lang="cs-CZ" sz="2000" dirty="0" err="1">
                <a:effectLst/>
                <a:ea typeface="Aptos" panose="020B0004020202020204" pitchFamily="34" charset="0"/>
              </a:rPr>
              <a:t>history</a:t>
            </a:r>
            <a:r>
              <a:rPr lang="cs-CZ" sz="2000" dirty="0">
                <a:effectLst/>
                <a:ea typeface="Aptos" panose="020B0004020202020204" pitchFamily="34" charset="0"/>
              </a:rPr>
              <a:t> </a:t>
            </a:r>
            <a:r>
              <a:rPr lang="cs-CZ" sz="2000" dirty="0" err="1">
                <a:effectLst/>
                <a:ea typeface="Aptos" panose="020B0004020202020204" pitchFamily="34" charset="0"/>
              </a:rPr>
              <a:t>of</a:t>
            </a:r>
            <a:r>
              <a:rPr lang="cs-CZ" sz="2000" dirty="0">
                <a:effectLst/>
                <a:ea typeface="Aptos" panose="020B0004020202020204" pitchFamily="34" charset="0"/>
              </a:rPr>
              <a:t> </a:t>
            </a:r>
            <a:r>
              <a:rPr lang="cs-CZ" sz="2000" dirty="0" err="1">
                <a:effectLst/>
                <a:ea typeface="Aptos" panose="020B0004020202020204" pitchFamily="34" charset="0"/>
              </a:rPr>
              <a:t>Jewry</a:t>
            </a:r>
            <a:r>
              <a:rPr lang="cs-CZ" sz="2000" dirty="0">
                <a:effectLst/>
                <a:ea typeface="Aptos" panose="020B0004020202020204" pitchFamily="34" charset="0"/>
              </a:rPr>
              <a:t> and </a:t>
            </a:r>
            <a:r>
              <a:rPr lang="cs-CZ" sz="2000" dirty="0" err="1">
                <a:effectLst/>
                <a:ea typeface="Aptos" panose="020B0004020202020204" pitchFamily="34" charset="0"/>
              </a:rPr>
              <a:t>the</a:t>
            </a:r>
            <a:r>
              <a:rPr lang="cs-CZ" sz="2000" dirty="0">
                <a:effectLst/>
                <a:ea typeface="Aptos" panose="020B0004020202020204" pitchFamily="34" charset="0"/>
              </a:rPr>
              <a:t> </a:t>
            </a:r>
            <a:r>
              <a:rPr lang="cs-CZ" sz="2000" dirty="0" err="1">
                <a:effectLst/>
                <a:ea typeface="Aptos" panose="020B0004020202020204" pitchFamily="34" charset="0"/>
              </a:rPr>
              <a:t>atrocities</a:t>
            </a:r>
            <a:r>
              <a:rPr lang="cs-CZ" sz="2000" dirty="0">
                <a:effectLst/>
                <a:ea typeface="Aptos" panose="020B0004020202020204" pitchFamily="34" charset="0"/>
              </a:rPr>
              <a:t> </a:t>
            </a:r>
            <a:r>
              <a:rPr lang="cs-CZ" sz="2000" dirty="0" err="1">
                <a:effectLst/>
                <a:ea typeface="Aptos" panose="020B0004020202020204" pitchFamily="34" charset="0"/>
              </a:rPr>
              <a:t>that</a:t>
            </a:r>
            <a:r>
              <a:rPr lang="cs-CZ" sz="2000" dirty="0">
                <a:effectLst/>
                <a:ea typeface="Aptos" panose="020B0004020202020204" pitchFamily="34" charset="0"/>
              </a:rPr>
              <a:t> </a:t>
            </a:r>
            <a:r>
              <a:rPr lang="cs-CZ" sz="2000" dirty="0" err="1">
                <a:effectLst/>
                <a:ea typeface="Aptos" panose="020B0004020202020204" pitchFamily="34" charset="0"/>
              </a:rPr>
              <a:t>victimized</a:t>
            </a:r>
            <a:r>
              <a:rPr lang="cs-CZ" sz="2000" dirty="0">
                <a:effectLst/>
                <a:ea typeface="Aptos" panose="020B0004020202020204" pitchFamily="34" charset="0"/>
              </a:rPr>
              <a:t> </a:t>
            </a:r>
            <a:r>
              <a:rPr lang="cs-CZ" sz="2000" dirty="0" err="1">
                <a:effectLst/>
                <a:ea typeface="Aptos" panose="020B0004020202020204" pitchFamily="34" charset="0"/>
              </a:rPr>
              <a:t>them</a:t>
            </a:r>
            <a:r>
              <a:rPr lang="cs-CZ" sz="2000" dirty="0">
                <a:effectLst/>
                <a:ea typeface="Aptos" panose="020B0004020202020204" pitchFamily="34" charset="0"/>
              </a:rPr>
              <a:t>. He </a:t>
            </a:r>
            <a:r>
              <a:rPr lang="cs-CZ" sz="2000" dirty="0" err="1">
                <a:effectLst/>
                <a:ea typeface="Aptos" panose="020B0004020202020204" pitchFamily="34" charset="0"/>
              </a:rPr>
              <a:t>wrote</a:t>
            </a:r>
            <a:r>
              <a:rPr lang="cs-CZ" sz="2000" dirty="0">
                <a:effectLst/>
                <a:ea typeface="Aptos" panose="020B0004020202020204" pitchFamily="34" charset="0"/>
              </a:rPr>
              <a:t> in </a:t>
            </a:r>
            <a:r>
              <a:rPr lang="cs-CZ" sz="2000" dirty="0" err="1">
                <a:effectLst/>
                <a:ea typeface="Aptos" panose="020B0004020202020204" pitchFamily="34" charset="0"/>
              </a:rPr>
              <a:t>Yiddish</a:t>
            </a:r>
            <a:r>
              <a:rPr lang="cs-CZ" sz="2000" dirty="0">
                <a:effectLst/>
                <a:ea typeface="Aptos" panose="020B0004020202020204" pitchFamily="34" charset="0"/>
              </a:rPr>
              <a:t>, and he and his </a:t>
            </a:r>
            <a:r>
              <a:rPr lang="cs-CZ" sz="2000" dirty="0" err="1">
                <a:effectLst/>
                <a:ea typeface="Aptos" panose="020B0004020202020204" pitchFamily="34" charset="0"/>
              </a:rPr>
              <a:t>editors</a:t>
            </a:r>
            <a:r>
              <a:rPr lang="cs-CZ" sz="2000" dirty="0">
                <a:effectLst/>
                <a:ea typeface="Aptos" panose="020B0004020202020204" pitchFamily="34" charset="0"/>
              </a:rPr>
              <a:t> </a:t>
            </a:r>
            <a:r>
              <a:rPr lang="cs-CZ" sz="2000" dirty="0" err="1">
                <a:effectLst/>
                <a:ea typeface="Aptos" panose="020B0004020202020204" pitchFamily="34" charset="0"/>
              </a:rPr>
              <a:t>gradually</a:t>
            </a:r>
            <a:r>
              <a:rPr lang="cs-CZ" sz="2000" dirty="0">
                <a:effectLst/>
                <a:ea typeface="Aptos" panose="020B0004020202020204" pitchFamily="34" charset="0"/>
              </a:rPr>
              <a:t> </a:t>
            </a:r>
            <a:r>
              <a:rPr lang="cs-CZ" sz="2000" dirty="0" err="1">
                <a:effectLst/>
                <a:ea typeface="Aptos" panose="020B0004020202020204" pitchFamily="34" charset="0"/>
              </a:rPr>
              <a:t>translated</a:t>
            </a:r>
            <a:r>
              <a:rPr lang="cs-CZ" sz="2000" dirty="0">
                <a:effectLst/>
                <a:ea typeface="Aptos" panose="020B0004020202020204" pitchFamily="34" charset="0"/>
              </a:rPr>
              <a:t> his </a:t>
            </a:r>
            <a:r>
              <a:rPr lang="cs-CZ" sz="2000" dirty="0" err="1">
                <a:effectLst/>
                <a:ea typeface="Aptos" panose="020B0004020202020204" pitchFamily="34" charset="0"/>
              </a:rPr>
              <a:t>works</a:t>
            </a:r>
            <a:r>
              <a:rPr lang="cs-CZ" sz="2000" dirty="0">
                <a:effectLst/>
                <a:ea typeface="Aptos" panose="020B0004020202020204" pitchFamily="34" charset="0"/>
              </a:rPr>
              <a:t> </a:t>
            </a:r>
            <a:r>
              <a:rPr lang="cs-CZ" sz="2000" dirty="0" err="1">
                <a:effectLst/>
                <a:ea typeface="Aptos" panose="020B0004020202020204" pitchFamily="34" charset="0"/>
              </a:rPr>
              <a:t>into</a:t>
            </a:r>
            <a:r>
              <a:rPr lang="cs-CZ" sz="2000" dirty="0">
                <a:effectLst/>
                <a:ea typeface="Aptos" panose="020B0004020202020204" pitchFamily="34" charset="0"/>
              </a:rPr>
              <a:t> </a:t>
            </a:r>
            <a:r>
              <a:rPr lang="cs-CZ" sz="2000" dirty="0" err="1">
                <a:effectLst/>
                <a:ea typeface="Aptos" panose="020B0004020202020204" pitchFamily="34" charset="0"/>
              </a:rPr>
              <a:t>English</a:t>
            </a:r>
            <a:r>
              <a:rPr lang="cs-CZ" sz="2000" dirty="0">
                <a:effectLst/>
                <a:ea typeface="Aptos" panose="020B0004020202020204" pitchFamily="34" charset="0"/>
              </a:rPr>
              <a:t>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721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1E62814C-B7A2-3D38-8C17-EF05CE7C8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8"/>
            <a:ext cx="10515600" cy="695376"/>
          </a:xfrm>
        </p:spPr>
        <p:txBody>
          <a:bodyPr>
            <a:normAutofit/>
          </a:bodyPr>
          <a:lstStyle/>
          <a:p>
            <a:pPr algn="ctr"/>
            <a:r>
              <a:rPr lang="cs-CZ" sz="3600" dirty="0" err="1"/>
              <a:t>Singer´s</a:t>
            </a:r>
            <a:r>
              <a:rPr lang="cs-CZ" sz="3600" dirty="0"/>
              <a:t> </a:t>
            </a:r>
            <a:r>
              <a:rPr lang="cs-CZ" sz="3600" dirty="0" err="1"/>
              <a:t>work</a:t>
            </a:r>
            <a:endParaRPr lang="cs-CZ" sz="3600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B7CD1FC-B491-8D01-466F-59E168CA72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76415"/>
            <a:ext cx="5181600" cy="4800548"/>
          </a:xfrm>
        </p:spPr>
        <p:txBody>
          <a:bodyPr>
            <a:normAutofit fontScale="92500" lnSpcReduction="20000"/>
          </a:bodyPr>
          <a:lstStyle/>
          <a:p>
            <a:pPr marL="342900" lvl="0" indent="-342900">
              <a:lnSpc>
                <a:spcPct val="107000"/>
              </a:lnSpc>
              <a:buClr>
                <a:srgbClr val="202122"/>
              </a:buClr>
              <a:buSzPts val="1050"/>
              <a:buFont typeface="Arial" panose="020B0604020202020204" pitchFamily="34" charset="0"/>
              <a:buChar char="-"/>
            </a:pPr>
            <a:r>
              <a:rPr lang="cs-CZ" sz="19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19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stories</a:t>
            </a:r>
            <a:r>
              <a:rPr lang="cs-CZ" sz="19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cs-CZ" sz="19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his </a:t>
            </a:r>
            <a:r>
              <a:rPr lang="cs-CZ" sz="19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novels</a:t>
            </a:r>
            <a:r>
              <a:rPr lang="cs-CZ" sz="19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and </a:t>
            </a:r>
            <a:r>
              <a:rPr lang="cs-CZ" sz="19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short</a:t>
            </a:r>
            <a:r>
              <a:rPr lang="cs-CZ" sz="19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stories</a:t>
            </a:r>
            <a:r>
              <a:rPr lang="cs-CZ" sz="19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do not </a:t>
            </a:r>
            <a:r>
              <a:rPr lang="cs-CZ" sz="19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evade</a:t>
            </a:r>
            <a:r>
              <a:rPr lang="cs-CZ" sz="19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moral</a:t>
            </a:r>
            <a:r>
              <a:rPr lang="cs-CZ" sz="19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failures</a:t>
            </a:r>
            <a:r>
              <a:rPr lang="cs-CZ" sz="19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and </a:t>
            </a:r>
            <a:r>
              <a:rPr lang="cs-CZ" sz="19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controversies</a:t>
            </a:r>
            <a:r>
              <a:rPr lang="cs-CZ" sz="19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cs-CZ" sz="19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19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light</a:t>
            </a:r>
            <a:r>
              <a:rPr lang="cs-CZ" sz="19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cs-CZ" sz="19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strict</a:t>
            </a:r>
            <a:r>
              <a:rPr lang="cs-CZ" sz="19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religious</a:t>
            </a:r>
            <a:r>
              <a:rPr lang="cs-CZ" sz="19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teachings</a:t>
            </a:r>
            <a:r>
              <a:rPr lang="cs-CZ" sz="19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19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or</a:t>
            </a:r>
            <a:r>
              <a:rPr lang="cs-CZ" sz="19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also</a:t>
            </a:r>
            <a:r>
              <a:rPr lang="cs-CZ" sz="19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broader</a:t>
            </a:r>
            <a:r>
              <a:rPr lang="cs-CZ" sz="19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social</a:t>
            </a:r>
            <a:r>
              <a:rPr lang="cs-CZ" sz="19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opinions</a:t>
            </a:r>
            <a:r>
              <a:rPr lang="cs-CZ" sz="19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to </a:t>
            </a:r>
            <a:r>
              <a:rPr lang="cs-CZ" sz="19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19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contrary</a:t>
            </a:r>
            <a:r>
              <a:rPr lang="cs-CZ" sz="19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Clr>
                <a:srgbClr val="202122"/>
              </a:buClr>
              <a:buSzPts val="1050"/>
              <a:buFont typeface="Arial" panose="020B0604020202020204" pitchFamily="34" charset="0"/>
              <a:buChar char="-"/>
            </a:pPr>
            <a:r>
              <a:rPr lang="cs-CZ" sz="19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Singer </a:t>
            </a:r>
            <a:r>
              <a:rPr lang="cs-CZ" sz="19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published</a:t>
            </a:r>
            <a:r>
              <a:rPr lang="cs-CZ" sz="19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chemeClr val="tx1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some</a:t>
            </a:r>
            <a:r>
              <a:rPr lang="cs-CZ" sz="19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18 </a:t>
            </a:r>
            <a:r>
              <a:rPr lang="cs-CZ" sz="19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novels</a:t>
            </a:r>
            <a:r>
              <a:rPr lang="cs-CZ" sz="19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, 14 </a:t>
            </a:r>
            <a:r>
              <a:rPr lang="cs-CZ" sz="19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children's</a:t>
            </a:r>
            <a:r>
              <a:rPr lang="cs-CZ" sz="19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books</a:t>
            </a:r>
            <a:r>
              <a:rPr lang="cs-CZ" sz="19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, a </a:t>
            </a:r>
            <a:r>
              <a:rPr lang="cs-CZ" sz="19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number</a:t>
            </a:r>
            <a:r>
              <a:rPr lang="cs-CZ" sz="19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cs-CZ" sz="19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memoirs</a:t>
            </a:r>
            <a:r>
              <a:rPr lang="cs-CZ" sz="19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19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essays</a:t>
            </a:r>
            <a:r>
              <a:rPr lang="cs-CZ" sz="19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and </a:t>
            </a:r>
            <a:r>
              <a:rPr lang="cs-CZ" sz="19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articles</a:t>
            </a:r>
            <a:r>
              <a:rPr lang="cs-CZ" sz="19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. He </a:t>
            </a:r>
            <a:r>
              <a:rPr lang="cs-CZ" sz="19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is</a:t>
            </a:r>
            <a:r>
              <a:rPr lang="cs-CZ" sz="19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best</a:t>
            </a:r>
            <a:r>
              <a:rPr lang="cs-CZ" sz="19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known</a:t>
            </a:r>
            <a:r>
              <a:rPr lang="cs-CZ" sz="19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as a </a:t>
            </a:r>
            <a:r>
              <a:rPr lang="cs-CZ" sz="19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writer</a:t>
            </a:r>
            <a:r>
              <a:rPr lang="cs-CZ" sz="19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cs-CZ" sz="19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short</a:t>
            </a:r>
            <a:r>
              <a:rPr lang="cs-CZ" sz="19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stories</a:t>
            </a:r>
            <a:r>
              <a:rPr lang="cs-CZ" sz="19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19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published</a:t>
            </a:r>
            <a:r>
              <a:rPr lang="cs-CZ" sz="19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in more </a:t>
            </a:r>
            <a:r>
              <a:rPr lang="cs-CZ" sz="19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than</a:t>
            </a:r>
            <a:r>
              <a:rPr lang="cs-CZ" sz="19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a </a:t>
            </a:r>
            <a:r>
              <a:rPr lang="cs-CZ" sz="19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dozen</a:t>
            </a:r>
            <a:r>
              <a:rPr lang="cs-CZ" sz="19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collections</a:t>
            </a:r>
            <a:r>
              <a:rPr lang="cs-CZ" sz="19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cs-CZ" sz="19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19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first</a:t>
            </a:r>
            <a:r>
              <a:rPr lang="cs-CZ" sz="19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collection</a:t>
            </a:r>
            <a:r>
              <a:rPr lang="cs-CZ" sz="19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cs-CZ" sz="19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Singer's</a:t>
            </a:r>
            <a:r>
              <a:rPr lang="cs-CZ" sz="19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short</a:t>
            </a:r>
            <a:r>
              <a:rPr lang="cs-CZ" sz="19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stories</a:t>
            </a:r>
            <a:r>
              <a:rPr lang="cs-CZ" sz="19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cs-CZ" sz="19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English</a:t>
            </a:r>
            <a:r>
              <a:rPr lang="cs-CZ" sz="19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, </a:t>
            </a:r>
            <a:r>
              <a:rPr lang="cs-CZ" sz="1900" b="1" i="1" strike="noStrike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  <a:hlinkClick r:id="rId2" tooltip="Gimpel the Foo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Gimpel</a:t>
            </a:r>
            <a:r>
              <a:rPr lang="cs-CZ" sz="1900" b="1" i="1" strike="noStrike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  <a:hlinkClick r:id="rId2" tooltip="Gimpel the Foo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-CZ" sz="1900" b="1" i="1" strike="noStrike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  <a:hlinkClick r:id="rId2" tooltip="Gimpel the Foo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</a:t>
            </a:r>
            <a:r>
              <a:rPr lang="cs-CZ" sz="1900" b="1" i="1" strike="noStrike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  <a:hlinkClick r:id="rId2" tooltip="Gimpel the Foo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-CZ" sz="1900" b="1" i="1" strike="noStrike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  <a:hlinkClick r:id="rId2" tooltip="Gimpel the Foo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Fool</a:t>
            </a:r>
            <a:r>
              <a:rPr lang="cs-CZ" sz="1900" b="1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19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was</a:t>
            </a:r>
            <a:r>
              <a:rPr lang="cs-CZ" sz="19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published</a:t>
            </a:r>
            <a:r>
              <a:rPr lang="cs-CZ" sz="19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in 1957. </a:t>
            </a:r>
            <a:r>
              <a:rPr lang="cs-CZ" sz="19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19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title</a:t>
            </a:r>
            <a:r>
              <a:rPr lang="cs-CZ" sz="19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story </a:t>
            </a:r>
            <a:r>
              <a:rPr lang="cs-CZ" sz="19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was</a:t>
            </a:r>
            <a:r>
              <a:rPr lang="cs-CZ" sz="19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translated</a:t>
            </a:r>
            <a:r>
              <a:rPr lang="cs-CZ" sz="19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by </a:t>
            </a:r>
            <a:r>
              <a:rPr lang="cs-CZ" sz="1900" b="1" u="sng" strike="noStrike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  <a:hlinkClick r:id="rId3" tooltip="Saul Bellow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Saul </a:t>
            </a:r>
            <a:r>
              <a:rPr lang="cs-CZ" sz="1900" b="1" u="sng" strike="noStrike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  <a:hlinkClick r:id="rId3" tooltip="Saul Bellow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Bellow</a:t>
            </a:r>
            <a:r>
              <a:rPr lang="cs-CZ" sz="1900" b="1" u="sng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cs-CZ" sz="19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and </a:t>
            </a:r>
            <a:r>
              <a:rPr lang="cs-CZ" sz="19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published</a:t>
            </a:r>
            <a:r>
              <a:rPr lang="cs-CZ" sz="19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in May 1953 in </a:t>
            </a:r>
            <a:r>
              <a:rPr lang="cs-CZ" sz="19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1900" u="sng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cs-CZ" sz="1900" i="1" u="sng" strike="noStrike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  <a:hlinkClick r:id="rId4" tooltip="Partisan Review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Partisan</a:t>
            </a:r>
            <a:r>
              <a:rPr lang="cs-CZ" sz="1900" i="1" u="sng" strike="noStrike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  <a:hlinkClick r:id="rId4" tooltip="Partisan Review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-CZ" sz="1900" i="1" u="sng" strike="noStrike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  <a:hlinkClick r:id="rId4" tooltip="Partisan Review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Review</a:t>
            </a:r>
            <a:r>
              <a:rPr lang="cs-CZ" sz="1900" u="sng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202122"/>
              </a:buClr>
              <a:buSzPts val="1050"/>
              <a:buFont typeface="Arial" panose="020B0604020202020204" pitchFamily="34" charset="0"/>
              <a:buChar char="-"/>
            </a:pPr>
            <a:r>
              <a:rPr lang="cs-CZ" sz="1900" u="sng" kern="100" dirty="0">
                <a:solidFill>
                  <a:schemeClr val="tx1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Singer </a:t>
            </a:r>
            <a:r>
              <a:rPr lang="cs-CZ" sz="1900" kern="100" dirty="0" err="1">
                <a:solidFill>
                  <a:schemeClr val="tx1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won</a:t>
            </a:r>
            <a:r>
              <a:rPr lang="cs-CZ" sz="1900" kern="100" dirty="0">
                <a:solidFill>
                  <a:schemeClr val="tx1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chemeClr val="tx1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two</a:t>
            </a:r>
            <a:r>
              <a:rPr lang="cs-CZ" sz="1900" kern="100" dirty="0">
                <a:solidFill>
                  <a:schemeClr val="tx1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National</a:t>
            </a:r>
            <a:r>
              <a:rPr lang="cs-CZ" sz="19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Book</a:t>
            </a:r>
            <a:r>
              <a:rPr lang="cs-CZ" sz="19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Awards</a:t>
            </a:r>
            <a:r>
              <a:rPr lang="cs-CZ" sz="1900" kern="100" dirty="0">
                <a:solidFill>
                  <a:schemeClr val="tx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, and</a:t>
            </a:r>
            <a:r>
              <a:rPr lang="cs-CZ" sz="19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19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Nobel </a:t>
            </a:r>
            <a:r>
              <a:rPr lang="cs-CZ" sz="19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Prize</a:t>
            </a:r>
            <a:r>
              <a:rPr lang="cs-CZ" sz="19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for</a:t>
            </a:r>
            <a:r>
              <a:rPr lang="cs-CZ" sz="19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literature</a:t>
            </a:r>
            <a:r>
              <a:rPr lang="cs-CZ" sz="19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in 1978.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Clr>
                <a:srgbClr val="202122"/>
              </a:buClr>
              <a:buSzPts val="1050"/>
              <a:buFont typeface="Arial" panose="020B0604020202020204" pitchFamily="34" charset="0"/>
              <a:buChar char="-"/>
            </a:pPr>
            <a:endParaRPr lang="cs-CZ" sz="1900" u="sng" kern="100" dirty="0">
              <a:solidFill>
                <a:schemeClr val="tx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977A8FE1-6178-7ABF-1976-001998955C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76415"/>
            <a:ext cx="5181600" cy="4800548"/>
          </a:xfrm>
        </p:spPr>
        <p:txBody>
          <a:bodyPr>
            <a:normAutofit fontScale="92500" lnSpcReduction="20000"/>
          </a:bodyPr>
          <a:lstStyle/>
          <a:p>
            <a:r>
              <a:rPr lang="cs-CZ" sz="1900" b="1" i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Enemies</a:t>
            </a:r>
            <a:r>
              <a:rPr lang="cs-CZ" sz="1900" b="1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A Love Story</a:t>
            </a:r>
            <a:r>
              <a:rPr lang="cs-CZ" sz="19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</a:t>
            </a:r>
            <a:r>
              <a:rPr lang="cs-CZ" sz="1900" i="1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i="1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Sonim</a:t>
            </a:r>
            <a:r>
              <a:rPr lang="cs-CZ" sz="1900" i="1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, di </a:t>
            </a:r>
            <a:r>
              <a:rPr lang="cs-CZ" sz="1900" i="1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geshikhte</a:t>
            </a:r>
            <a:r>
              <a:rPr lang="cs-CZ" sz="1900" i="1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i="1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fun</a:t>
            </a:r>
            <a:r>
              <a:rPr lang="cs-CZ" sz="1900" i="1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a </a:t>
            </a:r>
            <a:r>
              <a:rPr lang="cs-CZ" sz="1900" i="1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libe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)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is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a novel by </a:t>
            </a:r>
            <a:r>
              <a:rPr lang="cs-CZ" sz="1900" b="1" strike="noStrike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  <a:hlinkClick r:id="rId5" tooltip="Isaac Bashevis Singer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Isaac </a:t>
            </a:r>
            <a:r>
              <a:rPr lang="cs-CZ" sz="1900" b="1" strike="noStrike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  <a:hlinkClick r:id="rId5" tooltip="Isaac Bashevis Singer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Bashevis</a:t>
            </a:r>
            <a:r>
              <a:rPr lang="cs-CZ" sz="1900" b="1" strike="noStrike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  <a:hlinkClick r:id="rId5" tooltip="Isaac Bashevis Singer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Singer</a:t>
            </a:r>
            <a:r>
              <a:rPr lang="cs-CZ" sz="1900" b="1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cs-CZ" sz="19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first</a:t>
            </a:r>
            <a:r>
              <a:rPr lang="cs-CZ" sz="19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published</a:t>
            </a:r>
            <a:r>
              <a:rPr lang="cs-CZ" sz="19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cs-CZ" sz="1900" strike="noStrike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  <a:hlinkClick r:id="rId6" tooltip="Serial (literature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serially</a:t>
            </a:r>
            <a:r>
              <a:rPr lang="cs-CZ" sz="19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 in </a:t>
            </a:r>
            <a:r>
              <a:rPr lang="cs-CZ" sz="1900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19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cs-CZ" sz="1900" i="1" strike="noStrike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  <a:hlinkClick r:id="rId7" tooltip="The Forward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Jewish</a:t>
            </a:r>
            <a:r>
              <a:rPr lang="cs-CZ" sz="1900" i="1" strike="noStrike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  <a:hlinkClick r:id="rId7" tooltip="The Forward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-CZ" sz="1900" i="1" strike="noStrike" kern="1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  <a:hlinkClick r:id="rId7" tooltip="The Forward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Daily</a:t>
            </a:r>
            <a:r>
              <a:rPr lang="cs-CZ" sz="1900" i="1" strike="noStrike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  <a:hlinkClick r:id="rId7" tooltip="The Forward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Forward</a:t>
            </a:r>
            <a:r>
              <a:rPr lang="cs-CZ" sz="1900" kern="1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on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February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11, </a:t>
            </a:r>
            <a:r>
              <a:rPr lang="cs-CZ" sz="1900" b="1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1966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r>
              <a:rPr lang="cs-CZ" sz="1900" kern="100" baseline="30000" dirty="0">
                <a:solidFill>
                  <a:srgbClr val="3366CC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English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translation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was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published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cs-CZ" sz="1900" b="1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1972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Probably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employs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major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controversies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Singer´s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writings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– Herman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Broder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main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protagonist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is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a Holocaust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survivor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saved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by a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Polish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servant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his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family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in a big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haystack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. He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brings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her to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USA,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marries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her and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she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tries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to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be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a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dilligent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wife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keeping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Jewish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customs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. But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there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are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two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other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women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in his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life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… He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feigns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an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employment</a:t>
            </a:r>
            <a:r>
              <a:rPr lang="cs-CZ" sz="1900" kern="100" dirty="0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, but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secretely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works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as a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ghost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writer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for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an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unhonest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rabbi</a:t>
            </a:r>
            <a:r>
              <a:rPr lang="cs-CZ" sz="19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in Manhattan.</a:t>
            </a:r>
          </a:p>
          <a:p>
            <a:r>
              <a:rPr lang="cs-CZ" sz="1900" b="1" dirty="0" err="1">
                <a:effectLst/>
                <a:ea typeface="Aptos" panose="020B0004020202020204" pitchFamily="34" charset="0"/>
              </a:rPr>
              <a:t>Loss</a:t>
            </a:r>
            <a:r>
              <a:rPr lang="cs-CZ" sz="1900" b="1" dirty="0">
                <a:effectLst/>
                <a:ea typeface="Aptos" panose="020B0004020202020204" pitchFamily="34" charset="0"/>
              </a:rPr>
              <a:t> </a:t>
            </a:r>
            <a:r>
              <a:rPr lang="cs-CZ" sz="1900" b="1" dirty="0" err="1">
                <a:effectLst/>
                <a:ea typeface="Aptos" panose="020B0004020202020204" pitchFamily="34" charset="0"/>
              </a:rPr>
              <a:t>of</a:t>
            </a:r>
            <a:r>
              <a:rPr lang="cs-CZ" sz="1900" b="1" dirty="0">
                <a:effectLst/>
                <a:ea typeface="Aptos" panose="020B0004020202020204" pitchFamily="34" charset="0"/>
              </a:rPr>
              <a:t> identity, </a:t>
            </a:r>
            <a:r>
              <a:rPr lang="cs-CZ" sz="1900" b="1" dirty="0" err="1">
                <a:effectLst/>
                <a:ea typeface="Aptos" panose="020B0004020202020204" pitchFamily="34" charset="0"/>
              </a:rPr>
              <a:t>guilt</a:t>
            </a:r>
            <a:r>
              <a:rPr lang="cs-CZ" sz="1900" b="1" dirty="0">
                <a:effectLst/>
                <a:ea typeface="Aptos" panose="020B0004020202020204" pitchFamily="34" charset="0"/>
              </a:rPr>
              <a:t>, </a:t>
            </a:r>
            <a:r>
              <a:rPr lang="cs-CZ" sz="1900" b="1" dirty="0" err="1">
                <a:effectLst/>
                <a:ea typeface="Aptos" panose="020B0004020202020204" pitchFamily="34" charset="0"/>
              </a:rPr>
              <a:t>obligation</a:t>
            </a:r>
            <a:r>
              <a:rPr lang="cs-CZ" sz="1900" b="1" dirty="0">
                <a:effectLst/>
                <a:ea typeface="Aptos" panose="020B0004020202020204" pitchFamily="34" charset="0"/>
              </a:rPr>
              <a:t>, </a:t>
            </a:r>
            <a:r>
              <a:rPr lang="cs-CZ" sz="1900" b="1" dirty="0" err="1">
                <a:effectLst/>
                <a:ea typeface="Aptos" panose="020B0004020202020204" pitchFamily="34" charset="0"/>
              </a:rPr>
              <a:t>sex,promiscuity</a:t>
            </a:r>
            <a:r>
              <a:rPr lang="cs-CZ" sz="1900" b="1" dirty="0">
                <a:effectLst/>
                <a:ea typeface="Aptos" panose="020B0004020202020204" pitchFamily="34" charset="0"/>
              </a:rPr>
              <a:t>, love… </a:t>
            </a:r>
            <a:endParaRPr lang="cs-CZ" sz="19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574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931467-54D9-59F3-F304-15C4E0B61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Saul </a:t>
            </a:r>
            <a:r>
              <a:rPr lang="cs-CZ" dirty="0" err="1"/>
              <a:t>Bellow</a:t>
            </a:r>
            <a:r>
              <a:rPr lang="cs-CZ" dirty="0"/>
              <a:t>, 1915 – 2005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663F6C-4B32-ED47-ED87-7E3DEBC88E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74687"/>
            <a:ext cx="5181600" cy="4502275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80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 </a:t>
            </a:r>
            <a:r>
              <a:rPr lang="cs-CZ" sz="80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philosopher</a:t>
            </a:r>
            <a:r>
              <a:rPr lang="cs-CZ" sz="80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80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writer</a:t>
            </a:r>
            <a:r>
              <a:rPr lang="cs-CZ" sz="80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cs-CZ" sz="80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80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80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family</a:t>
            </a:r>
            <a:r>
              <a:rPr lang="cs-CZ" sz="80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80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emigrated</a:t>
            </a:r>
            <a:r>
              <a:rPr lang="cs-CZ" sz="80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80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from</a:t>
            </a:r>
            <a:r>
              <a:rPr lang="cs-CZ" sz="80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80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Russia</a:t>
            </a:r>
            <a:r>
              <a:rPr lang="cs-CZ" sz="80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to </a:t>
            </a:r>
            <a:r>
              <a:rPr lang="cs-CZ" sz="80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Canada</a:t>
            </a:r>
            <a:r>
              <a:rPr lang="cs-CZ" sz="80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2 </a:t>
            </a:r>
            <a:r>
              <a:rPr lang="cs-CZ" sz="80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years</a:t>
            </a:r>
            <a:r>
              <a:rPr lang="cs-CZ" sz="80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80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before</a:t>
            </a:r>
            <a:r>
              <a:rPr lang="cs-CZ" sz="80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his </a:t>
            </a:r>
            <a:r>
              <a:rPr lang="cs-CZ" sz="80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birth</a:t>
            </a:r>
            <a:r>
              <a:rPr lang="cs-CZ" sz="80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80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 </a:t>
            </a:r>
            <a:r>
              <a:rPr lang="cs-CZ" sz="80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writing</a:t>
            </a:r>
            <a:r>
              <a:rPr lang="cs-CZ" sz="80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80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life</a:t>
            </a:r>
            <a:r>
              <a:rPr lang="cs-CZ" sz="80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80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already</a:t>
            </a:r>
            <a:r>
              <a:rPr lang="cs-CZ" sz="80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80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before</a:t>
            </a:r>
            <a:r>
              <a:rPr lang="cs-CZ" sz="80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WWII and </a:t>
            </a:r>
            <a:r>
              <a:rPr lang="cs-CZ" sz="80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during</a:t>
            </a:r>
            <a:r>
              <a:rPr lang="cs-CZ" sz="80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80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it</a:t>
            </a:r>
            <a:r>
              <a:rPr lang="cs-CZ" sz="80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cs-CZ" sz="80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Trockyist</a:t>
            </a:r>
            <a:r>
              <a:rPr lang="cs-CZ" sz="80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; </a:t>
            </a:r>
            <a:r>
              <a:rPr lang="cs-CZ" sz="80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an</a:t>
            </a:r>
            <a:r>
              <a:rPr lang="cs-CZ" sz="80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80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employee</a:t>
            </a:r>
            <a:r>
              <a:rPr lang="cs-CZ" sz="80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80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cs-CZ" sz="80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80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80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80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Federal</a:t>
            </a:r>
            <a:r>
              <a:rPr lang="cs-CZ" sz="80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80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Writer´s</a:t>
            </a:r>
            <a:r>
              <a:rPr lang="cs-CZ" sz="80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80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project</a:t>
            </a:r>
            <a:r>
              <a:rPr lang="cs-CZ" sz="80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; </a:t>
            </a:r>
            <a:r>
              <a:rPr lang="cs-CZ" sz="80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pursued</a:t>
            </a:r>
            <a:r>
              <a:rPr lang="cs-CZ" sz="80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80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an</a:t>
            </a:r>
            <a:r>
              <a:rPr lang="cs-CZ" sz="80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80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academic</a:t>
            </a:r>
            <a:r>
              <a:rPr lang="cs-CZ" sz="80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8000" kern="100" dirty="0" err="1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career</a:t>
            </a:r>
            <a:r>
              <a:rPr lang="cs-CZ" sz="80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cs-CZ" sz="80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Winner</a:t>
            </a:r>
            <a:r>
              <a:rPr lang="cs-CZ" sz="80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of</a:t>
            </a:r>
            <a:r>
              <a:rPr lang="cs-CZ" sz="80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the</a:t>
            </a:r>
            <a:r>
              <a:rPr lang="cs-CZ" sz="80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Pulitzer</a:t>
            </a:r>
            <a:r>
              <a:rPr lang="cs-CZ" sz="8000" strike="noStrike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  <a:hlinkClick r:id="rId2" tooltip="Pulitzer Priz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-CZ" sz="8000" strike="noStrike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  <a:hlinkClick r:id="rId2" tooltip="Pulitzer Priz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Prize</a:t>
            </a:r>
            <a:r>
              <a:rPr lang="cs-CZ" sz="8000" strike="noStrike" dirty="0">
                <a:solidFill>
                  <a:schemeClr val="tx1"/>
                </a:solidFill>
                <a:highlight>
                  <a:srgbClr val="FFFFFF"/>
                </a:highlight>
                <a:ea typeface="Times New Roman" panose="02020603050405020304" pitchFamily="18" charset="0"/>
              </a:rPr>
              <a:t>;</a:t>
            </a:r>
            <a:r>
              <a:rPr lang="cs-CZ" sz="80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of</a:t>
            </a:r>
            <a:r>
              <a:rPr lang="cs-CZ" sz="80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the</a:t>
            </a:r>
            <a:r>
              <a:rPr lang="cs-CZ" sz="80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 1976 Nobel </a:t>
            </a:r>
            <a:r>
              <a:rPr lang="cs-CZ" sz="80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Prize</a:t>
            </a:r>
            <a:r>
              <a:rPr lang="cs-CZ" sz="80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in </a:t>
            </a:r>
            <a:r>
              <a:rPr lang="cs-CZ" sz="8000" strike="noStrike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  <a:hlinkClick r:id="rId3" tooltip="1976 Nobel Prize in Literatur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Literature</a:t>
            </a:r>
            <a:r>
              <a:rPr lang="cs-CZ" sz="8000" strike="noStrike" dirty="0">
                <a:solidFill>
                  <a:schemeClr val="tx1"/>
                </a:solidFill>
                <a:highlight>
                  <a:srgbClr val="FFFFFF"/>
                </a:highlight>
                <a:ea typeface="Times New Roman" panose="02020603050405020304" pitchFamily="18" charset="0"/>
              </a:rPr>
              <a:t>;</a:t>
            </a:r>
            <a:r>
              <a:rPr lang="cs-CZ" sz="80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won</a:t>
            </a:r>
            <a:r>
              <a:rPr lang="cs-CZ" sz="80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the</a:t>
            </a:r>
            <a:r>
              <a:rPr lang="cs-CZ" sz="80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 </a:t>
            </a:r>
            <a:r>
              <a:rPr lang="cs-CZ" sz="80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National</a:t>
            </a:r>
            <a:r>
              <a:rPr lang="cs-CZ" sz="80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 </a:t>
            </a:r>
            <a:r>
              <a:rPr lang="cs-CZ" sz="80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Book</a:t>
            </a:r>
            <a:r>
              <a:rPr lang="cs-CZ" sz="80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Award</a:t>
            </a:r>
            <a:r>
              <a:rPr lang="cs-CZ" sz="80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for</a:t>
            </a:r>
            <a:r>
              <a:rPr lang="cs-CZ" sz="8000" strike="noStrike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  <a:hlinkClick r:id="rId4" tooltip="National Book Award for Fi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Fiction</a:t>
            </a:r>
            <a:r>
              <a:rPr lang="cs-CZ" sz="80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 </a:t>
            </a:r>
            <a:r>
              <a:rPr lang="cs-CZ" sz="80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three</a:t>
            </a:r>
            <a:r>
              <a:rPr lang="cs-CZ" sz="80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times</a:t>
            </a:r>
            <a:r>
              <a:rPr lang="cs-CZ" sz="80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, </a:t>
            </a:r>
            <a:r>
              <a:rPr lang="cs-CZ" sz="80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received</a:t>
            </a:r>
            <a:r>
              <a:rPr lang="cs-CZ" sz="80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the</a:t>
            </a:r>
            <a:r>
              <a:rPr lang="cs-CZ" sz="80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National</a:t>
            </a:r>
            <a:r>
              <a:rPr lang="cs-CZ" sz="80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Book</a:t>
            </a:r>
            <a:r>
              <a:rPr lang="cs-CZ" sz="80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Foundation's</a:t>
            </a:r>
            <a:r>
              <a:rPr lang="cs-CZ" sz="80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lifetime</a:t>
            </a:r>
            <a:r>
              <a:rPr lang="cs-CZ" sz="80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Medal</a:t>
            </a:r>
            <a:r>
              <a:rPr lang="cs-CZ" sz="80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for</a:t>
            </a:r>
            <a:r>
              <a:rPr lang="cs-CZ" sz="80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Distinguished</a:t>
            </a:r>
            <a:r>
              <a:rPr lang="cs-CZ" sz="80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Contribution</a:t>
            </a:r>
            <a:r>
              <a:rPr lang="cs-CZ" sz="80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to </a:t>
            </a:r>
            <a:r>
              <a:rPr lang="cs-CZ" sz="80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American</a:t>
            </a:r>
            <a:r>
              <a:rPr lang="cs-CZ" sz="8000" strike="noStrike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  <a:hlinkClick r:id="rId5" tooltip="National Book Award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-CZ" sz="8000" strike="noStrike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  <a:hlinkClick r:id="rId5" tooltip="National Book Award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Letters</a:t>
            </a:r>
            <a:r>
              <a:rPr lang="cs-CZ" sz="80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 in 1990. </a:t>
            </a:r>
          </a:p>
          <a:p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A9BBEFF-4C4B-411C-7A75-FCD9841AB0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74687"/>
            <a:ext cx="5181600" cy="4502275"/>
          </a:xfrm>
        </p:spPr>
        <p:txBody>
          <a:bodyPr>
            <a:normAutofit fontScale="25000" lnSpcReduction="20000"/>
          </a:bodyPr>
          <a:lstStyle/>
          <a:p>
            <a:pPr>
              <a:spcBef>
                <a:spcPts val="600"/>
              </a:spcBef>
            </a:pPr>
            <a:r>
              <a:rPr lang="cs-CZ" sz="80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In </a:t>
            </a:r>
            <a:r>
              <a:rPr lang="cs-CZ" sz="80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the</a:t>
            </a:r>
            <a:r>
              <a:rPr lang="cs-CZ" sz="80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words</a:t>
            </a:r>
            <a:r>
              <a:rPr lang="cs-CZ" sz="80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of</a:t>
            </a:r>
            <a:r>
              <a:rPr lang="cs-CZ" sz="80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the</a:t>
            </a:r>
            <a:r>
              <a:rPr lang="cs-CZ" sz="80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Swedish</a:t>
            </a:r>
            <a:r>
              <a:rPr lang="cs-CZ" sz="80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 Nobel </a:t>
            </a:r>
            <a:r>
              <a:rPr lang="cs-CZ" sz="80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Committee</a:t>
            </a:r>
            <a:r>
              <a:rPr lang="cs-CZ" sz="80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, his </a:t>
            </a:r>
            <a:r>
              <a:rPr lang="cs-CZ" sz="80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writing</a:t>
            </a:r>
            <a:r>
              <a:rPr lang="cs-CZ" sz="80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exhibited</a:t>
            </a:r>
            <a:r>
              <a:rPr lang="cs-CZ" sz="80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:</a:t>
            </a:r>
          </a:p>
          <a:p>
            <a:r>
              <a:rPr lang="cs-CZ" sz="8000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the</a:t>
            </a:r>
            <a:r>
              <a:rPr lang="cs-CZ" sz="80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mixture</a:t>
            </a:r>
            <a:r>
              <a:rPr lang="cs-CZ" sz="80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of</a:t>
            </a:r>
            <a:r>
              <a:rPr lang="cs-CZ" sz="80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rich</a:t>
            </a:r>
            <a:r>
              <a:rPr lang="cs-CZ" sz="80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picaresque</a:t>
            </a:r>
            <a:r>
              <a:rPr lang="cs-CZ" sz="8000" i="1" dirty="0">
                <a:solidFill>
                  <a:schemeClr val="tx1"/>
                </a:solidFill>
                <a:highlight>
                  <a:srgbClr val="FFFFFF"/>
                </a:highlight>
                <a:ea typeface="Times New Roman" panose="02020603050405020304" pitchFamily="18" charset="0"/>
              </a:rPr>
              <a:t> novel</a:t>
            </a:r>
            <a:r>
              <a:rPr lang="cs-CZ" sz="80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 and </a:t>
            </a:r>
            <a:r>
              <a:rPr lang="cs-CZ" sz="8000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subtle</a:t>
            </a:r>
            <a:r>
              <a:rPr lang="cs-CZ" sz="80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analysis</a:t>
            </a:r>
            <a:r>
              <a:rPr lang="cs-CZ" sz="80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of</a:t>
            </a:r>
            <a:r>
              <a:rPr lang="cs-CZ" sz="80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our</a:t>
            </a:r>
            <a:r>
              <a:rPr lang="cs-CZ" sz="80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culture</a:t>
            </a:r>
            <a:r>
              <a:rPr lang="cs-CZ" sz="80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, </a:t>
            </a:r>
            <a:r>
              <a:rPr lang="cs-CZ" sz="8000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of</a:t>
            </a:r>
            <a:r>
              <a:rPr lang="cs-CZ" sz="80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entertaining</a:t>
            </a:r>
            <a:r>
              <a:rPr lang="cs-CZ" sz="80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adventure</a:t>
            </a:r>
            <a:r>
              <a:rPr lang="cs-CZ" sz="80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, </a:t>
            </a:r>
            <a:r>
              <a:rPr lang="cs-CZ" sz="8000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drastic</a:t>
            </a:r>
            <a:r>
              <a:rPr lang="cs-CZ" sz="80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and </a:t>
            </a:r>
            <a:r>
              <a:rPr lang="cs-CZ" sz="8000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tragic</a:t>
            </a:r>
            <a:r>
              <a:rPr lang="cs-CZ" sz="80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episodes</a:t>
            </a:r>
            <a:r>
              <a:rPr lang="cs-CZ" sz="80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in </a:t>
            </a:r>
            <a:r>
              <a:rPr lang="cs-CZ" sz="8000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quick</a:t>
            </a:r>
            <a:r>
              <a:rPr lang="cs-CZ" sz="80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succession</a:t>
            </a:r>
            <a:r>
              <a:rPr lang="cs-CZ" sz="80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interspersed</a:t>
            </a:r>
            <a:r>
              <a:rPr lang="cs-CZ" sz="80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with</a:t>
            </a:r>
            <a:r>
              <a:rPr lang="cs-CZ" sz="80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philosophic</a:t>
            </a:r>
            <a:r>
              <a:rPr lang="cs-CZ" sz="80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conversation</a:t>
            </a:r>
            <a:r>
              <a:rPr lang="cs-CZ" sz="80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, </a:t>
            </a:r>
            <a:r>
              <a:rPr lang="cs-CZ" sz="8000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all</a:t>
            </a:r>
            <a:r>
              <a:rPr lang="cs-CZ" sz="80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developed</a:t>
            </a:r>
            <a:r>
              <a:rPr lang="cs-CZ" sz="80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by a </a:t>
            </a:r>
            <a:r>
              <a:rPr lang="cs-CZ" sz="8000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commentator</a:t>
            </a:r>
            <a:r>
              <a:rPr lang="cs-CZ" sz="80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with</a:t>
            </a:r>
            <a:r>
              <a:rPr lang="cs-CZ" sz="80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a </a:t>
            </a:r>
            <a:r>
              <a:rPr lang="cs-CZ" sz="8000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witty</a:t>
            </a:r>
            <a:r>
              <a:rPr lang="cs-CZ" sz="80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tongue</a:t>
            </a:r>
            <a:r>
              <a:rPr lang="cs-CZ" sz="80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and </a:t>
            </a:r>
            <a:r>
              <a:rPr lang="cs-CZ" sz="8000" b="1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penetrating</a:t>
            </a:r>
            <a:r>
              <a:rPr lang="cs-CZ" sz="8000" b="1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b="1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insight</a:t>
            </a:r>
            <a:r>
              <a:rPr lang="cs-CZ" sz="8000" b="1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b="1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into</a:t>
            </a:r>
            <a:r>
              <a:rPr lang="cs-CZ" sz="8000" b="1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b="1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the</a:t>
            </a:r>
            <a:r>
              <a:rPr lang="cs-CZ" sz="8000" b="1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b="1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outer</a:t>
            </a:r>
            <a:r>
              <a:rPr lang="cs-CZ" sz="8000" b="1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and </a:t>
            </a:r>
            <a:r>
              <a:rPr lang="cs-CZ" sz="8000" b="1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inner</a:t>
            </a:r>
            <a:r>
              <a:rPr lang="cs-CZ" sz="8000" b="1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b="1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complications</a:t>
            </a:r>
            <a:r>
              <a:rPr lang="cs-CZ" sz="8000" b="1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b="1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that</a:t>
            </a:r>
            <a:r>
              <a:rPr lang="cs-CZ" sz="8000" b="1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drive </a:t>
            </a:r>
            <a:r>
              <a:rPr lang="cs-CZ" sz="8000" b="1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us</a:t>
            </a:r>
            <a:r>
              <a:rPr lang="cs-CZ" sz="8000" b="1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to </a:t>
            </a:r>
            <a:r>
              <a:rPr lang="cs-CZ" sz="8000" b="1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act</a:t>
            </a:r>
            <a:r>
              <a:rPr lang="cs-CZ" sz="8000" b="1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, </a:t>
            </a:r>
            <a:r>
              <a:rPr lang="cs-CZ" sz="8000" b="1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or</a:t>
            </a:r>
            <a:r>
              <a:rPr lang="cs-CZ" sz="8000" b="1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b="1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prevent</a:t>
            </a:r>
            <a:r>
              <a:rPr lang="cs-CZ" sz="8000" b="1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b="1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us</a:t>
            </a:r>
            <a:r>
              <a:rPr lang="cs-CZ" sz="8000" b="1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b="1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from</a:t>
            </a:r>
            <a:r>
              <a:rPr lang="cs-CZ" sz="8000" b="1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b="1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acting</a:t>
            </a:r>
            <a:r>
              <a:rPr lang="cs-CZ" sz="8000" b="1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, and </a:t>
            </a:r>
            <a:r>
              <a:rPr lang="cs-CZ" sz="8000" b="1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that</a:t>
            </a:r>
            <a:r>
              <a:rPr lang="cs-CZ" sz="8000" b="1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b="1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can</a:t>
            </a:r>
            <a:r>
              <a:rPr lang="cs-CZ" sz="8000" b="1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b="1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be</a:t>
            </a:r>
            <a:r>
              <a:rPr lang="cs-CZ" sz="8000" b="1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b="1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called</a:t>
            </a:r>
            <a:r>
              <a:rPr lang="cs-CZ" sz="8000" b="1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b="1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the</a:t>
            </a:r>
            <a:r>
              <a:rPr lang="cs-CZ" sz="8000" b="1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b="1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dilemma</a:t>
            </a:r>
            <a:r>
              <a:rPr lang="cs-CZ" sz="8000" b="1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b="1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of</a:t>
            </a:r>
            <a:r>
              <a:rPr lang="cs-CZ" sz="8000" b="1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b="1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our</a:t>
            </a:r>
            <a:r>
              <a:rPr lang="cs-CZ" sz="8000" b="1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r>
              <a:rPr lang="cs-CZ" sz="8000" b="1" i="1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age</a:t>
            </a:r>
            <a:r>
              <a:rPr lang="cs-CZ" sz="8000" b="1" i="1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. </a:t>
            </a:r>
            <a:r>
              <a:rPr lang="cs-CZ" sz="80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(</a:t>
            </a:r>
            <a:r>
              <a:rPr lang="cs-CZ" sz="80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bold</a:t>
            </a:r>
            <a:r>
              <a:rPr lang="cs-CZ" sz="8000" dirty="0">
                <a:solidFill>
                  <a:schemeClr val="tx1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type mine)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5911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E52933-9C16-8415-9EF7-FA1022500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spcBef>
                <a:spcPts val="600"/>
              </a:spcBef>
            </a:pPr>
            <a:r>
              <a:rPr lang="cs-CZ" dirty="0" err="1"/>
              <a:t>Herzog</a:t>
            </a:r>
            <a:endParaRPr lang="cs-CZ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FA6B5D71-D7DF-04BD-A521-B0FAC94520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Bellow</a:t>
            </a:r>
            <a:r>
              <a:rPr lang="cs-CZ" sz="24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hit </a:t>
            </a:r>
            <a:r>
              <a:rPr lang="cs-CZ" sz="24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24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bestseller list in </a:t>
            </a:r>
            <a:r>
              <a:rPr lang="cs-CZ" sz="2400" b="1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1964</a:t>
            </a:r>
            <a:r>
              <a:rPr lang="cs-CZ" sz="24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with</a:t>
            </a:r>
            <a:r>
              <a:rPr lang="cs-CZ" sz="24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his novel </a:t>
            </a:r>
            <a:r>
              <a:rPr lang="cs-CZ" sz="2400" i="1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Herzog</a:t>
            </a:r>
            <a:r>
              <a:rPr lang="cs-CZ" sz="24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cs-CZ" sz="24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24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protagonist</a:t>
            </a:r>
            <a:r>
              <a:rPr lang="cs-CZ" sz="24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is</a:t>
            </a:r>
            <a:r>
              <a:rPr lang="cs-CZ" sz="24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cs-CZ" sz="2400" kern="100" dirty="0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a</a:t>
            </a:r>
            <a:r>
              <a:rPr lang="cs-CZ" sz="24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man </a:t>
            </a:r>
            <a:r>
              <a:rPr lang="cs-CZ" sz="24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who</a:t>
            </a:r>
            <a:r>
              <a:rPr lang="cs-CZ" sz="24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analyzes</a:t>
            </a:r>
            <a:r>
              <a:rPr lang="cs-CZ" sz="24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his existence in </a:t>
            </a:r>
            <a:r>
              <a:rPr lang="cs-CZ" sz="24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letters</a:t>
            </a:r>
            <a:r>
              <a:rPr lang="cs-CZ" sz="24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to </a:t>
            </a:r>
            <a:r>
              <a:rPr lang="cs-CZ" sz="24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people</a:t>
            </a:r>
            <a:r>
              <a:rPr lang="cs-CZ" sz="24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that</a:t>
            </a:r>
            <a:r>
              <a:rPr lang="cs-CZ" sz="24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he </a:t>
            </a:r>
            <a:r>
              <a:rPr lang="cs-CZ" sz="24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never</a:t>
            </a:r>
            <a:r>
              <a:rPr lang="cs-CZ" sz="24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sends</a:t>
            </a:r>
            <a:r>
              <a:rPr lang="cs-CZ" sz="24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, An </a:t>
            </a:r>
            <a:r>
              <a:rPr lang="cs-CZ" sz="24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existentialist</a:t>
            </a:r>
            <a:r>
              <a:rPr lang="cs-CZ" sz="24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novel – </a:t>
            </a:r>
            <a:r>
              <a:rPr lang="cs-CZ" sz="24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actually</a:t>
            </a:r>
            <a:r>
              <a:rPr lang="cs-CZ" sz="24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texts</a:t>
            </a:r>
            <a:r>
              <a:rPr lang="cs-CZ" sz="24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by </a:t>
            </a:r>
            <a:r>
              <a:rPr lang="cs-CZ" sz="24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American</a:t>
            </a:r>
            <a:r>
              <a:rPr lang="cs-CZ" sz="24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Jewish</a:t>
            </a:r>
            <a:r>
              <a:rPr lang="cs-CZ" sz="24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writers</a:t>
            </a:r>
            <a:r>
              <a:rPr lang="cs-CZ" sz="24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published</a:t>
            </a:r>
            <a:r>
              <a:rPr lang="cs-CZ" sz="24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after</a:t>
            </a:r>
            <a:r>
              <a:rPr lang="cs-CZ" sz="24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WWII </a:t>
            </a:r>
            <a:r>
              <a:rPr lang="cs-CZ" sz="24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were</a:t>
            </a:r>
            <a:r>
              <a:rPr lang="cs-CZ" sz="24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increasingly</a:t>
            </a:r>
            <a:r>
              <a:rPr lang="cs-CZ" sz="24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and </a:t>
            </a:r>
            <a:r>
              <a:rPr lang="cs-CZ" sz="24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eloquently</a:t>
            </a:r>
            <a:r>
              <a:rPr lang="cs-CZ" sz="24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existentialist</a:t>
            </a:r>
            <a:r>
              <a:rPr lang="cs-CZ" sz="24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and very </a:t>
            </a:r>
            <a:r>
              <a:rPr lang="cs-CZ" sz="24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complex</a:t>
            </a:r>
            <a:r>
              <a:rPr lang="cs-CZ" sz="24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. They </a:t>
            </a:r>
            <a:r>
              <a:rPr lang="cs-CZ" sz="24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surpassed</a:t>
            </a:r>
            <a:r>
              <a:rPr lang="cs-CZ" sz="24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Jewish</a:t>
            </a:r>
            <a:r>
              <a:rPr lang="cs-CZ" sz="24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experience</a:t>
            </a:r>
            <a:r>
              <a:rPr lang="cs-CZ" sz="24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and </a:t>
            </a:r>
            <a:r>
              <a:rPr lang="cs-CZ" sz="24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were</a:t>
            </a:r>
            <a:r>
              <a:rPr lang="cs-CZ" sz="24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accepted</a:t>
            </a:r>
            <a:r>
              <a:rPr lang="cs-CZ" sz="24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and </a:t>
            </a:r>
            <a:r>
              <a:rPr lang="cs-CZ" sz="24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recognized</a:t>
            </a:r>
            <a:r>
              <a:rPr lang="cs-CZ" sz="24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cs-CZ" sz="24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that</a:t>
            </a:r>
            <a:r>
              <a:rPr lang="cs-CZ" sz="24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sense</a:t>
            </a:r>
            <a:r>
              <a:rPr lang="cs-CZ" sz="2400" kern="100" dirty="0">
                <a:solidFill>
                  <a:srgbClr val="202122"/>
                </a:solidFill>
                <a:effectLst/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</a:p>
          <a:p>
            <a:r>
              <a:rPr lang="cs-CZ" sz="2400" kern="100" dirty="0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They </a:t>
            </a:r>
            <a:r>
              <a:rPr lang="cs-CZ" sz="2400" kern="100" dirty="0" err="1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often</a:t>
            </a:r>
            <a:r>
              <a:rPr lang="cs-CZ" sz="2400" kern="100" dirty="0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tended</a:t>
            </a:r>
            <a:r>
              <a:rPr lang="cs-CZ" sz="2400" kern="100" dirty="0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to </a:t>
            </a:r>
            <a:r>
              <a:rPr lang="cs-CZ" sz="2400" kern="100" dirty="0" err="1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employ</a:t>
            </a:r>
            <a:r>
              <a:rPr lang="cs-CZ" sz="2400" kern="100" dirty="0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language</a:t>
            </a:r>
            <a:r>
              <a:rPr lang="cs-CZ" sz="2400" kern="100" dirty="0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at</a:t>
            </a:r>
            <a:r>
              <a:rPr lang="cs-CZ" sz="2400" kern="100" dirty="0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2400" kern="100" dirty="0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maximum, (</a:t>
            </a:r>
            <a:r>
              <a:rPr lang="cs-CZ" sz="2400" kern="100" dirty="0" err="1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especially</a:t>
            </a:r>
            <a:r>
              <a:rPr lang="cs-CZ" sz="2400" kern="100" dirty="0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Bellow</a:t>
            </a:r>
            <a:r>
              <a:rPr lang="cs-CZ" sz="2400" kern="100" dirty="0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2400" kern="100" dirty="0" err="1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also</a:t>
            </a:r>
            <a:r>
              <a:rPr lang="cs-CZ" sz="2400" kern="100" dirty="0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Roth) – </a:t>
            </a:r>
            <a:r>
              <a:rPr lang="cs-CZ" sz="2400" kern="100" dirty="0" err="1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sharp</a:t>
            </a:r>
            <a:r>
              <a:rPr lang="cs-CZ" sz="2400" kern="100" dirty="0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contrast</a:t>
            </a:r>
            <a:r>
              <a:rPr lang="cs-CZ" sz="2400" kern="100" dirty="0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with</a:t>
            </a:r>
            <a:r>
              <a:rPr lang="cs-CZ" sz="2400" kern="100" dirty="0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e.g</a:t>
            </a:r>
            <a:r>
              <a:rPr lang="cs-CZ" sz="2400" kern="100" dirty="0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cs-CZ" sz="2400" kern="100" dirty="0" err="1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Hemingway´s</a:t>
            </a:r>
            <a:r>
              <a:rPr lang="cs-CZ" sz="2400" kern="100" dirty="0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language</a:t>
            </a:r>
            <a:r>
              <a:rPr lang="cs-CZ" sz="2400" kern="100" dirty="0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economy</a:t>
            </a:r>
            <a:r>
              <a:rPr lang="cs-CZ" sz="2400" kern="100" dirty="0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cs-CZ" sz="2400" kern="100" dirty="0" err="1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short</a:t>
            </a:r>
            <a:r>
              <a:rPr lang="cs-CZ" sz="2400" kern="100" dirty="0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stories</a:t>
            </a:r>
            <a:r>
              <a:rPr lang="cs-CZ" sz="2400" kern="100" dirty="0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2400" kern="100" dirty="0" err="1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or</a:t>
            </a:r>
            <a:r>
              <a:rPr lang="cs-CZ" sz="2400" kern="100" dirty="0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even</a:t>
            </a:r>
            <a:r>
              <a:rPr lang="cs-CZ" sz="2400" kern="100" dirty="0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Carver´s</a:t>
            </a:r>
            <a:r>
              <a:rPr lang="cs-CZ" sz="2400" kern="100" dirty="0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intentional</a:t>
            </a:r>
            <a:r>
              <a:rPr lang="cs-CZ" sz="2400" kern="100" dirty="0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simplicity</a:t>
            </a:r>
            <a:r>
              <a:rPr lang="cs-CZ" sz="2400" kern="100" dirty="0">
                <a:solidFill>
                  <a:srgbClr val="202122"/>
                </a:solidFill>
                <a:highlight>
                  <a:srgbClr val="FFFFFF"/>
                </a:highlight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cs-CZ" sz="24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308211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6E19E0-250C-1CBF-ADA7-55747AC44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+mn-lt"/>
              </a:rPr>
              <a:t>Philip Roth, 1933 - 2018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26294FD-B893-7EFA-FC8F-546A0B3161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kern="100" dirty="0">
                <a:ea typeface="Aptos" panose="020B0004020202020204" pitchFamily="34" charset="0"/>
                <a:cs typeface="Times New Roman" panose="02020603050405020304" pitchFamily="18" charset="0"/>
              </a:rPr>
              <a:t>B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orn in Newark, New Jersey, his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parents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´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ancestors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came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from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Ukraine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 He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was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academically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educated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and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became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an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academic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 A very much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acclaimed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writer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20th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century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winner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many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prizes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Pulitzers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National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Book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Awards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).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Though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it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might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seem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that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family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had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already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firm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roots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USA,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it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was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tied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to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Jewish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diaspora and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embraced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Jewish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identity and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difference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 Philip Roth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solved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identity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dilemmas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in many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his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works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with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his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often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semi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-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autobiographical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protagonists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and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narrators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trying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to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suppress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traditional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ties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and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views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and „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americanize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“,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however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unsuccessfully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02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5F59F612-718A-6FED-2499-A176015DC866}"/>
              </a:ext>
            </a:extLst>
          </p:cNvPr>
          <p:cNvSpPr txBox="1"/>
          <p:nvPr/>
        </p:nvSpPr>
        <p:spPr>
          <a:xfrm>
            <a:off x="3048856" y="918060"/>
            <a:ext cx="6097712" cy="5512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He made his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writing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debut in </a:t>
            </a:r>
            <a:r>
              <a:rPr lang="cs-CZ" sz="18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1959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when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a long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short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story </a:t>
            </a:r>
            <a:r>
              <a:rPr lang="cs-CZ" sz="1800" b="1" i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Goodbye</a:t>
            </a:r>
            <a:r>
              <a:rPr lang="cs-CZ" sz="1800" b="1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Columbus</a:t>
            </a:r>
            <a:r>
              <a:rPr lang="cs-CZ" sz="18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was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published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 His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writing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matured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1960s – 1970s, in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time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when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different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anti-establishment </a:t>
            </a:r>
            <a:r>
              <a:rPr lang="cs-CZ" sz="1800" b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movements</a:t>
            </a:r>
            <a:r>
              <a:rPr lang="cs-CZ" sz="18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peaked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USA:</a:t>
            </a:r>
            <a:endParaRPr lang="cs-CZ" sz="14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Clr>
                <a:srgbClr val="202122"/>
              </a:buClr>
              <a:buSzPts val="1050"/>
              <a:buFont typeface="Arial" panose="020B0604020202020204" pitchFamily="34" charset="0"/>
              <a:buChar char="-"/>
            </a:pP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Civil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Rights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Movement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which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was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gradually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giving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impetus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to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other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ethnically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self-assertive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movements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Native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Americans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Chicano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/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Chicana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Chinese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Americans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Korean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Americans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…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development has lead to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acception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notion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and reality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multiculturalism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however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difficult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and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controversial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USA)</a:t>
            </a:r>
            <a:endParaRPr lang="cs-CZ" sz="14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Clr>
                <a:srgbClr val="202122"/>
              </a:buClr>
              <a:buSzPts val="1050"/>
              <a:buFont typeface="Arial" panose="020B0604020202020204" pitchFamily="34" charset="0"/>
              <a:buChar char="-"/>
            </a:pP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anti-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war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movement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;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leftist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movement</a:t>
            </a:r>
            <a:endParaRPr lang="cs-CZ" sz="14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Clr>
                <a:srgbClr val="202122"/>
              </a:buClr>
              <a:buSzPts val="1050"/>
              <a:buFont typeface="Arial" panose="020B0604020202020204" pitchFamily="34" charset="0"/>
              <a:buChar char="-"/>
            </a:pP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women´s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and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feminist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movement</a:t>
            </a:r>
            <a:endParaRPr lang="cs-CZ" sz="14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Clr>
                <a:srgbClr val="202122"/>
              </a:buClr>
              <a:buSzPts val="1050"/>
              <a:buFont typeface="Arial" panose="020B0604020202020204" pitchFamily="34" charset="0"/>
              <a:buChar char="-"/>
            </a:pP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conservatism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1950s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was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attacked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by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sexual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revolution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which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was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a major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change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morals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USA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with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still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palpable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heritage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puritanism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and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strong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religiously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confirmed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codes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behaviour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endParaRPr lang="cs-CZ" sz="14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311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23AB74-8C28-1537-33BB-D9A9106A3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800" i="1" dirty="0" err="1">
                <a:effectLst/>
                <a:latin typeface="+mn-lt"/>
                <a:ea typeface="Aptos" panose="020B0004020202020204" pitchFamily="34" charset="0"/>
              </a:rPr>
              <a:t>Portnoy´s</a:t>
            </a:r>
            <a:r>
              <a:rPr lang="cs-CZ" sz="4800" i="1" dirty="0">
                <a:effectLst/>
                <a:latin typeface="+mn-lt"/>
                <a:ea typeface="Aptos" panose="020B0004020202020204" pitchFamily="34" charset="0"/>
              </a:rPr>
              <a:t> </a:t>
            </a:r>
            <a:r>
              <a:rPr lang="cs-CZ" sz="4800" i="1" dirty="0" err="1">
                <a:effectLst/>
                <a:latin typeface="+mn-lt"/>
                <a:ea typeface="Aptos" panose="020B0004020202020204" pitchFamily="34" charset="0"/>
              </a:rPr>
              <a:t>Complaint</a:t>
            </a:r>
            <a:r>
              <a:rPr lang="cs-CZ" sz="4800" i="1" dirty="0">
                <a:latin typeface="+mn-lt"/>
                <a:ea typeface="Aptos" panose="020B0004020202020204" pitchFamily="34" charset="0"/>
              </a:rPr>
              <a:t>, </a:t>
            </a:r>
            <a:r>
              <a:rPr lang="cs-CZ" sz="4800" dirty="0">
                <a:effectLst/>
                <a:latin typeface="+mn-lt"/>
                <a:ea typeface="Aptos" panose="020B0004020202020204" pitchFamily="34" charset="0"/>
              </a:rPr>
              <a:t>1969</a:t>
            </a:r>
            <a:endParaRPr lang="cs-CZ" sz="4800" dirty="0">
              <a:latin typeface="+mn-l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D0C231-C79E-548F-25D1-228D1B6FD5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28600" indent="0">
              <a:buNone/>
            </a:pPr>
            <a:r>
              <a:rPr lang="cs-CZ" sz="2400" kern="100" dirty="0" err="1"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2400" kern="100" dirty="0">
                <a:ea typeface="Aptos" panose="020B0004020202020204" pitchFamily="34" charset="0"/>
                <a:cs typeface="Times New Roman" panose="02020603050405020304" pitchFamily="18" charset="0"/>
              </a:rPr>
              <a:t> novel </a:t>
            </a:r>
            <a:r>
              <a:rPr lang="cs-CZ" sz="2400" kern="100" dirty="0" err="1">
                <a:ea typeface="Aptos" panose="020B0004020202020204" pitchFamily="34" charset="0"/>
                <a:cs typeface="Times New Roman" panose="02020603050405020304" pitchFamily="18" charset="0"/>
              </a:rPr>
              <a:t>was</a:t>
            </a:r>
            <a:r>
              <a:rPr lang="cs-CZ" sz="2400" kern="100" dirty="0"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sensational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and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scandalous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its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time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because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breaking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all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sexual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taboos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literature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it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has to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be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understood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context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sexual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revolution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Portnoy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first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semi-autobiographical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hero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Roth,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is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an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intellectual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who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is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obsessed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with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sex and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driven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by his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inexhaustible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sexual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appetite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into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sexual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exploits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with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his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simple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gentile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submissive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lover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whom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he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calls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Monkey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 Not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gentle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sex,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graphic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depictions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…, but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novel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manages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to show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possible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importance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sex in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all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aspects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life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its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permanent presence in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behaviour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attitudes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mental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life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; to show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it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as a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possible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life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force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story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surpasses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theme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Jewish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identity in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this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sense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yet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it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also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illustrates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a revolt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son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against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Jewish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rigid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traditions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epitomized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by his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parents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especially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mother´s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control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son´s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morals</a:t>
            </a:r>
            <a:r>
              <a:rPr lang="cs-CZ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5673840"/>
      </p:ext>
    </p:extLst>
  </p:cSld>
  <p:clrMapOvr>
    <a:masterClrMapping/>
  </p:clrMapOvr>
</p:sld>
</file>

<file path=ppt/theme/theme1.xml><?xml version="1.0" encoding="utf-8"?>
<a:theme xmlns:a="http://schemas.openxmlformats.org/drawingml/2006/main" name="LuminousVTI">
  <a:themeElements>
    <a:clrScheme name="AnalogousFromRegularSeed_2SEEDS">
      <a:dk1>
        <a:srgbClr val="000000"/>
      </a:dk1>
      <a:lt1>
        <a:srgbClr val="FFFFFF"/>
      </a:lt1>
      <a:dk2>
        <a:srgbClr val="3D2229"/>
      </a:dk2>
      <a:lt2>
        <a:srgbClr val="E2E5E8"/>
      </a:lt2>
      <a:accent1>
        <a:srgbClr val="D56A17"/>
      </a:accent1>
      <a:accent2>
        <a:srgbClr val="E72D29"/>
      </a:accent2>
      <a:accent3>
        <a:srgbClr val="B8A221"/>
      </a:accent3>
      <a:accent4>
        <a:srgbClr val="14B4A3"/>
      </a:accent4>
      <a:accent5>
        <a:srgbClr val="29ADE7"/>
      </a:accent5>
      <a:accent6>
        <a:srgbClr val="174CD5"/>
      </a:accent6>
      <a:hlink>
        <a:srgbClr val="3F87BF"/>
      </a:hlink>
      <a:folHlink>
        <a:srgbClr val="7F7F7F"/>
      </a:folHlink>
    </a:clrScheme>
    <a:fontScheme name="Custom 51">
      <a:majorFont>
        <a:latin typeface="Sabon Next L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uminousVTI" id="{3EBF12FF-FD44-415B-AB75-5B4F7E5C3AC4}" vid="{521B7FAE-6A8D-4468-B79A-0706294A0D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956</TotalTime>
  <Words>1618</Words>
  <Application>Microsoft Office PowerPoint</Application>
  <PresentationFormat>Širokoúhlá obrazovka</PresentationFormat>
  <Paragraphs>54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20" baseType="lpstr">
      <vt:lpstr>Aptos</vt:lpstr>
      <vt:lpstr>Arial</vt:lpstr>
      <vt:lpstr>Avenir Next LT Pro</vt:lpstr>
      <vt:lpstr>Sabon Next LT</vt:lpstr>
      <vt:lpstr>Times New Roman</vt:lpstr>
      <vt:lpstr>Wingdings</vt:lpstr>
      <vt:lpstr>LuminousVTI</vt:lpstr>
      <vt:lpstr>American Jewish Literature</vt:lpstr>
      <vt:lpstr>Gertrude Stein 1874 – 1946 </vt:lpstr>
      <vt:lpstr>Prezentace aplikace PowerPoint</vt:lpstr>
      <vt:lpstr>Singer´s work</vt:lpstr>
      <vt:lpstr>Saul Bellow, 1915 – 2005</vt:lpstr>
      <vt:lpstr>Herzog</vt:lpstr>
      <vt:lpstr>Philip Roth, 1933 - 2018</vt:lpstr>
      <vt:lpstr>Prezentace aplikace PowerPoint</vt:lpstr>
      <vt:lpstr>Portnoy´s Complaint, 1969</vt:lpstr>
      <vt:lpstr>Prezentace aplikace PowerPoint</vt:lpstr>
      <vt:lpstr> Erica Jong, born 1942</vt:lpstr>
      <vt:lpstr>Bernard Malamud, 1914 - 1986 </vt:lpstr>
      <vt:lpstr>The Tenants, 1971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American Jewish Literature</dc:title>
  <dc:creator>Kalivodová, Eva</dc:creator>
  <cp:lastModifiedBy>Eva Kalivodová</cp:lastModifiedBy>
  <cp:revision>1</cp:revision>
  <dcterms:created xsi:type="dcterms:W3CDTF">2024-04-07T10:57:02Z</dcterms:created>
  <dcterms:modified xsi:type="dcterms:W3CDTF">2024-04-08T17:50:11Z</dcterms:modified>
</cp:coreProperties>
</file>