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0" r:id="rId5"/>
    <p:sldId id="265" r:id="rId6"/>
    <p:sldId id="280" r:id="rId7"/>
    <p:sldId id="262" r:id="rId8"/>
    <p:sldId id="281" r:id="rId9"/>
    <p:sldId id="279" r:id="rId10"/>
    <p:sldId id="261" r:id="rId11"/>
    <p:sldId id="277" r:id="rId12"/>
    <p:sldId id="278" r:id="rId13"/>
    <p:sldId id="266" r:id="rId14"/>
    <p:sldId id="267" r:id="rId15"/>
    <p:sldId id="258" r:id="rId16"/>
    <p:sldId id="275" r:id="rId17"/>
    <p:sldId id="257" r:id="rId18"/>
    <p:sldId id="276" r:id="rId19"/>
    <p:sldId id="25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>
      <p:cViewPr varScale="1">
        <p:scale>
          <a:sx n="66" d="100"/>
          <a:sy n="66" d="100"/>
        </p:scale>
        <p:origin x="122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A602-ED68-46BB-90F0-97F710DA18E8}" type="datetimeFigureOut">
              <a:rPr lang="cs-CZ" smtClean="0"/>
              <a:pPr/>
              <a:t>23.02.2021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4EF4-48F6-48CE-AC40-943B73733D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618589"/>
            <a:ext cx="5486400" cy="566738"/>
          </a:xfrm>
        </p:spPr>
        <p:txBody>
          <a:bodyPr anchor="b">
            <a:normAutofit/>
          </a:bodyPr>
          <a:lstStyle/>
          <a:p>
            <a:r>
              <a:rPr lang="cs-CZ" dirty="0"/>
              <a:t>Čeští cestovatelé v ne-cestopisných pramenech</a:t>
            </a:r>
          </a:p>
        </p:txBody>
      </p:sp>
      <p:pic>
        <p:nvPicPr>
          <p:cNvPr id="1026" name="Picture 2" descr="Risultato immagini per svatý vojtěch">
            <a:extLst>
              <a:ext uri="{FF2B5EF4-FFF2-40B4-BE49-F238E27FC236}">
                <a16:creationId xmlns:a16="http://schemas.microsoft.com/office/drawing/2014/main" id="{4465479E-1F03-4EA3-BEAD-AFA7D332B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288" y="921385"/>
            <a:ext cx="5486400" cy="34975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4716016" y="5534184"/>
            <a:ext cx="2922712" cy="804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PVP Cestopisy českého středověku</a:t>
            </a:r>
          </a:p>
          <a:p>
            <a:pPr>
              <a:lnSpc>
                <a:spcPct val="90000"/>
              </a:lnSpc>
            </a:pPr>
            <a:r>
              <a:rPr lang="cs-CZ" dirty="0"/>
              <a:t>FF UK, 25. 2. 2021</a:t>
            </a:r>
          </a:p>
          <a:p>
            <a:pPr>
              <a:lnSpc>
                <a:spcPct val="90000"/>
              </a:lnSpc>
            </a:pPr>
            <a:r>
              <a:rPr lang="cs-CZ" dirty="0"/>
              <a:t>Jaroslav Svátek</a:t>
            </a:r>
          </a:p>
        </p:txBody>
      </p:sp>
      <p:pic>
        <p:nvPicPr>
          <p:cNvPr id="5" name="Picture 2" descr="C:\Users\Jaroslav\Documents\FFUK\Logo FF UK_všechny formáty\RGB\JPG\rgb1.jpg">
            <a:extLst>
              <a:ext uri="{FF2B5EF4-FFF2-40B4-BE49-F238E27FC236}">
                <a16:creationId xmlns:a16="http://schemas.microsoft.com/office/drawing/2014/main" id="{66867C7F-CEA9-4720-8E0A-24B081AFE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958" y="5384951"/>
            <a:ext cx="3569018" cy="1103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Čeští poutníci v dalších pramenech (12. století)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1147 – kníže Vladislav II. na 2. křížové výpravě; o tom </a:t>
            </a:r>
            <a:r>
              <a:rPr lang="cs-CZ" sz="2200" dirty="0" err="1">
                <a:effectLst/>
                <a:latin typeface="+mj-lt"/>
                <a:ea typeface="Times New Roman" panose="02020603050405020304" pitchFamily="18" charset="0"/>
              </a:rPr>
              <a:t>Vincencius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, FRB II, s. 417-419</a:t>
            </a:r>
          </a:p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1163-1169 </a:t>
            </a:r>
            <a:r>
              <a:rPr lang="cs-CZ" sz="2200" b="1" dirty="0">
                <a:effectLst/>
                <a:latin typeface="+mj-lt"/>
                <a:ea typeface="Times New Roman" panose="02020603050405020304" pitchFamily="18" charset="0"/>
              </a:rPr>
              <a:t>Jindřich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, bratr krále Vladislava</a:t>
            </a:r>
          </a:p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před 1183 a 1185 probošt Martin, královský notář</a:t>
            </a:r>
          </a:p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1188 – Petr </a:t>
            </a:r>
            <a:r>
              <a:rPr lang="cs-CZ" sz="2200" dirty="0" err="1">
                <a:effectLst/>
                <a:latin typeface="+mj-lt"/>
                <a:ea typeface="Times New Roman" panose="02020603050405020304" pitchFamily="18" charset="0"/>
              </a:rPr>
              <a:t>Milhost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 – šlechtic, zahynul v Palestině</a:t>
            </a:r>
          </a:p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1189 – </a:t>
            </a:r>
            <a:r>
              <a:rPr lang="cs-CZ" sz="2200" dirty="0" err="1">
                <a:effectLst/>
                <a:latin typeface="+mj-lt"/>
                <a:ea typeface="Times New Roman" panose="02020603050405020304" pitchFamily="18" charset="0"/>
              </a:rPr>
              <a:t>Děpolt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, 3. křížová výprava; o tom </a:t>
            </a:r>
            <a:r>
              <a:rPr lang="cs-CZ" sz="2200" dirty="0" err="1">
                <a:effectLst/>
                <a:latin typeface="+mj-lt"/>
                <a:ea typeface="Times New Roman" panose="02020603050405020304" pitchFamily="18" charset="0"/>
              </a:rPr>
              <a:t>Iwańczak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, 121-122</a:t>
            </a:r>
          </a:p>
          <a:p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1193 (před) – </a:t>
            </a:r>
            <a:r>
              <a:rPr lang="cs-CZ" sz="2200" b="1" dirty="0" err="1">
                <a:effectLst/>
                <a:latin typeface="+mj-lt"/>
                <a:ea typeface="Times New Roman" panose="02020603050405020304" pitchFamily="18" charset="0"/>
              </a:rPr>
              <a:t>bl</a:t>
            </a:r>
            <a:r>
              <a:rPr lang="cs-CZ" sz="2200" b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cs-CZ" sz="2200" b="1" dirty="0" err="1">
                <a:effectLst/>
                <a:latin typeface="+mj-lt"/>
                <a:ea typeface="Times New Roman" panose="02020603050405020304" pitchFamily="18" charset="0"/>
              </a:rPr>
              <a:t>Hroznata</a:t>
            </a:r>
            <a:endParaRPr lang="cs-CZ" sz="2200" b="1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cs-CZ" sz="2200" b="1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1197 – </a:t>
            </a:r>
            <a:r>
              <a:rPr lang="cs-CZ" sz="2200" b="1" dirty="0">
                <a:effectLst/>
                <a:latin typeface="+mj-lt"/>
                <a:ea typeface="Times New Roman" panose="02020603050405020304" pitchFamily="18" charset="0"/>
              </a:rPr>
              <a:t>Jindřich Břetislav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cs-CZ" sz="22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B8648F7-4E9C-4D66-8634-0B0CC273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600" b="1" dirty="0"/>
              <a:t>Blahoslavený </a:t>
            </a:r>
            <a:r>
              <a:rPr lang="cs-CZ" sz="2600" b="1" dirty="0" err="1"/>
              <a:t>Hroznata</a:t>
            </a:r>
            <a:r>
              <a:rPr lang="cs-CZ" sz="2600" b="1" dirty="0"/>
              <a:t> na pouti do Jeruzaléma</a:t>
            </a:r>
            <a:br>
              <a:rPr lang="cs-CZ" sz="2600" b="1" dirty="0"/>
            </a:br>
            <a:r>
              <a:rPr lang="cs-CZ" sz="2600" b="1" dirty="0"/>
              <a:t>(FRB I, s. 371)</a:t>
            </a:r>
            <a:endParaRPr lang="en-US" sz="26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45BEAE-7132-4A32-9B5B-A95298205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838" y="1600200"/>
            <a:ext cx="5090324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8563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37784-CD32-4380-B9B7-A533A6C8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Jindřich Břetislav – cestovatel do Santiaga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FEA218-AD21-46D8-9533-2C9FCCDC4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Letopis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Vincenciův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, in: FRB II, s. 281:</a:t>
            </a:r>
          </a:p>
          <a:p>
            <a:pPr marL="226695" indent="-226695" algn="just">
              <a:lnSpc>
                <a:spcPct val="115000"/>
              </a:lnSpc>
              <a:spcAft>
                <a:spcPts val="800"/>
              </a:spcAft>
            </a:pP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Dominus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quoque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episcopus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ad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liminam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sancti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Jacobi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apostoli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causa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orationis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(sic !)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viam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tenuit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quem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imperator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propter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pecuniam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sibi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pollicitam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detinuit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, et sic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impeditus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reversus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est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Bohemiam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226695" indent="-226695" algn="just">
              <a:lnSpc>
                <a:spcPct val="115000"/>
              </a:lnSpc>
              <a:spcAft>
                <a:spcPts val="800"/>
              </a:spcAf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25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FC6B5-1CC2-404A-87D9-CAD7137D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Čeští poutníci v dalších pramenech (13.-14. století)</a:t>
            </a:r>
            <a:endParaRPr lang="cs-CZ" sz="2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0B4D7B-2766-45A9-AA3A-0A958ADB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1205 – mnich </a:t>
            </a:r>
            <a:r>
              <a:rPr lang="cs-CZ" sz="2200" dirty="0" err="1">
                <a:effectLst/>
                <a:latin typeface="+mj-lt"/>
                <a:ea typeface="Times New Roman" panose="02020603050405020304" pitchFamily="18" charset="0"/>
              </a:rPr>
              <a:t>Egidius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 z Čech</a:t>
            </a:r>
          </a:p>
          <a:p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1250 –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Markvaldus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200" i="1" dirty="0" err="1">
                <a:effectLst/>
                <a:latin typeface="+mj-lt"/>
                <a:ea typeface="Times New Roman" panose="02020603050405020304" pitchFamily="18" charset="0"/>
              </a:rPr>
              <a:t>suppanus</a:t>
            </a:r>
            <a:r>
              <a:rPr lang="cs-CZ" sz="2200" i="1" dirty="0">
                <a:effectLst/>
                <a:latin typeface="+mj-lt"/>
                <a:ea typeface="Times New Roman" panose="02020603050405020304" pitchFamily="18" charset="0"/>
              </a:rPr>
              <a:t> de Bohemia</a:t>
            </a:r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 a 36 mužů – se sv. Ludvíkem do Svaté země</a:t>
            </a:r>
          </a:p>
          <a:p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1354 – šlechtic Tobiáš (Dobeš) z Bechyně – žádost o svolení cestě do Svaté země s 30 průvodci</a:t>
            </a:r>
          </a:p>
          <a:p>
            <a:r>
              <a:rPr lang="cs-CZ" sz="2200" dirty="0">
                <a:effectLst/>
                <a:latin typeface="+mj-lt"/>
                <a:ea typeface="Times New Roman" panose="02020603050405020304" pitchFamily="18" charset="0"/>
              </a:rPr>
              <a:t>1359 – o totéž žádá Dětřich z Jindřichova Hradce (OFM) a 6 poutníků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82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F4109-29E1-4B01-AF25-5E0B7D84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Čeští cestovatelé v literárních pramenech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C4B334-C23E-403F-88EA-DE09BE992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b="1" dirty="0"/>
              <a:t>Kronika tak řečeného Dalimila:</a:t>
            </a:r>
          </a:p>
          <a:p>
            <a:pPr marL="0" indent="0">
              <a:buNone/>
            </a:pPr>
            <a:endParaRPr lang="cs-CZ" sz="2200" b="1" dirty="0"/>
          </a:p>
          <a:p>
            <a:pPr marL="226695" indent="-226695"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 z Michalovic (kap. 94) – kolem r. 1293: </a:t>
            </a:r>
            <a:r>
              <a:rPr lang="cs-CZ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...Též vím, že/ tehdy pan Jan z Michalovic/ který nebyl žádný novic / v turnajích, se chystal k cestě / od Rýna až do Paříže, / všechna klání k slávě Čechů / vyhrál tam a bez obtíže / vrátil se pod rodnou střechu.</a:t>
            </a:r>
          </a:p>
          <a:p>
            <a:pPr marL="226695" indent="-226695">
              <a:lnSpc>
                <a:spcPct val="107000"/>
              </a:lnSpc>
              <a:spcAft>
                <a:spcPts val="800"/>
              </a:spcAft>
            </a:pPr>
            <a:endParaRPr lang="cs-CZ" sz="2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indent="-226695"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Plichta ze 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Žirotína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kol. roku 1316 – doplněk 4 k Dalimilovi: </a:t>
            </a:r>
            <a:r>
              <a:rPr lang="cs-CZ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 opustil Čechy, odjel do dálavy /, bil se v každém boji jako rytíř pravý./ Ten římskému králi pomoh v každé srážce, / králi anglickému často dělal strážce...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indent="-226695"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51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/>
              <a:t>Přehled českých poutníků do Svaté země v letech 1390-1410</a:t>
            </a:r>
          </a:p>
        </p:txBody>
      </p:sp>
      <p:pic>
        <p:nvPicPr>
          <p:cNvPr id="7" name="Espace réservé du contenu 6" descr="Bohdanecký_z_Hodkova_-_Adam_st._na_Žlebech_a_Kuneš_ml._na_Hořičká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2357240" cy="3575717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214810" y="1857364"/>
            <a:ext cx="4471990" cy="4525963"/>
          </a:xfrm>
        </p:spPr>
        <p:txBody>
          <a:bodyPr>
            <a:normAutofit/>
          </a:bodyPr>
          <a:lstStyle/>
          <a:p>
            <a:r>
              <a:rPr lang="cs-CZ" sz="1800" dirty="0"/>
              <a:t>začátek 90. let – </a:t>
            </a:r>
            <a:r>
              <a:rPr lang="cs-CZ" sz="1800" b="1" dirty="0"/>
              <a:t>Beneš z Hořovic </a:t>
            </a:r>
          </a:p>
          <a:p>
            <a:r>
              <a:rPr lang="cs-CZ" sz="1800" dirty="0"/>
              <a:t>1390  - </a:t>
            </a:r>
            <a:r>
              <a:rPr lang="cs-CZ" sz="1800" b="1" dirty="0"/>
              <a:t>Petr </a:t>
            </a:r>
            <a:r>
              <a:rPr lang="cs-CZ" sz="1800" b="1" dirty="0" err="1"/>
              <a:t>Bratroš</a:t>
            </a:r>
            <a:r>
              <a:rPr lang="cs-CZ" sz="1800" b="1" dirty="0"/>
              <a:t> z Dubnice</a:t>
            </a:r>
          </a:p>
          <a:p>
            <a:r>
              <a:rPr lang="cs-CZ" sz="1800" dirty="0"/>
              <a:t>1390 – </a:t>
            </a:r>
            <a:r>
              <a:rPr lang="cs-CZ" sz="1800" b="1" dirty="0"/>
              <a:t>anonymní</a:t>
            </a:r>
            <a:r>
              <a:rPr lang="cs-CZ" sz="1800" dirty="0"/>
              <a:t> minorita</a:t>
            </a:r>
          </a:p>
          <a:p>
            <a:r>
              <a:rPr lang="cs-CZ" sz="1800" dirty="0"/>
              <a:t>1392 – </a:t>
            </a:r>
            <a:r>
              <a:rPr lang="cs-CZ" sz="1800" b="1" i="1" dirty="0"/>
              <a:t>septem </a:t>
            </a:r>
            <a:r>
              <a:rPr lang="cs-CZ" sz="1800" b="1" i="1" dirty="0" err="1"/>
              <a:t>scutiferorum</a:t>
            </a:r>
            <a:r>
              <a:rPr lang="cs-CZ" sz="1800" i="1" dirty="0"/>
              <a:t> de Bohemia et </a:t>
            </a:r>
            <a:r>
              <a:rPr lang="cs-CZ" sz="1800" i="1" dirty="0" err="1"/>
              <a:t>Almania</a:t>
            </a:r>
            <a:r>
              <a:rPr lang="cs-CZ" sz="1800" i="1" dirty="0"/>
              <a:t> </a:t>
            </a:r>
            <a:r>
              <a:rPr lang="cs-CZ" sz="1800" dirty="0"/>
              <a:t>(cestopis Thomase </a:t>
            </a:r>
            <a:r>
              <a:rPr lang="cs-CZ" sz="1800" dirty="0" err="1"/>
              <a:t>Brygga</a:t>
            </a:r>
            <a:r>
              <a:rPr lang="cs-CZ" sz="1800" dirty="0"/>
              <a:t>)</a:t>
            </a:r>
          </a:p>
          <a:p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konec 14. stol. - 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</a:rPr>
              <a:t>Kuneš </a:t>
            </a:r>
            <a:r>
              <a:rPr lang="cs-CZ" sz="1800" b="1" dirty="0" err="1">
                <a:effectLst/>
                <a:latin typeface="+mj-lt"/>
                <a:ea typeface="Times New Roman" panose="02020603050405020304" pitchFamily="18" charset="0"/>
              </a:rPr>
              <a:t>Bohdánecký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</a:rPr>
              <a:t> z Hodkova </a:t>
            </a:r>
            <a:endParaRPr lang="cs-CZ" sz="1800" b="1" dirty="0">
              <a:latin typeface="+mj-lt"/>
            </a:endParaRPr>
          </a:p>
          <a:p>
            <a:r>
              <a:rPr lang="cs-CZ" sz="1800" dirty="0"/>
              <a:t>1400 – </a:t>
            </a:r>
            <a:r>
              <a:rPr lang="cs-CZ" sz="1800" b="1" dirty="0"/>
              <a:t>formulář průvodního listu </a:t>
            </a:r>
            <a:r>
              <a:rPr lang="cs-CZ" sz="1800" dirty="0"/>
              <a:t>na pouť do Říma a Jeruzaléma (Brno, MZK, </a:t>
            </a:r>
            <a:r>
              <a:rPr lang="cs-CZ" sz="1800" dirty="0" err="1"/>
              <a:t>Mk</a:t>
            </a:r>
            <a:r>
              <a:rPr lang="cs-CZ" sz="1800" dirty="0"/>
              <a:t> 24)</a:t>
            </a:r>
          </a:p>
          <a:p>
            <a:r>
              <a:rPr lang="cs-CZ" sz="1800" dirty="0"/>
              <a:t>1410 – </a:t>
            </a:r>
            <a:r>
              <a:rPr lang="cs-CZ" sz="1800" b="1" dirty="0"/>
              <a:t>Martin </a:t>
            </a:r>
            <a:r>
              <a:rPr lang="cs-CZ" sz="1800" b="1" dirty="0" err="1"/>
              <a:t>Colona</a:t>
            </a:r>
            <a:endParaRPr lang="cs-CZ" sz="1800" b="1" dirty="0"/>
          </a:p>
          <a:p>
            <a:r>
              <a:rPr lang="cs-CZ" sz="1800" dirty="0"/>
              <a:t>1411 – </a:t>
            </a:r>
            <a:r>
              <a:rPr lang="cs-CZ" sz="1800" b="1" dirty="0"/>
              <a:t>Anežka ze Šternberka a Lukova</a:t>
            </a:r>
          </a:p>
          <a:p>
            <a:r>
              <a:rPr lang="cs-CZ" sz="1800" b="1" dirty="0"/>
              <a:t>Jeroným Pražský???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4F552-C56C-4349-8E18-2B6C00D3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1119"/>
            <a:ext cx="7886700" cy="994172"/>
          </a:xfrm>
        </p:spPr>
        <p:txBody>
          <a:bodyPr>
            <a:normAutofit/>
          </a:bodyPr>
          <a:lstStyle/>
          <a:p>
            <a:r>
              <a:rPr lang="cs-CZ" sz="2600" b="1" dirty="0"/>
              <a:t>Exkurs I: vizitační protokoly Pavla z Janovic (1379-1382)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D08BA-E181-4EB3-9C63-CA71B3EB0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00300"/>
            <a:ext cx="7886700" cy="2903822"/>
          </a:xfrm>
        </p:spPr>
        <p:txBody>
          <a:bodyPr>
            <a:normAutofit/>
          </a:bodyPr>
          <a:lstStyle/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Vizitační protokoly =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záznamy shromažďující údaje o jednotlivých farách v rámci jednoho biskupství 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letech 1379, 1380 a 1382 navštívených 250 míst pražské arcidiecéze, dohromady více než 1300 km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8102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090A260-0911-4705-8B3C-290C31266A9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62165" y="1104071"/>
            <a:ext cx="4031456" cy="4245769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EE60EAB-1848-4ED3-A6FB-2C016C4EC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415" y="1050131"/>
            <a:ext cx="4295707" cy="47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F324583-7685-4B2A-BFCE-9C418766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9" y="997878"/>
            <a:ext cx="4343299" cy="48622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DBF910D-53B8-495C-9994-4624EBCF8263}"/>
              </a:ext>
            </a:extLst>
          </p:cNvPr>
          <p:cNvSpPr txBox="1"/>
          <p:nvPr/>
        </p:nvSpPr>
        <p:spPr>
          <a:xfrm>
            <a:off x="4869951" y="3823914"/>
            <a:ext cx="42283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350" dirty="0"/>
          </a:p>
          <a:p>
            <a:r>
              <a:rPr lang="cs-CZ" sz="1350" dirty="0"/>
              <a:t>z knihy P. </a:t>
            </a:r>
            <a:r>
              <a:rPr lang="cs-CZ" sz="1350" dirty="0" err="1"/>
              <a:t>Bolina</a:t>
            </a:r>
            <a:r>
              <a:rPr lang="cs-CZ" sz="1350" dirty="0"/>
              <a:t> – T. Klimek – V. </a:t>
            </a:r>
            <a:r>
              <a:rPr lang="cs-CZ" sz="1350" dirty="0" err="1"/>
              <a:t>Cílek</a:t>
            </a:r>
            <a:r>
              <a:rPr lang="cs-CZ" sz="1350" dirty="0"/>
              <a:t>, Staré cesty v krajině</a:t>
            </a:r>
          </a:p>
          <a:p>
            <a:r>
              <a:rPr lang="cs-CZ" sz="1350" dirty="0"/>
              <a:t>středních Čech, Praha 2018, s. 146-148</a:t>
            </a:r>
          </a:p>
        </p:txBody>
      </p:sp>
      <p:pic>
        <p:nvPicPr>
          <p:cNvPr id="1026" name="Picture 2" descr="Staré cesty v krajině středních Čech">
            <a:extLst>
              <a:ext uri="{FF2B5EF4-FFF2-40B4-BE49-F238E27FC236}">
                <a16:creationId xmlns:a16="http://schemas.microsoft.com/office/drawing/2014/main" id="{3FBCC7E5-6AD5-4381-979F-8119C855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68" y="997878"/>
            <a:ext cx="22193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56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roslav\Documents\Cestopisy\Jeroným2016\ma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93" y="1402307"/>
            <a:ext cx="8850413" cy="4525963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Exkurs II: vzdálená působiště M. Jeronýma Pražského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B671B63-3080-433B-90B4-8B2BB161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CBEF793-1244-4550-A46E-6A7DB6987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Josef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Kunský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Čeští cestovatelé (I-II), Praha 1961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Michal Borovička,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Cestovatelství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(Velké dějiny zemí Koruny české, tematická řada), Praha – Litomyšl 2010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Zdeňka Tichá, Jak staří Čechové poznávali svět, Praha 1986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František Šmahel, Život a dílo Jeronýma Pražského, Praha 2010</a:t>
            </a:r>
          </a:p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Bohdan</a:t>
            </a:r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cap="sm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Małysz</a:t>
            </a:r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Najstarsza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czeska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relacja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podróżnicza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Czeski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Cieszyn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</a:p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Hrdina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peregrinus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Bohemicus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Fernwallfahrten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böhmischer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Bürger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Spätmittelalter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in: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 - Praga. Praha - Řím :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Omaggio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Zdeňka Hledíková /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Praha 2009, s. 173-187</a:t>
            </a:r>
          </a:p>
          <a:p>
            <a:pPr marL="226695" indent="-226695">
              <a:lnSpc>
                <a:spcPct val="115000"/>
              </a:lnSpc>
              <a:spcAft>
                <a:spcPts val="800"/>
              </a:spcAf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641C4-BE92-4610-A2D3-543A5553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4E06B-B7AA-4C90-B69B-1F2E61B6A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Zdeňka Tichá,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 staří Čechové poznávali svět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Michal Borovička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„Prvního Čecha, jenž se vypravil do světa, pochopitelně neznáme a ani by nemělo smysl po něm pátrat. Rozhodně však můžeme vycházet z konstatování, že naši dávní předkové z počátků českého státu necestovali pro zábavu ani proto, že by chtěli poznávat svět, ale proto, že museli.“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Cestovatelství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17)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718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Čeští poutníci v Kosmově kronice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sv. Vojtěch – Řím, 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Cassino</a:t>
            </a:r>
            <a:r>
              <a:rPr lang="cs-CZ" dirty="0"/>
              <a:t> (Jeruzalém), Baltské moře – Prusko</a:t>
            </a:r>
          </a:p>
          <a:p>
            <a:r>
              <a:rPr lang="cs-CZ" dirty="0"/>
              <a:t>kanovník </a:t>
            </a:r>
            <a:r>
              <a:rPr lang="cs-CZ" dirty="0" err="1"/>
              <a:t>Asinus</a:t>
            </a:r>
            <a:r>
              <a:rPr lang="cs-CZ" dirty="0"/>
              <a:t> (Osel) – 1092 přes Uhry do Jeruzaléma</a:t>
            </a:r>
          </a:p>
          <a:p>
            <a:r>
              <a:rPr lang="cs-CZ" dirty="0"/>
              <a:t>župan-kmet </a:t>
            </a:r>
            <a:r>
              <a:rPr lang="cs-CZ" dirty="0" err="1"/>
              <a:t>Vznata</a:t>
            </a:r>
            <a:r>
              <a:rPr lang="cs-CZ" dirty="0"/>
              <a:t> – 1121 </a:t>
            </a:r>
          </a:p>
          <a:p>
            <a:r>
              <a:rPr lang="cs-CZ" dirty="0"/>
              <a:t>4 šlechtici s průvodem: Jindřich Zdík, </a:t>
            </a:r>
            <a:r>
              <a:rPr lang="cs-CZ" dirty="0" err="1"/>
              <a:t>Dlúmohil</a:t>
            </a:r>
            <a:r>
              <a:rPr lang="cs-CZ" dirty="0"/>
              <a:t>, </a:t>
            </a:r>
            <a:r>
              <a:rPr lang="cs-CZ" dirty="0" err="1"/>
              <a:t>Humbrecht</a:t>
            </a:r>
            <a:r>
              <a:rPr lang="cs-CZ" dirty="0"/>
              <a:t> a Gilbert</a:t>
            </a:r>
          </a:p>
          <a:p>
            <a:r>
              <a:rPr lang="cs-CZ" dirty="0"/>
              <a:t>1124 – kmet Heřman a </a:t>
            </a:r>
            <a:r>
              <a:rPr lang="cs-CZ" dirty="0" err="1"/>
              <a:t>Lutobor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Pokračovatelé Kosmovi:</a:t>
            </a:r>
          </a:p>
          <a:p>
            <a:r>
              <a:rPr lang="cs-CZ" dirty="0"/>
              <a:t>1130 – biskup </a:t>
            </a:r>
            <a:r>
              <a:rPr lang="cs-CZ" dirty="0" err="1"/>
              <a:t>Menhart</a:t>
            </a:r>
            <a:r>
              <a:rPr lang="cs-CZ" dirty="0"/>
              <a:t> s </a:t>
            </a:r>
            <a:r>
              <a:rPr lang="cs-CZ" dirty="0" err="1"/>
              <a:t>Přibyslavou</a:t>
            </a:r>
            <a:r>
              <a:rPr lang="cs-CZ" dirty="0"/>
              <a:t> – mecenáška sázavského kláštera</a:t>
            </a:r>
          </a:p>
          <a:p>
            <a:r>
              <a:rPr lang="cs-CZ" dirty="0"/>
              <a:t>1137 – Jindřich Zdík (podruhé) – již biskup OC + sázavský opat Silvestr a šlechtic Boleslav – cestou zahynul</a:t>
            </a:r>
          </a:p>
          <a:p>
            <a:r>
              <a:rPr lang="cs-CZ" dirty="0"/>
              <a:t>1141 – </a:t>
            </a:r>
            <a:r>
              <a:rPr lang="cs-CZ" dirty="0" err="1"/>
              <a:t>Spytihněv</a:t>
            </a:r>
            <a:r>
              <a:rPr lang="cs-CZ" dirty="0"/>
              <a:t>, syn Bořivoje II., se dvěma průvodci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0F604-86C7-4DC9-8E30-C99E1AC8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65F074-DF2B-4C67-9D02-75FB4F44D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7626"/>
            <a:ext cx="7413660" cy="6730374"/>
          </a:xfrm>
        </p:spPr>
      </p:pic>
    </p:spTree>
    <p:extLst>
      <p:ext uri="{BB962C8B-B14F-4D97-AF65-F5344CB8AC3E}">
        <p14:creationId xmlns:p14="http://schemas.microsoft.com/office/powerpoint/2010/main" val="321092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4D11E-3404-4687-8000-C10EB050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Jindřich Zdík ve Svaté zemi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AC69F-EFB2-47DD-8A00-46F13924B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1137 – druhá cesta se sázavským opatem Silvestrem</a:t>
            </a:r>
          </a:p>
          <a:p>
            <a:endParaRPr lang="cs-CZ" sz="2200" dirty="0"/>
          </a:p>
          <a:p>
            <a:r>
              <a:rPr lang="cs-CZ" sz="2200" b="1" dirty="0"/>
              <a:t>Mnich Sázavský</a:t>
            </a:r>
            <a:r>
              <a:rPr lang="cs-CZ" sz="2200" dirty="0"/>
              <a:t>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Silvester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abbas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domino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Heinrico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Olomucensi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instinctu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divinae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inspirationis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orationis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causa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Jerosolimam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perrexit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interim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coenobii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sui gubernacula domino Beroni, eiusdem loci decano, procuranda committens. In eodem anno IX Kal. Jan. Prosperis</a:t>
            </a:r>
            <a:r>
              <a:rPr lang="fr-FR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austrii flatibus rediit, in quo itinere miles deo defunctus Ruzin defunctus est III Idus Octobris.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(FRB II, s. 260)</a:t>
            </a:r>
          </a:p>
          <a:p>
            <a:r>
              <a:rPr lang="cs-CZ" sz="2200" b="1" dirty="0"/>
              <a:t>Tzv. Kanovník Vyšehradský: </a:t>
            </a:r>
            <a:r>
              <a:rPr lang="cs-CZ" sz="2200" dirty="0"/>
              <a:t>https://sources.cms.flu.cas.cz/src/index.php?s=v&amp;action=jdi&amp;cat=11&amp;bookid=1119&amp;page=227&amp;action_button.x=0&amp;action_button.y=0</a:t>
            </a:r>
          </a:p>
        </p:txBody>
      </p:sp>
    </p:spTree>
    <p:extLst>
      <p:ext uri="{BB962C8B-B14F-4D97-AF65-F5344CB8AC3E}">
        <p14:creationId xmlns:p14="http://schemas.microsoft.com/office/powerpoint/2010/main" val="105605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b="1" dirty="0" err="1"/>
              <a:t>Rorgo</a:t>
            </a:r>
            <a:r>
              <a:rPr lang="cs-CZ" sz="2600" b="1" dirty="0"/>
              <a:t> </a:t>
            </a:r>
            <a:r>
              <a:rPr lang="cs-CZ" sz="2600" b="1" dirty="0" err="1"/>
              <a:t>Fretellus</a:t>
            </a:r>
            <a:r>
              <a:rPr lang="cs-CZ" sz="2600" b="1" dirty="0"/>
              <a:t>, </a:t>
            </a:r>
            <a:r>
              <a:rPr lang="cs-CZ" sz="2600" b="1" i="1" dirty="0" err="1"/>
              <a:t>Tractatus</a:t>
            </a:r>
            <a:r>
              <a:rPr lang="cs-CZ" sz="2600" b="1" i="1" dirty="0"/>
              <a:t> de </a:t>
            </a:r>
            <a:r>
              <a:rPr lang="cs-CZ" sz="2600" b="1" i="1" dirty="0" err="1"/>
              <a:t>distanciis</a:t>
            </a:r>
            <a:r>
              <a:rPr lang="cs-CZ" sz="2600" b="1" i="1" dirty="0"/>
              <a:t> </a:t>
            </a:r>
            <a:r>
              <a:rPr lang="cs-CZ" sz="2600" b="1" i="1" dirty="0" err="1"/>
              <a:t>locorum</a:t>
            </a:r>
            <a:r>
              <a:rPr lang="cs-CZ" sz="2600" b="1" i="1" dirty="0"/>
              <a:t> </a:t>
            </a:r>
            <a:r>
              <a:rPr lang="cs-CZ" sz="2600" b="1" i="1" dirty="0" err="1"/>
              <a:t>Terrae</a:t>
            </a:r>
            <a:r>
              <a:rPr lang="cs-CZ" sz="2600" b="1" i="1" dirty="0"/>
              <a:t> </a:t>
            </a:r>
            <a:r>
              <a:rPr lang="cs-CZ" sz="2600" b="1" i="1" dirty="0" err="1"/>
              <a:t>Sanctae</a:t>
            </a:r>
            <a:endParaRPr lang="cs-CZ" sz="2600" b="1" dirty="0"/>
          </a:p>
        </p:txBody>
      </p:sp>
      <p:pic>
        <p:nvPicPr>
          <p:cNvPr id="6" name="Zástupný symbol pro obsah 5" descr="Fretellus_NK X C 18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710" y="1600200"/>
            <a:ext cx="3939580" cy="4525963"/>
          </a:xfrm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NK X C 18, </a:t>
            </a:r>
            <a:r>
              <a:rPr lang="cs-CZ" dirty="0" err="1"/>
              <a:t>fol</a:t>
            </a:r>
            <a:r>
              <a:rPr lang="cs-CZ" dirty="0"/>
              <a:t>. 59ra-68ra (14. stol.)</a:t>
            </a:r>
          </a:p>
          <a:p>
            <a:r>
              <a:rPr lang="cs-CZ" dirty="0"/>
              <a:t>NK XIX B 26, </a:t>
            </a:r>
            <a:r>
              <a:rPr lang="cs-CZ" dirty="0" err="1"/>
              <a:t>fol</a:t>
            </a:r>
            <a:r>
              <a:rPr lang="cs-CZ" dirty="0"/>
              <a:t>. 126v-138v (2. </a:t>
            </a:r>
            <a:r>
              <a:rPr lang="cs-CZ" dirty="0" err="1"/>
              <a:t>pol</a:t>
            </a:r>
            <a:r>
              <a:rPr lang="cs-CZ" dirty="0"/>
              <a:t>. 15. stol.)</a:t>
            </a:r>
          </a:p>
          <a:p>
            <a:r>
              <a:rPr lang="cs-CZ" dirty="0"/>
              <a:t>Vyšší Brod, Cod. 101, </a:t>
            </a:r>
            <a:r>
              <a:rPr lang="cs-CZ" dirty="0" err="1"/>
              <a:t>fol</a:t>
            </a:r>
            <a:r>
              <a:rPr lang="cs-CZ" dirty="0"/>
              <a:t>. 89v-98v</a:t>
            </a:r>
          </a:p>
          <a:p>
            <a:endParaRPr lang="cs-CZ" dirty="0"/>
          </a:p>
          <a:p>
            <a:r>
              <a:rPr lang="cs-CZ" dirty="0"/>
              <a:t>Spis dedikován Jindřichovi </a:t>
            </a:r>
            <a:r>
              <a:rPr lang="cs-CZ" dirty="0" err="1"/>
              <a:t>Zdíkovi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2645216-04E6-4826-A245-B4DFD27C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600" b="1" dirty="0"/>
              <a:t>Rorgo Fretellus – p</a:t>
            </a:r>
            <a:r>
              <a:rPr lang="cs-CZ" sz="2600" b="1" dirty="0" err="1"/>
              <a:t>ředmluva</a:t>
            </a:r>
            <a:endParaRPr lang="cs-CZ" sz="2600" b="1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951F135-30D9-4B1A-950D-F6D758D55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700808"/>
            <a:ext cx="7731889" cy="1388962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E7FE700-5BEB-4657-B5C7-EC84C4AD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59" y="4437112"/>
            <a:ext cx="8009681" cy="11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1479B49-70CD-4008-874F-299E23D0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1152: šlechtic </a:t>
            </a:r>
            <a:r>
              <a:rPr lang="cs-CZ" sz="2600" dirty="0" err="1"/>
              <a:t>Hroznata</a:t>
            </a:r>
            <a:endParaRPr lang="cs-CZ" sz="2600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8F8DF10-46C3-44EA-8BAE-ECC62A052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21" y="1700808"/>
            <a:ext cx="8357550" cy="2448272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E8849FF-0EA1-485F-8029-10A41AB1EC09}"/>
              </a:ext>
            </a:extLst>
          </p:cNvPr>
          <p:cNvSpPr txBox="1"/>
          <p:nvPr/>
        </p:nvSpPr>
        <p:spPr>
          <a:xfrm>
            <a:off x="5220072" y="4725144"/>
            <a:ext cx="34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Letopis </a:t>
            </a:r>
            <a:r>
              <a:rPr lang="cs-CZ" i="1" dirty="0" err="1"/>
              <a:t>Vincenciův</a:t>
            </a:r>
            <a:r>
              <a:rPr lang="cs-CZ" dirty="0"/>
              <a:t>, in: FRB II, s. 420</a:t>
            </a:r>
          </a:p>
        </p:txBody>
      </p:sp>
    </p:spTree>
    <p:extLst>
      <p:ext uri="{BB962C8B-B14F-4D97-AF65-F5344CB8AC3E}">
        <p14:creationId xmlns:p14="http://schemas.microsoft.com/office/powerpoint/2010/main" val="20936789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1007</Words>
  <Application>Microsoft Office PowerPoint</Application>
  <PresentationFormat>Předvádění na obrazovce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Motiv sady Office</vt:lpstr>
      <vt:lpstr>Čeští cestovatelé v ne-cestopisných pramenech</vt:lpstr>
      <vt:lpstr>Literatura</vt:lpstr>
      <vt:lpstr>Prezentace aplikace PowerPoint</vt:lpstr>
      <vt:lpstr>Čeští poutníci v Kosmově kronice</vt:lpstr>
      <vt:lpstr>Prezentace aplikace PowerPoint</vt:lpstr>
      <vt:lpstr>Jindřich Zdík ve Svaté zemi</vt:lpstr>
      <vt:lpstr>Rorgo Fretellus, Tractatus de distanciis locorum Terrae Sanctae</vt:lpstr>
      <vt:lpstr>Rorgo Fretellus – předmluva</vt:lpstr>
      <vt:lpstr>1152: šlechtic Hroznata</vt:lpstr>
      <vt:lpstr>Čeští poutníci v dalších pramenech (12. století)</vt:lpstr>
      <vt:lpstr>Blahoslavený Hroznata na pouti do Jeruzaléma (FRB I, s. 371)</vt:lpstr>
      <vt:lpstr>Jindřich Břetislav – cestovatel do Santiaga</vt:lpstr>
      <vt:lpstr>Čeští poutníci v dalších pramenech (13.-14. století)</vt:lpstr>
      <vt:lpstr>Čeští cestovatelé v literárních pramenech</vt:lpstr>
      <vt:lpstr>Přehled českých poutníků do Svaté země v letech 1390-1410</vt:lpstr>
      <vt:lpstr>Exkurs I: vizitační protokoly Pavla z Janovic (1379-1382)</vt:lpstr>
      <vt:lpstr>Prezentace aplikace PowerPoint</vt:lpstr>
      <vt:lpstr>Prezentace aplikace PowerPoint</vt:lpstr>
      <vt:lpstr>Exkurs II: vzdálená působiště M. Jeronýma Pražského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Čeští cestovatelé v ne-cestopisných pramenech</dc:title>
  <dc:creator>Jaroslav</dc:creator>
  <cp:lastModifiedBy>Jaroslav Svátek</cp:lastModifiedBy>
  <cp:revision>37</cp:revision>
  <dcterms:created xsi:type="dcterms:W3CDTF">2018-02-08T08:24:46Z</dcterms:created>
  <dcterms:modified xsi:type="dcterms:W3CDTF">2021-02-23T14:36:05Z</dcterms:modified>
</cp:coreProperties>
</file>