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6" r:id="rId3"/>
    <p:sldId id="322" r:id="rId4"/>
    <p:sldId id="271" r:id="rId5"/>
    <p:sldId id="337" r:id="rId6"/>
    <p:sldId id="321" r:id="rId7"/>
    <p:sldId id="323" r:id="rId8"/>
    <p:sldId id="324" r:id="rId9"/>
    <p:sldId id="325" r:id="rId10"/>
    <p:sldId id="327" r:id="rId11"/>
    <p:sldId id="330" r:id="rId12"/>
    <p:sldId id="326" r:id="rId13"/>
    <p:sldId id="338" r:id="rId14"/>
    <p:sldId id="339" r:id="rId15"/>
    <p:sldId id="334" r:id="rId16"/>
    <p:sldId id="328" r:id="rId17"/>
    <p:sldId id="333" r:id="rId18"/>
    <p:sldId id="335" r:id="rId19"/>
    <p:sldId id="329" r:id="rId20"/>
    <p:sldId id="331" r:id="rId21"/>
    <p:sldId id="33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9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Počet žáků v individuálním vzdělávání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List1!$A$1:$A$13</c:f>
              <c:strCache>
                <c:ptCount val="13"/>
                <c:pt idx="0">
                  <c:v>2012/2013</c:v>
                </c:pt>
                <c:pt idx="1">
                  <c:v>2013/2014</c:v>
                </c:pt>
                <c:pt idx="2">
                  <c:v>2014/2015</c:v>
                </c:pt>
                <c:pt idx="3">
                  <c:v>2015/2016</c:v>
                </c:pt>
                <c:pt idx="4">
                  <c:v>2016/2017</c:v>
                </c:pt>
                <c:pt idx="5">
                  <c:v>2017/2018</c:v>
                </c:pt>
                <c:pt idx="6">
                  <c:v>2018/2019</c:v>
                </c:pt>
                <c:pt idx="7">
                  <c:v>2019/2020</c:v>
                </c:pt>
                <c:pt idx="8">
                  <c:v>2020/2021</c:v>
                </c:pt>
                <c:pt idx="9">
                  <c:v>2021/2022</c:v>
                </c:pt>
                <c:pt idx="10">
                  <c:v>2022/2023</c:v>
                </c:pt>
                <c:pt idx="11">
                  <c:v>2023/2024</c:v>
                </c:pt>
                <c:pt idx="12">
                  <c:v>2024/2025</c:v>
                </c:pt>
              </c:strCache>
            </c:strRef>
          </c:cat>
          <c:val>
            <c:numRef>
              <c:f>List1!$B$1:$B$13</c:f>
              <c:numCache>
                <c:formatCode>General</c:formatCode>
                <c:ptCount val="13"/>
                <c:pt idx="0">
                  <c:v>629</c:v>
                </c:pt>
                <c:pt idx="1">
                  <c:v>832</c:v>
                </c:pt>
                <c:pt idx="2">
                  <c:v>1038</c:v>
                </c:pt>
                <c:pt idx="3">
                  <c:v>1339</c:v>
                </c:pt>
                <c:pt idx="4">
                  <c:v>2067</c:v>
                </c:pt>
                <c:pt idx="5">
                  <c:v>2591</c:v>
                </c:pt>
                <c:pt idx="6">
                  <c:v>3232</c:v>
                </c:pt>
                <c:pt idx="7">
                  <c:v>3874</c:v>
                </c:pt>
                <c:pt idx="8">
                  <c:v>4557</c:v>
                </c:pt>
                <c:pt idx="9">
                  <c:v>5812</c:v>
                </c:pt>
                <c:pt idx="10">
                  <c:v>6309</c:v>
                </c:pt>
                <c:pt idx="11">
                  <c:v>6878</c:v>
                </c:pt>
                <c:pt idx="12">
                  <c:v>7367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5E-4AA3-B8DE-68A146ABAC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30441520"/>
        <c:axId val="530438640"/>
      </c:barChart>
      <c:catAx>
        <c:axId val="53044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0438640"/>
        <c:crosses val="autoZero"/>
        <c:auto val="1"/>
        <c:lblAlgn val="ctr"/>
        <c:lblOffset val="100"/>
        <c:noMultiLvlLbl val="0"/>
      </c:catAx>
      <c:valAx>
        <c:axId val="53043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044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Podíl dětí plnící povinnou školní docházku v individuálním vzdělávání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List1!$A$19:$A$32</c:f>
              <c:strCache>
                <c:ptCount val="14"/>
                <c:pt idx="0">
                  <c:v>Karlovarský</c:v>
                </c:pt>
                <c:pt idx="1">
                  <c:v>Vysočina</c:v>
                </c:pt>
                <c:pt idx="2">
                  <c:v>Praha</c:v>
                </c:pt>
                <c:pt idx="3">
                  <c:v>Plzeňský</c:v>
                </c:pt>
                <c:pt idx="4">
                  <c:v>Jihomoravský</c:v>
                </c:pt>
                <c:pt idx="5">
                  <c:v>Jihičeský</c:v>
                </c:pt>
                <c:pt idx="6">
                  <c:v>Ústecký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Pardubický</c:v>
                </c:pt>
                <c:pt idx="10">
                  <c:v>Středočeský</c:v>
                </c:pt>
                <c:pt idx="11">
                  <c:v>Liberecký</c:v>
                </c:pt>
                <c:pt idx="12">
                  <c:v>Zlínský</c:v>
                </c:pt>
                <c:pt idx="13">
                  <c:v>Královehradecký</c:v>
                </c:pt>
              </c:strCache>
            </c:strRef>
          </c:cat>
          <c:val>
            <c:numRef>
              <c:f>List1!$D$19:$D$32</c:f>
              <c:numCache>
                <c:formatCode>0.00%</c:formatCode>
                <c:ptCount val="14"/>
                <c:pt idx="0">
                  <c:v>2.8129395218002813E-4</c:v>
                </c:pt>
                <c:pt idx="1">
                  <c:v>2.4138593980304614E-3</c:v>
                </c:pt>
                <c:pt idx="2">
                  <c:v>3.6978210155358118E-3</c:v>
                </c:pt>
                <c:pt idx="3">
                  <c:v>4.0519975798023501E-3</c:v>
                </c:pt>
                <c:pt idx="4">
                  <c:v>4.7484474525819687E-3</c:v>
                </c:pt>
                <c:pt idx="5">
                  <c:v>5.9649475553768304E-3</c:v>
                </c:pt>
                <c:pt idx="6">
                  <c:v>6.1491989859215708E-3</c:v>
                </c:pt>
                <c:pt idx="7">
                  <c:v>6.3171926164189056E-3</c:v>
                </c:pt>
                <c:pt idx="8">
                  <c:v>7.8019237620235125E-3</c:v>
                </c:pt>
                <c:pt idx="9">
                  <c:v>7.9059478944781252E-3</c:v>
                </c:pt>
                <c:pt idx="10">
                  <c:v>1.0947545270403014E-2</c:v>
                </c:pt>
                <c:pt idx="11">
                  <c:v>1.1591272453681934E-2</c:v>
                </c:pt>
                <c:pt idx="12">
                  <c:v>1.6742239274502965E-2</c:v>
                </c:pt>
                <c:pt idx="13">
                  <c:v>1.73986645349384E-2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CC-4B14-AFA6-726FB104BF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9222680"/>
        <c:axId val="639228800"/>
      </c:barChart>
      <c:catAx>
        <c:axId val="639222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9228800"/>
        <c:crosses val="autoZero"/>
        <c:auto val="1"/>
        <c:lblAlgn val="ctr"/>
        <c:lblOffset val="100"/>
        <c:noMultiLvlLbl val="0"/>
      </c:catAx>
      <c:valAx>
        <c:axId val="63922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39222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800" dirty="0"/>
              <a:t>Spokojenost rodičů se školou </a:t>
            </a:r>
            <a:r>
              <a:rPr lang="cs-CZ" sz="1800" dirty="0"/>
              <a:t>(</a:t>
            </a:r>
            <a:r>
              <a:rPr lang="cs-CZ" sz="1800" dirty="0" err="1"/>
              <a:t>Kalibro</a:t>
            </a:r>
            <a:r>
              <a:rPr lang="cs-CZ" sz="1800" dirty="0"/>
              <a:t> 2024/25, N</a:t>
            </a:r>
            <a:r>
              <a:rPr lang="cs-CZ" sz="1800" baseline="0" dirty="0"/>
              <a:t> = 17970</a:t>
            </a:r>
            <a:r>
              <a:rPr lang="cs-CZ" sz="1800" dirty="0"/>
              <a:t>)</a:t>
            </a:r>
            <a:endParaRPr lang="cs-CZ" sz="2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List3!$B$1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chemeClr val="accent4">
                <a:tint val="5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List3!$A$2:$A$8</c:f>
              <c:strCache>
                <c:ptCount val="7"/>
                <c:pt idx="0">
                  <c:v>Spokojenost s výukou</c:v>
                </c:pt>
                <c:pt idx="1">
                  <c:v>Doporučili byste školu?</c:v>
                </c:pt>
                <c:pt idx="2">
                  <c:v>Zažívá dítě strach?</c:v>
                </c:pt>
                <c:pt idx="3">
                  <c:v>Spokojenost s třídním</c:v>
                </c:pt>
                <c:pt idx="4">
                  <c:v>Změna práce učitelů</c:v>
                </c:pt>
                <c:pt idx="5">
                  <c:v>Změna práce vedení</c:v>
                </c:pt>
                <c:pt idx="6">
                  <c:v>Ochota pomoci</c:v>
                </c:pt>
              </c:strCache>
            </c:strRef>
          </c:cat>
          <c:val>
            <c:numRef>
              <c:f>List3!$B$2:$B$8</c:f>
              <c:numCache>
                <c:formatCode>General</c:formatCode>
                <c:ptCount val="7"/>
                <c:pt idx="0">
                  <c:v>38</c:v>
                </c:pt>
                <c:pt idx="1">
                  <c:v>42</c:v>
                </c:pt>
                <c:pt idx="2">
                  <c:v>1</c:v>
                </c:pt>
                <c:pt idx="3">
                  <c:v>61</c:v>
                </c:pt>
                <c:pt idx="4">
                  <c:v>5</c:v>
                </c:pt>
                <c:pt idx="5">
                  <c:v>5</c:v>
                </c:pt>
                <c:pt idx="6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ED-428B-A804-AFCF4E2D7327}"/>
            </c:ext>
          </c:extLst>
        </c:ser>
        <c:ser>
          <c:idx val="1"/>
          <c:order val="1"/>
          <c:tx>
            <c:strRef>
              <c:f>List3!$C$1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List3!$A$2:$A$8</c:f>
              <c:strCache>
                <c:ptCount val="7"/>
                <c:pt idx="0">
                  <c:v>Spokojenost s výukou</c:v>
                </c:pt>
                <c:pt idx="1">
                  <c:v>Doporučili byste školu?</c:v>
                </c:pt>
                <c:pt idx="2">
                  <c:v>Zažívá dítě strach?</c:v>
                </c:pt>
                <c:pt idx="3">
                  <c:v>Spokojenost s třídním</c:v>
                </c:pt>
                <c:pt idx="4">
                  <c:v>Změna práce učitelů</c:v>
                </c:pt>
                <c:pt idx="5">
                  <c:v>Změna práce vedení</c:v>
                </c:pt>
                <c:pt idx="6">
                  <c:v>Ochota pomoci</c:v>
                </c:pt>
              </c:strCache>
            </c:strRef>
          </c:cat>
          <c:val>
            <c:numRef>
              <c:f>List3!$C$2:$C$8</c:f>
              <c:numCache>
                <c:formatCode>General</c:formatCode>
                <c:ptCount val="7"/>
                <c:pt idx="0">
                  <c:v>42</c:v>
                </c:pt>
                <c:pt idx="1">
                  <c:v>35</c:v>
                </c:pt>
                <c:pt idx="2">
                  <c:v>5</c:v>
                </c:pt>
                <c:pt idx="3">
                  <c:v>26</c:v>
                </c:pt>
                <c:pt idx="4">
                  <c:v>9</c:v>
                </c:pt>
                <c:pt idx="5">
                  <c:v>8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ED-428B-A804-AFCF4E2D7327}"/>
            </c:ext>
          </c:extLst>
        </c:ser>
        <c:ser>
          <c:idx val="2"/>
          <c:order val="2"/>
          <c:tx>
            <c:strRef>
              <c:f>List3!$D$1</c:f>
              <c:strCache>
                <c:ptCount val="1"/>
                <c:pt idx="0">
                  <c:v>tak napůl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List3!$A$2:$A$8</c:f>
              <c:strCache>
                <c:ptCount val="7"/>
                <c:pt idx="0">
                  <c:v>Spokojenost s výukou</c:v>
                </c:pt>
                <c:pt idx="1">
                  <c:v>Doporučili byste školu?</c:v>
                </c:pt>
                <c:pt idx="2">
                  <c:v>Zažívá dítě strach?</c:v>
                </c:pt>
                <c:pt idx="3">
                  <c:v>Spokojenost s třídním</c:v>
                </c:pt>
                <c:pt idx="4">
                  <c:v>Změna práce učitelů</c:v>
                </c:pt>
                <c:pt idx="5">
                  <c:v>Změna práce vedení</c:v>
                </c:pt>
                <c:pt idx="6">
                  <c:v>Ochota pomoci</c:v>
                </c:pt>
              </c:strCache>
            </c:strRef>
          </c:cat>
          <c:val>
            <c:numRef>
              <c:f>List3!$D$2:$D$8</c:f>
              <c:numCache>
                <c:formatCode>General</c:formatCode>
                <c:ptCount val="7"/>
                <c:pt idx="0">
                  <c:v>16</c:v>
                </c:pt>
                <c:pt idx="1">
                  <c:v>15</c:v>
                </c:pt>
                <c:pt idx="2">
                  <c:v>21</c:v>
                </c:pt>
                <c:pt idx="3">
                  <c:v>9</c:v>
                </c:pt>
                <c:pt idx="4">
                  <c:v>20</c:v>
                </c:pt>
                <c:pt idx="5">
                  <c:v>14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ED-428B-A804-AFCF4E2D7327}"/>
            </c:ext>
          </c:extLst>
        </c:ser>
        <c:ser>
          <c:idx val="3"/>
          <c:order val="3"/>
          <c:tx>
            <c:strRef>
              <c:f>List3!$E$1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List3!$A$2:$A$8</c:f>
              <c:strCache>
                <c:ptCount val="7"/>
                <c:pt idx="0">
                  <c:v>Spokojenost s výukou</c:v>
                </c:pt>
                <c:pt idx="1">
                  <c:v>Doporučili byste školu?</c:v>
                </c:pt>
                <c:pt idx="2">
                  <c:v>Zažívá dítě strach?</c:v>
                </c:pt>
                <c:pt idx="3">
                  <c:v>Spokojenost s třídním</c:v>
                </c:pt>
                <c:pt idx="4">
                  <c:v>Změna práce učitelů</c:v>
                </c:pt>
                <c:pt idx="5">
                  <c:v>Změna práce vedení</c:v>
                </c:pt>
                <c:pt idx="6">
                  <c:v>Ochota pomoci</c:v>
                </c:pt>
              </c:strCache>
            </c:strRef>
          </c:cat>
          <c:val>
            <c:numRef>
              <c:f>List3!$E$2:$E$8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37</c:v>
                </c:pt>
                <c:pt idx="3">
                  <c:v>3</c:v>
                </c:pt>
                <c:pt idx="4">
                  <c:v>47</c:v>
                </c:pt>
                <c:pt idx="5">
                  <c:v>46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ED-428B-A804-AFCF4E2D7327}"/>
            </c:ext>
          </c:extLst>
        </c:ser>
        <c:ser>
          <c:idx val="4"/>
          <c:order val="4"/>
          <c:tx>
            <c:strRef>
              <c:f>List3!$F$1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chemeClr val="accent4">
                <a:shade val="5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List3!$A$2:$A$8</c:f>
              <c:strCache>
                <c:ptCount val="7"/>
                <c:pt idx="0">
                  <c:v>Spokojenost s výukou</c:v>
                </c:pt>
                <c:pt idx="1">
                  <c:v>Doporučili byste školu?</c:v>
                </c:pt>
                <c:pt idx="2">
                  <c:v>Zažívá dítě strach?</c:v>
                </c:pt>
                <c:pt idx="3">
                  <c:v>Spokojenost s třídním</c:v>
                </c:pt>
                <c:pt idx="4">
                  <c:v>Změna práce učitelů</c:v>
                </c:pt>
                <c:pt idx="5">
                  <c:v>Změna práce vedení</c:v>
                </c:pt>
                <c:pt idx="6">
                  <c:v>Ochota pomoci</c:v>
                </c:pt>
              </c:strCache>
            </c:strRef>
          </c:cat>
          <c:val>
            <c:numRef>
              <c:f>List3!$F$2:$F$8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36</c:v>
                </c:pt>
                <c:pt idx="3">
                  <c:v>1</c:v>
                </c:pt>
                <c:pt idx="4">
                  <c:v>20</c:v>
                </c:pt>
                <c:pt idx="5">
                  <c:v>27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ED-428B-A804-AFCF4E2D732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9264480"/>
        <c:axId val="529265920"/>
      </c:barChart>
      <c:catAx>
        <c:axId val="52926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9265920"/>
        <c:crosses val="autoZero"/>
        <c:auto val="1"/>
        <c:lblAlgn val="ctr"/>
        <c:lblOffset val="100"/>
        <c:noMultiLvlLbl val="0"/>
      </c:catAx>
      <c:valAx>
        <c:axId val="529265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926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B30F4-1036-F5CC-2B0E-4B09FA2B1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6346448-FD93-6091-337D-6963D532B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B8BE16-0A05-AD00-3C6C-AB79E5AF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C76B55-30E7-4C22-E9CC-16646D27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543A79-7EC6-968D-788A-A348C6854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00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15DBF9-1C10-567F-EAD0-F0A8C0235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F41F2D8-5D6E-C346-340C-6B2766F90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24E7AA-7A20-81A0-6BBD-B10387DC5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531D39-03EB-0A29-5D24-C7F0E147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874085-72AC-E58D-5089-3DFC1F19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17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18542A1-9121-1147-E03A-A2C638752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4B386B-DA36-D57D-CDC8-837A5AF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4D6822-0A41-067D-E316-ABB204A9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AEBCEC-47F4-D0E1-911C-4D8B4E615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2F4B20-182D-BEDD-DB1A-35A3200BD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193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1F855-CE8C-0637-2F47-5EA44C224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79AF62-DDC0-D6E9-1277-C328DE387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95AFEA-6C4B-98F2-D099-C2CFD16C0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CD38D3-665D-C03E-C043-8191E510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763999-62A9-7603-60F0-CF299662A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10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702DC-950E-1AEA-B501-48B42420B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BD797C-CDC9-8761-D51A-32013E6A6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D1B179-D68C-3239-BF6B-4E6B9BFC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E2CA2-4B80-D31F-AC4E-B468F1AA9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9111F9-571D-4595-4B41-2A8D0485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44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892F5-52A7-82F8-2A1E-8FD7EAA54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F4B2F8-F5A3-5940-6F37-DB5588C04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92A0FB-22CA-EC3A-1484-AD5BEB13D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9B65EE-ECCA-78DD-F140-4B0D973A4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ABA9389-6A50-945C-7A9A-5399F21C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D27BC65-BFB6-BBB9-06B0-E65EAC52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19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3DF1B-07C0-502B-3B26-4C7D5D8C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5784C8-1816-0737-6681-4DFADB4A4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9F6FE3-DF96-E1B1-6E18-8B2C8E034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D6822BC-B6E4-EC4C-D03B-7F8F06668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29CE3C-CBF3-2235-9605-D8A41218E3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2E98103-E546-482C-7C7A-A6799C9E1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D00473E-CB53-EE7C-1795-8C54F80BF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D5D8119-0E5E-13C5-6DB2-0A834289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32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013FA1-9806-CDBA-28ED-2A443B1F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5346A45-229D-9F4C-177B-CC2F7656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B3FA87-7B52-9928-8382-E34EB550D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D19A7F-5E24-5061-1408-AFE984C18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37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15CF6A9-91CA-2669-A366-F99251A4B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9174F57-90C0-CCF7-6867-81333322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E17968-6A9D-A779-00F2-37157830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16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753C72-1D68-C945-74CF-F7690146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BD1EB5-6B57-3ACE-AF74-44FDC9ED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64CFD19-8EFF-A3FF-1D6E-6086687F6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DD3BA6-BB59-AB56-3E61-8B165544D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BFFA93-E28B-2163-C31E-F5F7CCF77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62D3ABD-7A81-EA07-F0F8-2917AA27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01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072F21-C579-E415-5C64-C92D7319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0D7AEB6-29EE-16AC-62CE-08648A549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0E7661-3688-C651-006C-EA8461C06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4B9BFB-F5A2-0161-3103-64573009A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064D82-F802-B6DE-1C47-716AA416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FCE634-66AB-811F-786C-958B413A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01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2B3016B-4461-554B-103A-678E9C53C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4AC64D-F400-7E6F-0843-8AE8DCD48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A96CA7-59FF-26EE-B6EC-2BE238EB0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E6F3F-7804-4272-8693-229A78CAE39B}" type="datetimeFigureOut">
              <a:rPr lang="cs-CZ" smtClean="0"/>
              <a:t>15.04.2026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4852ED-41BC-5053-4F98-65A1C7EEF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D874D6-2F30-78F3-2B79-05CB0D9F2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30860B-B707-4887-A0C9-E612D43C2C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61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vvm.soc.cas.cz/images/articles/files/6176/or251001.pdf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cvvm.soc.cas.cz/images/articles/files/6176/or251001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902C37-9C12-FBB3-1C69-9E6877A6F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Rodiče, žáci a studenti jako aktéři vzdělávací politiky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57D2BB3-E63A-B910-D004-109105A8D9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</a:p>
        </p:txBody>
      </p:sp>
    </p:spTree>
    <p:extLst>
      <p:ext uri="{BB962C8B-B14F-4D97-AF65-F5344CB8AC3E}">
        <p14:creationId xmlns:p14="http://schemas.microsoft.com/office/powerpoint/2010/main" val="2096216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9CBF57B-11B2-ECC3-5E67-C9FFF5C10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80" y="1410008"/>
            <a:ext cx="6243132" cy="341346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7E759C0-D9AA-9D03-3941-98DAA84F6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školy a vzdělanostní nerovnosti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E008D39-9EF3-3B5C-E28F-B49A1F2948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78588" y="1836556"/>
            <a:ext cx="5247706" cy="2949292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DCEB886-78A4-1A38-E3BA-D7402919E318}"/>
              </a:ext>
            </a:extLst>
          </p:cNvPr>
          <p:cNvSpPr txBox="1"/>
          <p:nvPr/>
        </p:nvSpPr>
        <p:spPr>
          <a:xfrm>
            <a:off x="6526108" y="1521411"/>
            <a:ext cx="7742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Vzdělání rodičů studujících kurz vzdělávací politiky na FSV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66E03FE-E795-E66E-E1E5-FFD3A8888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656" y="5145103"/>
            <a:ext cx="26955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0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8A141-2BEB-498E-A618-0A8D1FCE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Spádová turistika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1DE9E5-A52F-E9CA-1150-2E77B960F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Proč?</a:t>
            </a:r>
          </a:p>
          <a:p>
            <a:r>
              <a:rPr lang="cs-CZ" dirty="0"/>
              <a:t>V čem je problém?</a:t>
            </a:r>
          </a:p>
          <a:p>
            <a:r>
              <a:rPr lang="cs-CZ" dirty="0"/>
              <a:t>Co s tím?</a:t>
            </a:r>
          </a:p>
        </p:txBody>
      </p:sp>
    </p:spTree>
    <p:extLst>
      <p:ext uri="{BB962C8B-B14F-4D97-AF65-F5344CB8AC3E}">
        <p14:creationId xmlns:p14="http://schemas.microsoft.com/office/powerpoint/2010/main" val="4083829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49061-73A2-37E3-6663-FC5D4C35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Založení vlastní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ECF7A7-7F76-267D-D69B-73F0D9E9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92561" cy="4351338"/>
          </a:xfrm>
        </p:spPr>
        <p:txBody>
          <a:bodyPr/>
          <a:lstStyle/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Rodič jako vzdělavatel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Individuální („domácí“) vzdělávání a komunitní (rodičovské) školy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Rodič jako zřizovatel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Registrace školy v rejstříku škol (žádost, zdůvodnění, personální, majetkové a finanční zajištění, stravování, stanovisko obce a kraje…)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Příspěvek – různé úrovně dle výsledků hodnocení ČŠI</a:t>
            </a:r>
          </a:p>
          <a:p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DE6EC923-E041-68BC-AECB-C5E6705F77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653795"/>
              </p:ext>
            </p:extLst>
          </p:nvPr>
        </p:nvGraphicFramePr>
        <p:xfrm>
          <a:off x="6096000" y="365125"/>
          <a:ext cx="5573202" cy="319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B1FFC01B-6E8A-A180-9C14-D5BCB4D96D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310703"/>
              </p:ext>
            </p:extLst>
          </p:nvPr>
        </p:nvGraphicFramePr>
        <p:xfrm>
          <a:off x="6096000" y="3659771"/>
          <a:ext cx="5257800" cy="319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0672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D9868D-9DA5-E322-6445-6AC4D434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Rodičovský/žákovský hlas (</a:t>
            </a:r>
            <a:r>
              <a:rPr lang="cs-CZ" dirty="0" err="1"/>
              <a:t>voice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C788E-E81B-A93C-3668-26DFDC1B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Rodič jako partner školy, vzdělávání dítěte jako společný projekt</a:t>
            </a:r>
          </a:p>
          <a:p>
            <a:r>
              <a:rPr lang="cs-CZ" dirty="0"/>
              <a:t>Velký potenciál, ale řada problémů</a:t>
            </a:r>
          </a:p>
          <a:p>
            <a:pPr lvl="1"/>
            <a:r>
              <a:rPr lang="cs-CZ" dirty="0"/>
              <a:t>Heterogenita rodin</a:t>
            </a:r>
          </a:p>
          <a:p>
            <a:pPr lvl="1"/>
            <a:r>
              <a:rPr lang="cs-CZ" dirty="0"/>
              <a:t>Možnosti, kapacity, zdroje, informace rodičů</a:t>
            </a:r>
          </a:p>
          <a:p>
            <a:pPr lvl="1"/>
            <a:r>
              <a:rPr lang="cs-CZ" dirty="0"/>
              <a:t>Nastavení společnosti, individuální i přenesené zkušenosti</a:t>
            </a:r>
          </a:p>
          <a:p>
            <a:pPr lvl="1"/>
            <a:r>
              <a:rPr lang="cs-CZ" dirty="0"/>
              <a:t>Nastavení školy, učitelů, institucionální paměť</a:t>
            </a:r>
          </a:p>
          <a:p>
            <a:pPr lvl="1"/>
            <a:endParaRPr lang="cs-CZ" dirty="0"/>
          </a:p>
          <a:p>
            <a:r>
              <a:rPr lang="cs-CZ" dirty="0"/>
              <a:t>Institucionální ukotvení?</a:t>
            </a:r>
          </a:p>
          <a:p>
            <a:pPr lvl="1"/>
            <a:r>
              <a:rPr lang="cs-CZ" dirty="0"/>
              <a:t>Školská rada</a:t>
            </a:r>
          </a:p>
          <a:p>
            <a:pPr lvl="1"/>
            <a:r>
              <a:rPr lang="cs-CZ" dirty="0"/>
              <a:t>Žákovský parlament</a:t>
            </a:r>
          </a:p>
          <a:p>
            <a:pPr lvl="1"/>
            <a:r>
              <a:rPr lang="cs-CZ" dirty="0"/>
              <a:t>Sdružení rodičů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16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91F8A3-F3E5-A9B6-D05F-640C1FEA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Rodičovský hlas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B043D7-4B59-6089-644D-40C5597C2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Tiché partnerství (</a:t>
            </a:r>
            <a:r>
              <a:rPr lang="cs-CZ" dirty="0" err="1"/>
              <a:t>Šeďová</a:t>
            </a:r>
            <a:r>
              <a:rPr lang="cs-CZ" dirty="0"/>
              <a:t> 2009)</a:t>
            </a:r>
          </a:p>
          <a:p>
            <a:r>
              <a:rPr lang="cs-CZ" dirty="0"/>
              <a:t>Problémový rodič</a:t>
            </a:r>
          </a:p>
          <a:p>
            <a:pPr lvl="1"/>
            <a:r>
              <a:rPr lang="cs-CZ" dirty="0"/>
              <a:t>Málo aktivní</a:t>
            </a:r>
          </a:p>
          <a:p>
            <a:pPr lvl="1"/>
            <a:r>
              <a:rPr lang="cs-CZ" dirty="0"/>
              <a:t>Moc aktivní</a:t>
            </a:r>
          </a:p>
          <a:p>
            <a:r>
              <a:rPr lang="cs-CZ" dirty="0"/>
              <a:t>Adaptace rodiče</a:t>
            </a:r>
          </a:p>
          <a:p>
            <a:r>
              <a:rPr lang="cs-CZ" dirty="0"/>
              <a:t>Tři strany</a:t>
            </a:r>
          </a:p>
          <a:p>
            <a:pPr lvl="1"/>
            <a:r>
              <a:rPr lang="cs-CZ" dirty="0"/>
              <a:t>dítě jako rukojmí?</a:t>
            </a:r>
          </a:p>
          <a:p>
            <a:r>
              <a:rPr lang="cs-CZ" dirty="0"/>
              <a:t>Vlastní zkušenost, zpochybnění své dráhy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6862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80C06CC-8168-1A89-EBCE-EFA416A6C4A6}"/>
              </a:ext>
            </a:extLst>
          </p:cNvPr>
          <p:cNvGraphicFramePr>
            <a:graphicFrameLocks/>
          </p:cNvGraphicFramePr>
          <p:nvPr/>
        </p:nvGraphicFramePr>
        <p:xfrm>
          <a:off x="1399142" y="876185"/>
          <a:ext cx="9584675" cy="5656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6536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23A396-50C0-1B84-C935-46BB12724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690937-3645-3FD1-B8B9-6D1620381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3CB441-F488-C708-A223-9213BC1F1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409"/>
            <a:ext cx="12192000" cy="643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75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3CD7900-F28D-6405-9D46-1854049C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966463" cy="24393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600" dirty="0"/>
              <a:t>Názory veřejnosti – opatření vzdělávací politiky</a:t>
            </a:r>
            <a:br>
              <a:rPr lang="cs-CZ" sz="3600" dirty="0"/>
            </a:br>
            <a:r>
              <a:rPr lang="cs-CZ" sz="1000" dirty="0"/>
              <a:t>(CVVM 2025, </a:t>
            </a:r>
            <a:r>
              <a:rPr lang="cs-CZ" sz="1000" dirty="0">
                <a:hlinkClick r:id="rId2"/>
              </a:rPr>
              <a:t>https://cvvm.soc.cas.cz/</a:t>
            </a:r>
            <a:r>
              <a:rPr lang="cs-CZ" sz="1000" dirty="0" err="1">
                <a:hlinkClick r:id="rId2"/>
              </a:rPr>
              <a:t>images</a:t>
            </a:r>
            <a:r>
              <a:rPr lang="cs-CZ" sz="1000" dirty="0">
                <a:hlinkClick r:id="rId2"/>
              </a:rPr>
              <a:t>/</a:t>
            </a:r>
            <a:r>
              <a:rPr lang="cs-CZ" sz="1000" dirty="0" err="1">
                <a:hlinkClick r:id="rId2"/>
              </a:rPr>
              <a:t>articles</a:t>
            </a:r>
            <a:r>
              <a:rPr lang="cs-CZ" sz="1000" dirty="0">
                <a:hlinkClick r:id="rId2"/>
              </a:rPr>
              <a:t>/</a:t>
            </a:r>
            <a:r>
              <a:rPr lang="cs-CZ" sz="1000" dirty="0" err="1">
                <a:hlinkClick r:id="rId2"/>
              </a:rPr>
              <a:t>files</a:t>
            </a:r>
            <a:r>
              <a:rPr lang="cs-CZ" sz="1000" dirty="0">
                <a:hlinkClick r:id="rId2"/>
              </a:rPr>
              <a:t>/6176/or251001.pdf</a:t>
            </a:r>
            <a:r>
              <a:rPr lang="cs-CZ" sz="1000" dirty="0"/>
              <a:t>)</a:t>
            </a:r>
            <a:endParaRPr lang="en-US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B2FA5D-834E-1CE3-B327-73A1D8978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04" r="2" b="2"/>
          <a:stretch>
            <a:fillRect/>
          </a:stretch>
        </p:blipFill>
        <p:spPr>
          <a:xfrm>
            <a:off x="5176911" y="720190"/>
            <a:ext cx="6833848" cy="55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81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2C7CC-8139-5B29-68ED-7F9F8217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7A33769-CAA8-5AE4-F086-3D4DDDA0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78" y="436004"/>
            <a:ext cx="6598185" cy="153601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z="4000" dirty="0"/>
              <a:t>Názory veřejnosti – inkluze, vnější diferenciace</a:t>
            </a:r>
            <a:br>
              <a:rPr lang="cs-CZ" sz="4000" dirty="0"/>
            </a:br>
            <a:r>
              <a:rPr lang="cs-CZ" sz="1100" dirty="0"/>
              <a:t>(CVVM 2025, </a:t>
            </a:r>
            <a:r>
              <a:rPr lang="cs-CZ" sz="1100" dirty="0">
                <a:hlinkClick r:id="rId2"/>
              </a:rPr>
              <a:t>https://cvvm.soc.cas.cz/</a:t>
            </a:r>
            <a:r>
              <a:rPr lang="cs-CZ" sz="1100" dirty="0" err="1">
                <a:hlinkClick r:id="rId2"/>
              </a:rPr>
              <a:t>images</a:t>
            </a:r>
            <a:r>
              <a:rPr lang="cs-CZ" sz="1100" dirty="0">
                <a:hlinkClick r:id="rId2"/>
              </a:rPr>
              <a:t>/</a:t>
            </a:r>
            <a:r>
              <a:rPr lang="cs-CZ" sz="1100" dirty="0" err="1">
                <a:hlinkClick r:id="rId2"/>
              </a:rPr>
              <a:t>articles</a:t>
            </a:r>
            <a:r>
              <a:rPr lang="cs-CZ" sz="1100" dirty="0">
                <a:hlinkClick r:id="rId2"/>
              </a:rPr>
              <a:t>/</a:t>
            </a:r>
            <a:r>
              <a:rPr lang="cs-CZ" sz="1100" dirty="0" err="1">
                <a:hlinkClick r:id="rId2"/>
              </a:rPr>
              <a:t>files</a:t>
            </a:r>
            <a:r>
              <a:rPr lang="cs-CZ" sz="1100" dirty="0">
                <a:hlinkClick r:id="rId2"/>
              </a:rPr>
              <a:t>/6176/or251001.pdf</a:t>
            </a:r>
            <a:r>
              <a:rPr lang="cs-CZ" sz="1100" dirty="0"/>
              <a:t>)</a:t>
            </a:r>
            <a:endParaRPr lang="en-US" sz="40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9FBA6EE-BDF4-FFA7-78B3-63DE952D68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491"/>
          <a:stretch>
            <a:fillRect/>
          </a:stretch>
        </p:blipFill>
        <p:spPr>
          <a:xfrm>
            <a:off x="7194014" y="0"/>
            <a:ext cx="4997986" cy="398810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FB09912-FC77-D331-BE6B-AECEFD661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63" y="3221476"/>
            <a:ext cx="7587864" cy="366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54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782F0-B912-3A97-68D6-609D6C3F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dle rodičů vašich starších spolužáku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5F9F-6F98-11CD-FD13-E1BC36E74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6E4A54-54A5-9EC9-C3EC-195F589A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52" y="1453638"/>
            <a:ext cx="12192000" cy="503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4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46859C-95E2-8D4D-0219-F1AEADD5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z přípravy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D595F9-AFE7-F6AA-007E-0FD413AD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210"/>
            <a:ext cx="10515600" cy="5049665"/>
          </a:xfrm>
        </p:spPr>
        <p:txBody>
          <a:bodyPr>
            <a:normAutofit fontScale="62500" lnSpcReduction="20000"/>
          </a:bodyPr>
          <a:lstStyle/>
          <a:p>
            <a:r>
              <a:rPr lang="cs-CZ"/>
              <a:t>Vztah rodiče – škola a jeho změna v čase</a:t>
            </a:r>
          </a:p>
          <a:p>
            <a:pPr lvl="1"/>
            <a:r>
              <a:rPr lang="cs-CZ"/>
              <a:t>Stěžující si rodiče, rodiče akcentující jen pohled dítěte</a:t>
            </a:r>
          </a:p>
          <a:p>
            <a:pPr lvl="1"/>
            <a:r>
              <a:rPr lang="cs-CZ"/>
              <a:t>Informovanost, informační asymetrie </a:t>
            </a:r>
          </a:p>
          <a:p>
            <a:pPr lvl="1"/>
            <a:r>
              <a:rPr lang="cs-CZ"/>
              <a:t>„Správná“ míra zájmu rodičů a jejich prosazování</a:t>
            </a:r>
          </a:p>
          <a:p>
            <a:pPr lvl="1"/>
            <a:r>
              <a:rPr lang="cs-CZ"/>
              <a:t>Rovnováha požadavků</a:t>
            </a:r>
          </a:p>
          <a:p>
            <a:r>
              <a:rPr lang="cs-CZ"/>
              <a:t>Kontakt rodiče – škola</a:t>
            </a:r>
          </a:p>
          <a:p>
            <a:pPr lvl="1"/>
            <a:r>
              <a:rPr lang="cs-CZ"/>
              <a:t>Komunikační platformy, třídní schůzky</a:t>
            </a:r>
          </a:p>
          <a:p>
            <a:pPr lvl="1"/>
            <a:r>
              <a:rPr lang="cs-CZ"/>
              <a:t>Úprava v zákoně</a:t>
            </a:r>
          </a:p>
          <a:p>
            <a:pPr lvl="1"/>
            <a:r>
              <a:rPr lang="cs-CZ"/>
              <a:t>Komunikace šikany</a:t>
            </a:r>
          </a:p>
          <a:p>
            <a:r>
              <a:rPr lang="cs-CZ"/>
              <a:t>Rozdíly mezi rodiči</a:t>
            </a:r>
          </a:p>
          <a:p>
            <a:pPr lvl="1"/>
            <a:r>
              <a:rPr lang="cs-CZ"/>
              <a:t>Nerovnosti, sociální kapitál</a:t>
            </a:r>
          </a:p>
          <a:p>
            <a:pPr lvl="1"/>
            <a:r>
              <a:rPr lang="cs-CZ"/>
              <a:t>informovanost</a:t>
            </a:r>
          </a:p>
          <a:p>
            <a:r>
              <a:rPr lang="cs-CZ"/>
              <a:t>Rozdíly mezi školami</a:t>
            </a:r>
          </a:p>
          <a:p>
            <a:r>
              <a:rPr lang="cs-CZ"/>
              <a:t>Role školy vs. role rodiny</a:t>
            </a:r>
          </a:p>
          <a:p>
            <a:pPr lvl="1"/>
            <a:r>
              <a:rPr lang="cs-CZ"/>
              <a:t>Výchova, do čeho má zasahovat škola</a:t>
            </a:r>
          </a:p>
          <a:p>
            <a:r>
              <a:rPr lang="cs-CZ"/>
              <a:t>Vstup rodičů u dospělých dětí</a:t>
            </a:r>
          </a:p>
          <a:p>
            <a:r>
              <a:rPr lang="cs-CZ"/>
              <a:t>Vliv žáků na podobu vzdělávání, systémová opatření</a:t>
            </a:r>
          </a:p>
          <a:p>
            <a:pPr lvl="1"/>
            <a:r>
              <a:rPr lang="cs-CZ"/>
              <a:t>školní řád, průběh výuky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55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A717C7-481C-A8CE-ACC5-E9E7C4C1D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3700D6-B027-760A-D129-4BC5D6F1F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A0B8A7-0A4D-3BD4-132C-B3630B8EA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4" y="365125"/>
            <a:ext cx="12192000" cy="620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3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E4E968-34C3-AF07-DD33-3F299A92B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Pojmy, kterých jsme se dnes dotkli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EF1BA4A-44EA-D42A-AF54-A8609457D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82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3330BA-08D3-323C-37B8-37248EC6A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Aktéři ve veřejné politice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5CB18ED-2491-C0D2-FA44-AAE42D8AF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658"/>
            <a:ext cx="10714703" cy="4692292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effectLst/>
              </a:rPr>
              <a:t>Kdo to jsou </a:t>
            </a:r>
            <a:r>
              <a:rPr lang="cs-CZ" dirty="0" err="1">
                <a:effectLst/>
              </a:rPr>
              <a:t>veřejněpolitičtí</a:t>
            </a:r>
            <a:r>
              <a:rPr lang="cs-CZ" dirty="0">
                <a:effectLst/>
              </a:rPr>
              <a:t> aktéři?</a:t>
            </a:r>
          </a:p>
          <a:p>
            <a:endParaRPr lang="cs-CZ" i="1" dirty="0"/>
          </a:p>
          <a:p>
            <a:r>
              <a:rPr lang="cs-CZ" dirty="0"/>
              <a:t>Musí být </a:t>
            </a:r>
            <a:r>
              <a:rPr lang="cs-CZ" dirty="0">
                <a:effectLst/>
              </a:rPr>
              <a:t>aktivní, jednat?</a:t>
            </a:r>
          </a:p>
          <a:p>
            <a:r>
              <a:rPr lang="cs-CZ" dirty="0"/>
              <a:t>Musí mít vliv, být schopni ovlivnit?</a:t>
            </a:r>
          </a:p>
          <a:p>
            <a:r>
              <a:rPr lang="cs-CZ" dirty="0"/>
              <a:t>Musí být organizovaní, institucionalizovaní</a:t>
            </a:r>
            <a:r>
              <a:rPr lang="cs-CZ" dirty="0">
                <a:effectLst/>
              </a:rPr>
              <a:t>?</a:t>
            </a:r>
          </a:p>
          <a:p>
            <a:endParaRPr lang="cs-CZ" dirty="0">
              <a:effectLst/>
            </a:endParaRPr>
          </a:p>
          <a:p>
            <a:r>
              <a:rPr lang="cs-CZ" i="1" dirty="0"/>
              <a:t>Stakeholder, </a:t>
            </a:r>
            <a:r>
              <a:rPr lang="cs-CZ" i="1" dirty="0" err="1"/>
              <a:t>actor</a:t>
            </a:r>
            <a:r>
              <a:rPr lang="cs-CZ" i="1" dirty="0"/>
              <a:t>, agent</a:t>
            </a:r>
          </a:p>
          <a:p>
            <a:r>
              <a:rPr lang="cs-CZ" dirty="0">
                <a:effectLst/>
              </a:rPr>
              <a:t>Různá šíře vymezení</a:t>
            </a:r>
          </a:p>
          <a:p>
            <a:pPr lvl="1"/>
            <a:r>
              <a:rPr lang="cs-CZ" dirty="0">
                <a:effectLst/>
              </a:rPr>
              <a:t>Ti, kdo se podílejí na tvorbě politiky</a:t>
            </a:r>
          </a:p>
          <a:p>
            <a:pPr lvl="1"/>
            <a:r>
              <a:rPr lang="cs-CZ" dirty="0">
                <a:effectLst/>
              </a:rPr>
              <a:t>Ti, kterých se politika nějak dotýká, mají na ní nějaký zájem (</a:t>
            </a:r>
            <a:r>
              <a:rPr lang="cs-CZ" dirty="0" err="1">
                <a:effectLst/>
              </a:rPr>
              <a:t>stake</a:t>
            </a:r>
            <a:r>
              <a:rPr lang="cs-CZ" dirty="0">
                <a:effectLst/>
              </a:rPr>
              <a:t>)</a:t>
            </a:r>
          </a:p>
          <a:p>
            <a:r>
              <a:rPr lang="cs-CZ" dirty="0"/>
              <a:t>„označuje jednotlivce, s</a:t>
            </a:r>
            <a:r>
              <a:rPr lang="cs-CZ" dirty="0">
                <a:effectLst/>
              </a:rPr>
              <a:t>kupiny či organizace, kteří mohou ovlivnit nebo mohou být ovlivněny připravovanou nebo realizovanou politikou“ (Veselý 2007, 225)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30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414BA2B-0315-4338-BE99-492562C8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453752"/>
            <a:ext cx="10614906" cy="45769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Co nás může zajímat na a</a:t>
            </a:r>
            <a:r>
              <a:rPr lang="cs-CZ" sz="3600" dirty="0">
                <a:effectLst/>
              </a:rPr>
              <a:t>k</a:t>
            </a:r>
            <a:r>
              <a:rPr lang="cs-CZ" sz="3600" dirty="0"/>
              <a:t>térech?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78E05DB-7D80-4D94-B83D-2A63C3DBA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09" y="1243417"/>
            <a:ext cx="11149781" cy="532798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AF0F308-EACC-A049-1352-D1E3365FABA9}"/>
              </a:ext>
            </a:extLst>
          </p:cNvPr>
          <p:cNvSpPr txBox="1"/>
          <p:nvPr/>
        </p:nvSpPr>
        <p:spPr>
          <a:xfrm>
            <a:off x="9723177" y="6417528"/>
            <a:ext cx="194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(Mouralová 2019) </a:t>
            </a:r>
          </a:p>
        </p:txBody>
      </p:sp>
    </p:spTree>
    <p:extLst>
      <p:ext uri="{BB962C8B-B14F-4D97-AF65-F5344CB8AC3E}">
        <p14:creationId xmlns:p14="http://schemas.microsoft.com/office/powerpoint/2010/main" val="115495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761F5-F185-C6DB-26A2-E41B8C35E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čem jsou rodiče a žáci/studenti specifičtí?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15A84C-5E07-DDD0-FFE1-B69D21213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Moc?</a:t>
            </a:r>
          </a:p>
          <a:p>
            <a:r>
              <a:rPr lang="cs-CZ" dirty="0"/>
              <a:t>Institucionální ukotvení?</a:t>
            </a:r>
          </a:p>
          <a:p>
            <a:r>
              <a:rPr lang="cs-CZ" dirty="0"/>
              <a:t>Mobilizace, </a:t>
            </a:r>
            <a:r>
              <a:rPr lang="cs-CZ" dirty="0" err="1"/>
              <a:t>agency</a:t>
            </a:r>
            <a:r>
              <a:rPr lang="cs-CZ" dirty="0"/>
              <a:t>?</a:t>
            </a:r>
          </a:p>
          <a:p>
            <a:r>
              <a:rPr lang="cs-CZ" dirty="0"/>
              <a:t>Heterogenita, roztříštěnost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562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174D2-C4B5-7821-2113-3672BB34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Práce ve dvojicích/trojicích (3 minuty)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A5AA69-ED37-2F11-7657-C88512A9C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Představte si situaci a diskutujte ve dvojicích/trojicích, </a:t>
            </a:r>
            <a:r>
              <a:rPr lang="cs-CZ" b="1" dirty="0"/>
              <a:t>co všechno můžete dělat</a:t>
            </a:r>
            <a:endParaRPr lang="cs-CZ" sz="2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Varianta 1: Jste rodič předškolního dítěte a nelíbí se vám spádová škola.</a:t>
            </a:r>
          </a:p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Varianta 2: Jste student/</a:t>
            </a:r>
            <a:r>
              <a:rPr lang="cs-CZ" sz="2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ka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 nejste spokojen/a s kvalitou a organizací studovaného programu.</a:t>
            </a:r>
          </a:p>
          <a:p>
            <a:pPr marL="0" indent="0">
              <a:buNone/>
            </a:pPr>
            <a:endParaRPr lang="cs-CZ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Vyberte se jednu z variant a generujte co nejvíc možností akce (skupinová práce, 3 minuty)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339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D672C-85BD-3EF5-0833-27E3AAEC2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914"/>
          </a:xfrm>
        </p:spPr>
        <p:txBody>
          <a:bodyPr/>
          <a:lstStyle/>
          <a:p>
            <a:r>
              <a:rPr lang="cs-CZ" dirty="0"/>
              <a:t>Možné akce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BE825C-8548-A18D-7A7B-9F0C46E90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8528"/>
            <a:ext cx="5181600" cy="54372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Rodič a spádová škola</a:t>
            </a:r>
            <a:endParaRPr lang="cs-CZ" sz="3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Pokusit se dostat na nespádovou školu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Změnit adresu</a:t>
            </a:r>
          </a:p>
          <a:p>
            <a:r>
              <a:rPr lang="pt-BR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Najít si soukromou/církevní školu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Založit vlastní školu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Vzdělávat dítě doma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Vybrat si třídního učitele 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Spolupracovat s učitelem, mluvit s ním o svých představách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Artikulovat požadavky směrem k řediteli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Spojit se s dalšími rodiči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Kandidovat do škols</a:t>
            </a:r>
            <a:r>
              <a:rPr lang="cs-CZ" sz="2300" dirty="0">
                <a:effectLst/>
              </a:rPr>
              <a:t>ké rady</a:t>
            </a:r>
            <a:endParaRPr lang="cs-CZ" sz="23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Tlačit na změnu u zřizovatele (obec)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Dát podnět České školní inspekci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Zviditelnit téma v obci (diskuse, volby)</a:t>
            </a:r>
          </a:p>
          <a:p>
            <a:r>
              <a:rPr lang="pt-BR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Soustředit se na neformální vzdělávání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Nepřikládat škole význam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E92A43-E1EF-472E-26DE-EDC12E9CB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258530"/>
            <a:ext cx="5181600" cy="52343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Student a vysokoškolský program</a:t>
            </a:r>
            <a:endParaRPr lang="cs-CZ" sz="3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Změnit studijní program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Změnit vysokou školu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Odjet do zahraničí</a:t>
            </a:r>
          </a:p>
          <a:p>
            <a:r>
              <a:rPr lang="pt-BR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Mluvit o tom s vyučujícími a garantem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Hodnotit kurzy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Dát podnět děkanovi, akademickému senátu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Kandidovat do akademického senátu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Zviditelnit téma (napsat otevřený dopis, založit samosprávu)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Protestovat (okupovat školu)</a:t>
            </a:r>
          </a:p>
          <a:p>
            <a:r>
              <a:rPr lang="cs-CZ" sz="2300" dirty="0">
                <a:solidFill>
                  <a:srgbClr val="000000"/>
                </a:solidFill>
                <a:latin typeface="Calibri" panose="020F0502020204030204" pitchFamily="34" charset="0"/>
              </a:rPr>
              <a:t>Vykašlat se na vysokoškolské vzdělávání, učit se jinde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Vybírat si, čemu se ve studiu budu opravdu věnovat</a:t>
            </a:r>
          </a:p>
          <a:p>
            <a:r>
              <a:rPr lang="pt-BR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Jít cestou co nejmenšího úsilí</a:t>
            </a:r>
          </a:p>
          <a:p>
            <a:r>
              <a:rPr lang="cs-CZ" sz="2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Najít si jiné věci, které mě ve škole baví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58C34B8-F757-DEEC-5E2D-4544755D591D}"/>
              </a:ext>
            </a:extLst>
          </p:cNvPr>
          <p:cNvSpPr txBox="1"/>
          <p:nvPr/>
        </p:nvSpPr>
        <p:spPr>
          <a:xfrm>
            <a:off x="10786176" y="1812356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>
                <a:solidFill>
                  <a:schemeClr val="accent2"/>
                </a:solidFill>
              </a:rPr>
              <a:t>Choice</a:t>
            </a:r>
            <a:endParaRPr lang="cs-CZ" sz="2400" dirty="0">
              <a:solidFill>
                <a:schemeClr val="accent2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62E735E-1C70-A775-ABF5-E63F524AC51B}"/>
              </a:ext>
            </a:extLst>
          </p:cNvPr>
          <p:cNvSpPr txBox="1"/>
          <p:nvPr/>
        </p:nvSpPr>
        <p:spPr>
          <a:xfrm>
            <a:off x="10962967" y="3289512"/>
            <a:ext cx="9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>
                <a:solidFill>
                  <a:schemeClr val="accent1"/>
                </a:solidFill>
              </a:rPr>
              <a:t>Voice</a:t>
            </a:r>
            <a:endParaRPr lang="cs-CZ" sz="2400" dirty="0">
              <a:solidFill>
                <a:schemeClr val="accent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21FD7E2-4E4B-DEB4-A7CB-7E73816194C4}"/>
              </a:ext>
            </a:extLst>
          </p:cNvPr>
          <p:cNvSpPr txBox="1"/>
          <p:nvPr/>
        </p:nvSpPr>
        <p:spPr>
          <a:xfrm>
            <a:off x="10222283" y="5599470"/>
            <a:ext cx="1836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6"/>
                </a:solidFill>
              </a:rPr>
              <a:t>Exit / </a:t>
            </a:r>
            <a:r>
              <a:rPr lang="cs-CZ" sz="2400" dirty="0" err="1">
                <a:solidFill>
                  <a:schemeClr val="accent6"/>
                </a:solidFill>
              </a:rPr>
              <a:t>loyality</a:t>
            </a:r>
            <a:endParaRPr lang="cs-CZ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96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4B886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FCC81-12E9-D16F-E10A-678D2CCFE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Skupinová práce II – rodičovská akce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32D248-6187-3B38-907D-E454716E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Výběr školy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Založení vlastní školy či „školy“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Spolupráce se školou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Tlak na školu </a:t>
            </a:r>
          </a:p>
          <a:p>
            <a:pPr marL="0" indent="0">
              <a:buNone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Vyberte si jednu z cest a promyslete ji hlouběji (5 minut, skupiny)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Jaké kroky vás čekají? Co všechno potřebujete řešit?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Jaké jsou výhody a rizika?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potřebujete k úspěšné akci? Jaké zdroje, informace…?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203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F5019-7BDE-A34B-A5D2-D22325D55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 (</a:t>
            </a:r>
            <a:r>
              <a:rPr lang="cs-CZ" dirty="0" err="1"/>
              <a:t>choice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CB1695-A99F-7B1C-EB8D-BDB579493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731621"/>
          </a:xfrm>
        </p:spPr>
        <p:txBody>
          <a:bodyPr>
            <a:normAutofit/>
          </a:bodyPr>
          <a:lstStyle/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Rodič jako zákazník, vzdělávání jako služba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</a:rPr>
              <a:t>J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sou rodiče a studenti jedinými klienty vzdělávání?</a:t>
            </a:r>
          </a:p>
          <a:p>
            <a:r>
              <a:rPr lang="pl-P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 čem je to dobré?</a:t>
            </a:r>
          </a:p>
          <a:p>
            <a:r>
              <a:rPr lang="it-IT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Hodnoty: Svoboda volby, tržní princip</a:t>
            </a:r>
            <a:endParaRPr lang="cs-CZ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Argumenty: 1) rodiče nejlépe vědí, co je pro jejich dítě dobré; 2) školy bojující o rodiče a žáky se přirozeně zlepšují; 3) tlak na informace o školách</a:t>
            </a:r>
          </a:p>
          <a:p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Jaká to má rizika?</a:t>
            </a:r>
          </a:p>
          <a:p>
            <a:pPr lvl="1"/>
            <a:r>
              <a:rPr lang="pl-PL" sz="1800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ároky na zdroje na straně klientů: čas, informace, peníze, dostupnost</a:t>
            </a:r>
          </a:p>
          <a:p>
            <a:pPr lvl="1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Růst nerovností, segregované školy</a:t>
            </a:r>
          </a:p>
          <a:p>
            <a:pPr lvl="1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Obtížné plánování (vedení škol, obce) –módní vlny, fámy...</a:t>
            </a:r>
          </a:p>
          <a:p>
            <a:pPr lvl="1"/>
            <a:r>
              <a:rPr lang="cs-CZ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Marketizace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deformace důrazů (ne vše, co je dobré, se dobře prodává)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</a:rPr>
              <a:t>Útěk ze systému</a:t>
            </a:r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44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 2013 –⁠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922</Words>
  <Application>Microsoft Office PowerPoint</Application>
  <PresentationFormat>Širokoúhlá obrazovka</PresentationFormat>
  <Paragraphs>145</Paragraphs>
  <Slides>21</Slides>
  <Notes>0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Motiv Office</vt:lpstr>
      <vt:lpstr>Rodiče, žáci a studenti jako aktéři vzdělávací politiky</vt:lpstr>
      <vt:lpstr>Otázky z přípravy</vt:lpstr>
      <vt:lpstr>Aktéři ve veřejné politice</vt:lpstr>
      <vt:lpstr>Co nás může zajímat na aktérech?</vt:lpstr>
      <vt:lpstr>V čem jsou rodiče a žáci/studenti specifičtí?</vt:lpstr>
      <vt:lpstr>Práce ve dvojicích/trojicích (3 minuty)</vt:lpstr>
      <vt:lpstr>Možné akce</vt:lpstr>
      <vt:lpstr>Skupinová práce II – rodičovská akce</vt:lpstr>
      <vt:lpstr>Výběr (choice)</vt:lpstr>
      <vt:lpstr>Výběr školy a vzdělanostní nerovnosti</vt:lpstr>
      <vt:lpstr>Spádová turistika</vt:lpstr>
      <vt:lpstr>Založení vlastní školy</vt:lpstr>
      <vt:lpstr>Rodičovský/žákovský hlas (voice)</vt:lpstr>
      <vt:lpstr>Rodičovský hlas</vt:lpstr>
      <vt:lpstr>Prezentace aplikace PowerPoint</vt:lpstr>
      <vt:lpstr>Prezentace aplikace PowerPoint</vt:lpstr>
      <vt:lpstr>Názory veřejnosti – opatření vzdělávací politiky (CVVM 2025, https://cvvm.soc.cas.cz/images/articles/files/6176/or251001.pdf)</vt:lpstr>
      <vt:lpstr>Názory veřejnosti – inkluze, vnější diferenciace (CVVM 2025, https://cvvm.soc.cas.cz/images/articles/files/6176/or251001.pdf)</vt:lpstr>
      <vt:lpstr>Cíle dle rodičů vašich starších spolužáku</vt:lpstr>
      <vt:lpstr>Prezentace aplikace PowerPoint</vt:lpstr>
      <vt:lpstr>Pojmy, kterých jsme se dnes dotkli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Rodiče a žáci jako aktéři vzdělávací politiky</dc:title>
  <dc:creator>Magdalena Mouralová</dc:creator>
  <cp:lastModifiedBy>Magdalena Mouralová</cp:lastModifiedBy>
  <cp:revision>8</cp:revision>
  <dcterms:created xsi:type="dcterms:W3CDTF">2024-04-17T03:02:33Z</dcterms:created>
  <dcterms:modified xsi:type="dcterms:W3CDTF">2026-04-16T07:28:07Z</dcterms:modified>
</cp:coreProperties>
</file>