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7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A11AB-EFC3-D047-9941-C1AB4BE12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76FB12-9546-0649-8512-080358780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FB1805-4FE2-0D47-8522-9F823835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B592F-7A56-004E-B647-2A5D156A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4198E-D571-B745-820D-31DD262E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79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72CAC-AED0-C145-BA89-307F9E6A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17AE5E-B31D-B140-8CE1-DC0F3BBA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69C837-5804-4242-84C0-B1074C38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7BF7AE-4B20-EF4D-BCB5-7FC60CD5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44F0F7-0ADF-C341-9E9E-198EA39D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56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A15B30-81B0-1E4E-9D4C-80560C581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E4EBEE-65E4-4946-BB8A-986565AA2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774EB-6E5E-7F41-B82E-C662053C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8CB6A3-69A9-4A42-8970-D14630BE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8DE31C-EF45-6A4F-A5A8-50F7E93A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75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759F9-3345-8745-A1D0-AF5A1661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0B9AE-D2B6-594E-AE44-797EC51DB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A75471-09B4-D24B-882A-42EC9624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FCD507-DAA8-AD4B-8ED3-A9D67D9E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EE9C44-B145-C447-B1CD-E00C370D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63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8DFA6-FE5B-2C48-A9A1-12E3E74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189D07-292D-F04F-A764-CC64DF32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F4522F-4DA4-2C43-A63F-E507F7F0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D65D4E-2639-5445-B58F-C6C9229F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5700E-2D26-464E-9DBF-2EBBAC43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4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9CD91-2DC6-694E-8E4C-BA93B319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632DF-A803-4C49-9E9E-05AFD4CCC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68A6E9-0868-864C-9FC6-4983DE8C8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E38020-0E6E-D744-B49D-07C5E721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7A67E4-19B3-604D-9EB3-B7C0AEC1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CEDB47-5809-3248-B72F-05515552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0EE12-C50C-0F46-9DAF-F6E57FC7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96A1BC-61C3-0A47-906F-CA62B6E0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062322-A74F-D94B-B422-9C7A926F4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83E79E-DE03-4440-902D-1ABDDF9E5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F5F1F9-34D5-E549-AE2E-7797ED046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5CB3AB-5ABE-9A42-9546-170D26C4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F75CDC-1211-954D-97F5-89CFDF66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9FE72E-D9AE-F84E-9D50-6E0C51C6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03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5E5DC-2775-5C47-BF10-0C1B11AD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665ACE-592A-BA4D-A878-946F78E2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B5C397-01C0-9944-99A7-08D8C9EA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C11C3F-1C41-B54C-9633-6F1E0A7B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7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D4F92B-3B38-994E-A553-1EC17BDF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ACA6CF-3A79-7049-BE07-ADD538AC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A5CDE5-0D9C-834F-8F6A-ED54AF0A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7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05E16-9DC7-C141-AFBA-B5A42627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4D450A-F14D-D548-82CC-558FAB08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AE5575-706C-8942-AD39-A4631D00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1D83C0-4EBF-8F49-A7B2-0B530E89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408725-39C1-944B-9031-DFCA69C1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FCC673-E0B6-E04E-8D20-89180518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8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A5309-0B02-C941-97B1-1080C82B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DFE5A5-C5ED-7545-9471-E4A31FCE2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79B1E3-0B48-F940-AF84-1E7D8FF5B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BCC245-A1B4-D44C-9DA6-3B2E43D2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8293F6-DEF8-624A-8E9E-7678D99C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108476-B422-1644-B6D6-63046F0E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9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FFBC13-FB74-D747-910F-880C3672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8A7A17-7123-874A-8A1A-38ED0E1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0B8F7-ED1C-504A-A87A-336DF492D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85C5-5532-AB4C-AD11-F55C1D3B7B39}" type="datetimeFigureOut">
              <a:rPr lang="cs-CZ" smtClean="0"/>
              <a:t>22.04.2021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49BB77-829B-A745-A8B6-BED36C523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AA5579-8CFE-2D45-A485-05DDDA6ED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A7EC-83A8-7B41-89AF-8374D81481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3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osoba, muž, smyčcový nástroj&#10;&#10;Popis byl vytvořen automaticky">
            <a:extLst>
              <a:ext uri="{FF2B5EF4-FFF2-40B4-BE49-F238E27FC236}">
                <a16:creationId xmlns:a16="http://schemas.microsoft.com/office/drawing/2014/main" id="{DDF42ED2-99C5-2048-9762-EC874C0CC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000" b="110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A7159F-0B5F-CE47-8C18-DF845A8B9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Benjamin, Arendtová, zlomení tradice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3F265-9A3B-CD47-BE05-C3E2BC81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Opakování, 2021</a:t>
            </a:r>
          </a:p>
        </p:txBody>
      </p:sp>
    </p:spTree>
    <p:extLst>
      <p:ext uri="{BB962C8B-B14F-4D97-AF65-F5344CB8AC3E}">
        <p14:creationId xmlns:p14="http://schemas.microsoft.com/office/powerpoint/2010/main" val="3127818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6A374-1A5E-0C48-83F7-180FECCF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B0B0C-CA0C-C74C-8F52-E6BBC93F6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 s Benjaminem byla Arendtová přesvědčena, že naším úkolem je zlomit domněle železnou nutnost pokroku a rozevřít dějiny, anebo je dokonce, jak píše Benjamin, ukončit.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Arendtové se občas některé generace nacházejí v bublinách, v prostoru času – staré pominulo, nové se neustavilo. Nacházejí se v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historickém „no </a:t>
            </a:r>
            <a:r>
              <a:rPr lang="en-GB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man’s land”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„Protože minulost už budoucnost neosvěcuje,“ říká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Tocqueville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„tápe duch v temnotách.“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Citováno třeba: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minulostí a budoucností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str. 13.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4404B-30F0-3441-8445-FAA8DA7D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67B78-F15E-3C4B-ADE2-F221C81B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Arendtové netkvěl Benjaminův zájem o citování v touze uchovat minulost, ale v nespokojenosti s přítomností. Pro Benjamina sehrávají citace dvojí funkci. 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Citace jsou koncentrátem ducha doby.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Právě proto, že citace jsou vytrženy z kontextu, narušují tok myšlení v přítomnosti.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to poslové z jiné doby. Fragmentární povaha citace vytváří podobný efekt (byť v menším měřítku) jako mesiášský čas. Citace totiž zarazí tok času a vytváří mezeru, což umožňuje nový vztah k minulosti (což je přirozeně základem našeho vztahu k přítomnosti a budoucnosti).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0A49A-D728-FC49-9990-121C335C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Tradice a moderní 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877A4-F41B-7C42-ADE0-C4EFD88F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„Počátek je, slovy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Jacoba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Burckhardta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jako ‚základní akord‘, který od té chvíle zní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nekonečných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modulacích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dějinami západního myšlení.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Bezděčná poznámka, kterou Platón učinil ve svém posledním dialogu, že ‚počátek je jako bůh, který dokud dlí mezi lidmi, vše zachraňuje‘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 i pro naši tradici; dokud byl její počátek naživu, tato tradice skutečně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dokázala všechno zachraňovat a uvádět v harmonii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Ze stejného důvodu ovšem ve chvíli, kdy dospěla ke svému konci, začala působit destruktivně – a to necháváme stranou následující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zmatek a bezmocnost, které zavládly, když tradice skončila, a dodnes v nich žijeme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(24).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7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44092-379E-6B43-9272-3C1B1DD8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práce stvořila člověka…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D16B5-C483-B64D-8F6B-9B1F1B1E7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„Marxova filosofie ve skutečnosti ani tak neobrací vzhůru nohama Hegela, jako spíše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převrací celou tradiční hierarchii myšlení a jednání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rozjímání a práce, filosofie a politiky. Nejzásadnější roli mezi nimi sehrává tvrzení, podle něhož ‚práce dokonce vytvořila člověka‘“ (27).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„Marx tudíž zpochybňuje tradičního Boha, tradiční hodnocení práce a tradiční velebení rozumu“ (28).</a:t>
            </a:r>
          </a:p>
        </p:txBody>
      </p:sp>
    </p:spTree>
    <p:extLst>
      <p:ext uri="{BB962C8B-B14F-4D97-AF65-F5344CB8AC3E}">
        <p14:creationId xmlns:p14="http://schemas.microsoft.com/office/powerpoint/2010/main" val="244285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96303-5C54-C549-8812-76D3E3B9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ἄνευ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8BF23-2410-C54C-9BBE-B43B25988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„Protože násilná činnost a nucená práce jsou si podobné tím, že pro svou účinnost nepotřebují řeč, barbaři a otroci jsou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ἄνευ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nežijí jeden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první řadě prostřednictvím řeči. Práce byla pro Řeky v podstatě nepolitickou, soukromou záležitostí, avšak násilí bylo příbuzné kontaktu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lidmi, třebaže v negativním smyslu, a takový kontakt vytvářelo.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Marxova oslava násilí v sobě proto zahrnuje konkrétnější popření samotného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řeči, od něj diametrálně odlišné a tradičně nejlidštější formy styku. Marxova teorie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ideologických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nadstaveb tudíž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vposledku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spočívá na protitradičním nepřátelství, které pociťoval vůči řeči, a s ním spojené oslavě násilí“ (str. 29).</a:t>
            </a:r>
          </a:p>
        </p:txBody>
      </p:sp>
    </p:spTree>
    <p:extLst>
      <p:ext uri="{BB962C8B-B14F-4D97-AF65-F5344CB8AC3E}">
        <p14:creationId xmlns:p14="http://schemas.microsoft.com/office/powerpoint/2010/main" val="121730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1DD2E-F757-114B-91C0-58858F44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212FA-1C34-E343-8A4E-C770E5711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„Naše tradice politického myšlení začala, když Platón objevil, že filosofické zkušenosti 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nějakým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způsobem vlastní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odvrátit se od obyčejného světa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lidských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záležitostí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skončila, když z této zkušenosti nezůstalo nic víc než opozice myšlení a jednání, jež připravuje myšlení o jeho skutečnost a jednání 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jakýkoli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význam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takže jedno i druhé činí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nesmyslnými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(str. 31).</a:t>
            </a:r>
          </a:p>
        </p:txBody>
      </p:sp>
    </p:spTree>
    <p:extLst>
      <p:ext uri="{BB962C8B-B14F-4D97-AF65-F5344CB8AC3E}">
        <p14:creationId xmlns:p14="http://schemas.microsoft.com/office/powerpoint/2010/main" val="2875987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4925D-149C-4546-A573-0B79DBB0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3E4898-ADFC-7340-97FD-808C662F5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„Konec tradice nutně neznamená, že by tradiční koncepty ztratily svou moc nad lidskou myslí. Právě naopak, někdy se zdá, jako by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moc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otřepaných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konceptů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kategorií začala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být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to tyranštější, že tradice ztrácí svou živoucí sílu a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paměť jejích počátků se vytrácí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Může se dokonce stát, že se její donucovací moc v plné míře projeví teprve poté, co tradice dospěla ke svému konci, a lidé se už proti ní dokonce ani nebouří“ (32).</a:t>
            </a:r>
          </a:p>
        </p:txBody>
      </p:sp>
    </p:spTree>
    <p:extLst>
      <p:ext uri="{BB962C8B-B14F-4D97-AF65-F5344CB8AC3E}">
        <p14:creationId xmlns:p14="http://schemas.microsoft.com/office/powerpoint/2010/main" val="192624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93362-FF95-F646-9B0B-0D548D93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Zlom v naší tradici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B0B1B-2B56-0C48-ADCA-78AE0225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Totalitární nadvláda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zavedená skutečnost, které v její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bezprecedentnosti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nelze porozumět pomocí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obvyklých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kategorií politického myšlení a jejíž ‚zločiny‘ se nedají soudit tradičními morálními měřítky ani trestat právním rámcem naší civilizace,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přervala spojitost západních dějin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Zlom v naší tradici je už teď dokonanou skutečností. Nejde 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výsledek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něčí vědomé volby, ani o věc nějakého dalšího rozhodování.“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6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8CBDC-3E34-0D4F-9CF9-3E4542A1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je hodnotou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A491A8-7D90-0046-8B62-9925A73D6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„Ničivá zkomolení tradice byla bez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výjimky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způsobena lidmi, kteří zažili něco nového a téměř okamžitě se to pokoušeli zdolat a interpretovat jako něco starého“ (34).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Nietzscheovo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znehodnocení hodnot, právě tak jako Marxova pracovní teorie hodnoty, vyvstává z neslučitelnosti mezi tradičními „idejemi“, jež byly jako transcendentní jednotky používány k rozpoznání a poměřování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lidských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myšlenek a činů, a moderní společností, která všechna taková měřítka rozpustila do vztahů mezi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příslušníky a ustavila je jako funkční ‚hodnoty‘.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Hodnoty jsou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společenskými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výr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samy o sobě nemají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žádny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význam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nýbrž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stejně jako ostatní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výrobky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existují pouze ve věčně se měnící relativitě </a:t>
            </a:r>
            <a:r>
              <a:rPr lang="cs-CZ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společenských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styků a obchodu“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„Dobro tudíž ztrácí svůj charakter ideje čili měřítka, podle něhož se dá poměřovat a poznávat, co je dobré a co špatné, a stává se hodnotou, která se dá vyměňovat za ostatní hodnoty,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například účelnost či moc.“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6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E56E5-DA63-E243-9AC1-5F133B73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Moderní vzpoury – dominance produktivity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DF26CE-9D81-B148-9AE2-EEB9C32D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„Proti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údajným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abstrakcím filosofie a filosofického konceptu člověka jako animal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chce Kierkegaard postavit svou obhajobu člověka konkrétního a trpícího, Marx potvrzuje, že lidskost člověka spočívá v jeho produktivní a činné síle, na své nejzákladnější úrovni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nazývané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síla pracovní, a Nietzsche trvá na produktivitě života, na lidské vůli a na vůli k moci“ (41).</a:t>
            </a:r>
          </a:p>
        </p:txBody>
      </p:sp>
    </p:spTree>
    <p:extLst>
      <p:ext uri="{BB962C8B-B14F-4D97-AF65-F5344CB8AC3E}">
        <p14:creationId xmlns:p14="http://schemas.microsoft.com/office/powerpoint/2010/main" val="365395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B8BE-D79E-B947-8126-CEB37DAD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(sociálně demokratickému) pokroku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F87D7-4852-484D-A810-CD6B363C5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 naše povzdechy nad tím, v jaké době žijeme, implikují představu pokroku, kterou chce Benjamin narušit a kterou označuje jako „sociálně demokratickou“.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čem tkví tato představa? Stále bude lépe, jsme v zásadě na dobré cestě a sociálními a technickými opatřeními zvládneme vše doladit.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„Spasitel nové doby má jméno práce… Ve zlepšení práce… spočívá bohatství, jež nyní dokáže to, co dosud nevykonal žádný vykupitel“. Tento „vulgární pojem pokroku“ chce vidět jen pokrok v ovládnutí přírody, nikoli společenské úkroky zpět“ (312).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představu, že dějiny jsou „řetězem událostí“.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skutečností jsou bouří, která kolem sebe metá trosky. </a:t>
            </a:r>
          </a:p>
          <a:p>
            <a:pPr marL="0" indent="0" algn="just">
              <a:buNone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pojmu dějin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2011, str. 311.</a:t>
            </a:r>
          </a:p>
        </p:txBody>
      </p:sp>
    </p:spTree>
    <p:extLst>
      <p:ext uri="{BB962C8B-B14F-4D97-AF65-F5344CB8AC3E}">
        <p14:creationId xmlns:p14="http://schemas.microsoft.com/office/powerpoint/2010/main" val="28535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73B11-B9C7-DD4E-9F4E-11E35234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Vědomí temnoty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927291-215B-0E42-9417-BF43A3DC3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„Tyto hodnoty jsou ve své směnitelnosti a zaměnitelnosti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„idejemi“, které 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zespolečenštělým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lidem“ ještě zůstaly (a jimž dokáží rozumět). Jsou to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lidé, kteří se rozhodli nikdy neopustit to, co pro Platóna bylo „jeskyní“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každodenních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lidských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záležitostí, a nikdy se sami neodvážili do světa a do života všudypřítomnou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funkcionalizací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moderní společnosti dost možná připraveného o jeden z jeho nejzákladnějších rysů –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schopnost vzbuzovat úžas nad tím, co je tak, jak to 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Marxovo politické myšlení tento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navýsost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skutečný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vývoj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odráží a předjímá. Tím, že Marx obrátil tradici vzhůru nohama v jejím vlastním rámci,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Platónových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idejí ve skutečnosti nezbavil, přestože si </a:t>
            </a:r>
            <a:r>
              <a:rPr lang="cs-CZ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uvědomoval zatemnění čistého nebe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němž se tyto ideje, jakož i mnohé další, co tam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přebývá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staly kdysi pro lidské oči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viditelnými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(46). </a:t>
            </a:r>
          </a:p>
        </p:txBody>
      </p:sp>
    </p:spTree>
    <p:extLst>
      <p:ext uri="{BB962C8B-B14F-4D97-AF65-F5344CB8AC3E}">
        <p14:creationId xmlns:p14="http://schemas.microsoft.com/office/powerpoint/2010/main" val="207694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83366-198D-CE4F-8AF5-4CCF5C3F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B6181-DE55-1D40-8306-FAC997179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mylně pojatém pojmu pokroku se míjíme s pojmem dějin i času.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útočí především na tzv. „prázdný čas“. Představujeme si dějiny jako růženec,  jehož jednotlivé kamínky probíhají našimi prsty.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tohoto hlediska si můžeme položit otázku, jak to bylo „skutečně“, a každé události přiřadit objektivní místo.</a:t>
            </a:r>
          </a:p>
        </p:txBody>
      </p:sp>
    </p:spTree>
    <p:extLst>
      <p:ext uri="{BB962C8B-B14F-4D97-AF65-F5344CB8AC3E}">
        <p14:creationId xmlns:p14="http://schemas.microsoft.com/office/powerpoint/2010/main" val="36456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7A5A7-BC88-2346-84B6-49B42BAF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E8494-F312-BB4C-A986-29AF272E8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Dějiny píší vítězové, tudíž jsou zkresleny, a to tím, že se do nich nepromítá cena za úspěch: „neexistuje dokument kultury, který by zároveň nebyl dokumentem barbarství.“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Představa prázdného času je ještě v jiném ohledu zavádějící: Čas vždy chápeme jako naplněný očekáváním, jako emociálně prostoupený – jen na pozadí tohoto očekávání můžeme pocítit šok, překvapení.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navíc: Minulost závisí na pamatovávání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Erinnerung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Eingedenken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které je výkonem, a tudíž je minulost dozadu stejně tak otevřená jako je budoucnost otevřená dopředu.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Ale: minulosti je vlastní zvláštní křehkost – lze na ni zapomenout, a tím zmizí. </a:t>
            </a:r>
          </a:p>
        </p:txBody>
      </p:sp>
    </p:spTree>
    <p:extLst>
      <p:ext uri="{BB962C8B-B14F-4D97-AF65-F5344CB8AC3E}">
        <p14:creationId xmlns:p14="http://schemas.microsoft.com/office/powerpoint/2010/main" val="4616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7A11C-03A5-0F4F-BC6D-B693A6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Pokrok versus mesiášský čas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87C11-E0F4-AB47-B537-0A0A3C3B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představě „prázdného času“ klade Benjamin obraz „souhvězdí“, které se jeví jinak v závislosti na tom, odkud a kdy se na něj člověk dívá. Vidíme je jen, když předjímáme určitý celek. Takový celek můžeme předjímat z hlediska světské utopie, pak hovoříme o pokroku, ale můžeme rovněž pracovat s pojmem naplnění, vykoupení, což je náboženská alternativa. Ta pracuje především s momentem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 zdokonalování, ale přerušení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 rovněž: „K myšlení patří nejenom pohyb myšlenek, nýbrž i jejich zastavení“ (315).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Právě okamžiky ztrát a bolestí jsou okamžiky mesiášské, tj. možnosti, jak dějiny, (= sérii katastrof) přerušit.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„Jak známo, židé měli zakázáno vyptávat se budoucnosti. Naopak tóra a modlitba je cvičily v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pamatování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Tak ztrácela kouzlo budoucnost, jíž propadli ti, kteří si opatřují informace u věštců. Proto se ovšem budoucnost židům nestala homogenním a prázdným časem. Každá vteřina v ní totiž byla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malou brankou, jíž mohl vstoupit mesiáš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(316).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0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07F21-E1F8-4743-A471-10E1DECB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latin typeface="Times New Roman" panose="02020603050405020304" pitchFamily="18" charset="0"/>
                <a:cs typeface="Times New Roman" panose="02020603050405020304" pitchFamily="18" charset="0"/>
              </a:rPr>
              <a:t>Arendtová o Benjaminovi: </a:t>
            </a:r>
            <a:r>
              <a:rPr lang="cs-CZ" sz="4100" i="1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cs-CZ" sz="41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Perlentaucher</a:t>
            </a:r>
            <a:endParaRPr lang="cs-CZ" sz="4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D70672-07BC-324D-B0D7-3C00FDF8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„Nakolik si předáváme minulost jako tradici, náleží jí autorita, nakolik se autorita ztvárňuje dějinně, stává se tradicí. Walter Benjamin věděl, že zlom v tradici a ztráta autority jsou nenapravitelné. Vyvodil z toho závěr, že je třeba najít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nové cesty pro zacházení s minulostí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tom se stal mistrem svého řemesla. Všiml si, že na místo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tradování minulosti nastupuje </a:t>
            </a:r>
            <a:r>
              <a:rPr lang="cs-CZ" sz="2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citovatelnost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na místo její autority strašidelná moc usídlit se v přítomnosti a připravit ji o falešný mír bezmyšlenkovité zahleděnosti do sebe sama. ‚V mém díle sehrávají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citáty úlohu loupežníků u cesty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plné zbroji vystartují a zahaleče připraví o přesvědčení.‘“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www.merkur-zeitschrift.de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hannah-arendt-walter-benjamin-iii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0818EE0-CA33-3C49-A7D7-A8BE42216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8" r="183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4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4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A212A-7B0F-F74A-B8D7-345BBE6A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„cituje“ Arendtová z Benjamina?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52264-94EB-5044-AEC2-83AA5817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zájem o vypravěčství coby moc, která konstituuje význam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myšlení coby zastavení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rozlomení či spíše zlomení tradice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to, že katastrofa nenadchází, spíše uprostřed ní stojíme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totalitní myšlení směřuje ke zničení minulosti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pracuje s možností „nové“ minulosti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6C1D1-6BD7-8341-8360-F6373EDE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0AB27-D26C-3944-8D5B-143F76C0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„Nepopiratelná ztráta tradice v moderním světě nemusí ještě nutně znamenat ztrátu minulosti, neboť tradice a minulost nejsou v žádném případě totéž, jak nás přesvědčují ti, kdo tradici uctívají, i ti, kdo jsou proti ní, kdo věří v pokrok. Je celkem lhostejné, že prví na přítomný stav věci naříkají a druzí si k němu naopak gratulují. Se ztrátou tradice jsme ztratili i nit, která nás bezpečně vedla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širými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prostorami toho, co již pominulo, která byla poutem každé další generace k nějakému předem určenému aspektu minulosti. Mohlo by se tudíž zdát, že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teprve nyní se nám minulost otevře dosud </a:t>
            </a:r>
            <a:r>
              <a:rPr lang="cs-CZ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nepoznaným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způsobem a řekne nám to, co ještě nikdo nebyl s to zaslechnou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Hannah Arendtová,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minulostí a budoucností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str. 104.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1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5A4EA-2CF7-764C-BC73-5F60C5F2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Pokrok a zkáza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E71B8D-030A-4A46-82AB-0C7498B1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„Tento proces nikdy nekončící akumulace moci nutné k ochraně nikdy nekončící akumulace kapitálu určil pokrokovou ideologii konce devatenáctého století a předznamenal nástup imperialismu. Nikoli naivní falešná představa o neomezeném růstu vlastnictví, nýbrž jasná představa o tom, že akumulace moci je jedinou zárukou stability takzvaných ekonomických zákonů,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učinila pokrok nevyhnutelným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Představa pokroku v osmnáctém století, jak byl chápán v předrevoluční Francii, obsahovala kritiku minulosti jakožto prostředku k ovládnutí přítomnosti a ke kontrole budoucnosti; pokrok vrcholil emancipací člověka. Avšak tato představa měla mnoho společného 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 nekonečným pokrokem buržoazní společnosti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nejen nechtěla svobodu a autonomii člověka, ale byla připravena obětovat všechno a všechny domněle nadlidským zákonům dějin. ‚</a:t>
            </a:r>
            <a:r>
              <a:rPr lang="cs-CZ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To, čemu říkáme pokrok, je onen vítr, který unáší posla dějin neodvratně do budoucnosti, k níž on se obrací zády, zatímco před ním se tyčí až k nebi hromada zřícenin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.‘“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Arendtová,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 totalitarismu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2013, str. 226 n.</a:t>
            </a:r>
          </a:p>
        </p:txBody>
      </p:sp>
    </p:spTree>
    <p:extLst>
      <p:ext uri="{BB962C8B-B14F-4D97-AF65-F5344CB8AC3E}">
        <p14:creationId xmlns:p14="http://schemas.microsoft.com/office/powerpoint/2010/main" val="3545922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2109</Words>
  <Application>Microsoft Macintosh PowerPoint</Application>
  <PresentationFormat>Širokoúhlá obrazovka</PresentationFormat>
  <Paragraphs>67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Benjamin, Arendtová, zlomení tradice</vt:lpstr>
      <vt:lpstr>Proti (sociálně demokratickému) pokroku</vt:lpstr>
      <vt:lpstr>Prezentace aplikace PowerPoint</vt:lpstr>
      <vt:lpstr>Problémy</vt:lpstr>
      <vt:lpstr>Pokrok versus mesiášský čas</vt:lpstr>
      <vt:lpstr>Arendtová o Benjaminovi: Der Perlentaucher</vt:lpstr>
      <vt:lpstr>Co „cituje“ Arendtová z Benjamina?</vt:lpstr>
      <vt:lpstr>Prezentace aplikace PowerPoint</vt:lpstr>
      <vt:lpstr>Pokrok a zkáza</vt:lpstr>
      <vt:lpstr>Prezentace aplikace PowerPoint</vt:lpstr>
      <vt:lpstr>Prezentace aplikace PowerPoint</vt:lpstr>
      <vt:lpstr>Tradice a moderní věk</vt:lpstr>
      <vt:lpstr>A práce stvořila člověka…</vt:lpstr>
      <vt:lpstr>ἄνευ λόγον</vt:lpstr>
      <vt:lpstr>Prezentace aplikace PowerPoint</vt:lpstr>
      <vt:lpstr>Prezentace aplikace PowerPoint</vt:lpstr>
      <vt:lpstr>Zlom v naší tradici</vt:lpstr>
      <vt:lpstr>Dobro je hodnotou</vt:lpstr>
      <vt:lpstr>Moderní vzpoury – dominance produktivity</vt:lpstr>
      <vt:lpstr>Vědomí temnoty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Benjamin a Arendtová</dc:title>
  <dc:creator>Matějčková, Tereza</dc:creator>
  <cp:lastModifiedBy>Matějčková, Tereza</cp:lastModifiedBy>
  <cp:revision>26</cp:revision>
  <dcterms:created xsi:type="dcterms:W3CDTF">2021-04-14T14:42:40Z</dcterms:created>
  <dcterms:modified xsi:type="dcterms:W3CDTF">2021-04-23T15:24:44Z</dcterms:modified>
</cp:coreProperties>
</file>