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0" r:id="rId2"/>
    <p:sldId id="258" r:id="rId3"/>
    <p:sldId id="259" r:id="rId4"/>
    <p:sldId id="260" r:id="rId5"/>
    <p:sldId id="261" r:id="rId6"/>
    <p:sldId id="296" r:id="rId7"/>
    <p:sldId id="262" r:id="rId8"/>
    <p:sldId id="263" r:id="rId9"/>
    <p:sldId id="264" r:id="rId10"/>
    <p:sldId id="265" r:id="rId11"/>
    <p:sldId id="297" r:id="rId12"/>
    <p:sldId id="298" r:id="rId13"/>
    <p:sldId id="304" r:id="rId14"/>
    <p:sldId id="299" r:id="rId15"/>
    <p:sldId id="301" r:id="rId16"/>
    <p:sldId id="302"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E01FF-4952-4C66-8A9B-8E6FE5997798}" type="datetimeFigureOut">
              <a:rPr lang="en-GB" smtClean="0"/>
              <a:t>31/01/2024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DB795-699E-4DB4-B46F-A55C269187BE}" type="slidenum">
              <a:rPr lang="en-GB" smtClean="0"/>
              <a:t>‹#›</a:t>
            </a:fld>
            <a:endParaRPr lang="en-GB"/>
          </a:p>
        </p:txBody>
      </p:sp>
    </p:spTree>
    <p:extLst>
      <p:ext uri="{BB962C8B-B14F-4D97-AF65-F5344CB8AC3E}">
        <p14:creationId xmlns:p14="http://schemas.microsoft.com/office/powerpoint/2010/main" val="260015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5199221-BBE1-4F80-BA62-B32A50C25906}" type="slidenum">
              <a:rPr lang="en-GB" altLang="en-US" smtClean="0"/>
              <a:pPr fontAlgn="base">
                <a:spcBef>
                  <a:spcPct val="0"/>
                </a:spcBef>
                <a:spcAft>
                  <a:spcPct val="0"/>
                </a:spcAft>
                <a:defRPr/>
              </a:pPr>
              <a:t>6</a:t>
            </a:fld>
            <a:endParaRPr lang="en-GB" altLang="en-US"/>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9A072-7DCD-4D45-9BF1-35F5643621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867933-907C-4C9D-A734-EDAC63E15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D930EA-11CA-4BF5-9FE4-0E94F19A604E}"/>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5" name="Footer Placeholder 4">
            <a:extLst>
              <a:ext uri="{FF2B5EF4-FFF2-40B4-BE49-F238E27FC236}">
                <a16:creationId xmlns:a16="http://schemas.microsoft.com/office/drawing/2014/main" id="{A9251D31-18D2-4EA5-B581-C5013979C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804DE7-A471-46F0-90A6-5326B23E2B8C}"/>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288267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019E-7782-4677-B6AA-551C76970B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A989D3-A896-4796-9D96-1FA915EB3C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782E5D-9898-49D3-B6F5-89C10BA979D2}"/>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5" name="Footer Placeholder 4">
            <a:extLst>
              <a:ext uri="{FF2B5EF4-FFF2-40B4-BE49-F238E27FC236}">
                <a16:creationId xmlns:a16="http://schemas.microsoft.com/office/drawing/2014/main" id="{D9C4D5D4-1332-47BD-B2E7-8F8EA2263C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82381-505F-4825-995B-F1E73C8488C6}"/>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89855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D0C473-2818-4827-B9C9-B16B8C1D53C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C0BE45-152C-4100-9B32-9153137EFF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6C9902-FBF7-4A23-931F-735CE02625FF}"/>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5" name="Footer Placeholder 4">
            <a:extLst>
              <a:ext uri="{FF2B5EF4-FFF2-40B4-BE49-F238E27FC236}">
                <a16:creationId xmlns:a16="http://schemas.microsoft.com/office/drawing/2014/main" id="{359F5BA0-03CA-474F-BD15-536076A4D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C8FB8E-25F6-44B7-B0DE-6FDB6733C4B1}"/>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41773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F84C-12CD-40C1-A246-D98C7C6FAD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90FC41-F1DB-4F63-9D69-45855C62F5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DAAF3E-BF50-43C2-BB85-B04266FE9072}"/>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5" name="Footer Placeholder 4">
            <a:extLst>
              <a:ext uri="{FF2B5EF4-FFF2-40B4-BE49-F238E27FC236}">
                <a16:creationId xmlns:a16="http://schemas.microsoft.com/office/drawing/2014/main" id="{5CB53952-C6D0-4249-B445-60A4BE4D5D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1AF6E7-25FC-4D6E-A892-4BCD2378D8BE}"/>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127117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707A-F057-4F21-B7CC-A551FCE331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F4E69F-933F-4134-96C4-ECADE6B70A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45D0EE-A45B-4BA1-8F15-04B130281678}"/>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5" name="Footer Placeholder 4">
            <a:extLst>
              <a:ext uri="{FF2B5EF4-FFF2-40B4-BE49-F238E27FC236}">
                <a16:creationId xmlns:a16="http://schemas.microsoft.com/office/drawing/2014/main" id="{6988EF93-37D0-45DC-9E8D-ACFAF97C7A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BAA789-8F96-4C6E-8186-9D9F9F7C2890}"/>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414183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B69D-AFCF-49FC-A9F8-43DD5D8074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B1156-9734-4845-97F1-7CA8FC6DD5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1CFF40-C208-4366-9E80-31DE13528C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C0D68B-E824-4F78-857B-36DCD0350B50}"/>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6" name="Footer Placeholder 5">
            <a:extLst>
              <a:ext uri="{FF2B5EF4-FFF2-40B4-BE49-F238E27FC236}">
                <a16:creationId xmlns:a16="http://schemas.microsoft.com/office/drawing/2014/main" id="{61FFD3A2-0BEB-44E4-AA2F-F83001709C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A650B3-76FE-4256-A943-4BC9141979CE}"/>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297912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CBB5-95E6-4281-AB00-842A364729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7EDF17-EC27-46BF-BBE9-AACFBE3DD8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26D092-4DC5-4F0E-B5C3-BBDFD60428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A077E2-F649-404C-8EE6-BE776DB58C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6C9448-81CC-4A77-BFD6-6BCB1994E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80F353-6CAE-417E-8D9E-EA67DADCC75F}"/>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8" name="Footer Placeholder 7">
            <a:extLst>
              <a:ext uri="{FF2B5EF4-FFF2-40B4-BE49-F238E27FC236}">
                <a16:creationId xmlns:a16="http://schemas.microsoft.com/office/drawing/2014/main" id="{76A3EA6E-697A-4779-BB9C-5E682C97CC9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2936B15-EAB0-4AC7-9EB9-2F14EC0483F0}"/>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311269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8563-B8B6-4A14-95FE-8EC8ED1440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07C354-B098-4C3F-B418-B71B2D92DEA1}"/>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4" name="Footer Placeholder 3">
            <a:extLst>
              <a:ext uri="{FF2B5EF4-FFF2-40B4-BE49-F238E27FC236}">
                <a16:creationId xmlns:a16="http://schemas.microsoft.com/office/drawing/2014/main" id="{EF038088-EFA2-40B9-83C2-EC6BBBB75A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21B720-74B7-4C5E-8B1D-7D561581BB1C}"/>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377481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B82A9-8151-4895-A852-39E02827BD83}"/>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3" name="Footer Placeholder 2">
            <a:extLst>
              <a:ext uri="{FF2B5EF4-FFF2-40B4-BE49-F238E27FC236}">
                <a16:creationId xmlns:a16="http://schemas.microsoft.com/office/drawing/2014/main" id="{F96BC150-CB9A-4E8E-A234-D72A2DD7BA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D1017F-03D1-4FE3-88A6-7A8E75C7C1DC}"/>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310015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8C90-1D36-422E-B379-041C689B38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B5F269-E0BE-4248-BDD9-613923DCF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B69275-F497-4439-9E71-481AEEF76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91719-251E-413E-9C51-F87443B63C75}"/>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6" name="Footer Placeholder 5">
            <a:extLst>
              <a:ext uri="{FF2B5EF4-FFF2-40B4-BE49-F238E27FC236}">
                <a16:creationId xmlns:a16="http://schemas.microsoft.com/office/drawing/2014/main" id="{80486D10-0B1C-4B6F-A27A-97A7237158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E608D-E73F-414C-9F7A-28750EC38ED0}"/>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47086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108E-101E-410C-A553-414D97453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DED149-817C-456C-AAC6-18E485E059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D141B2-4D57-441F-9BC6-ED0C1F3E9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3960A-B539-4A24-98F7-08BFECC30FE7}"/>
              </a:ext>
            </a:extLst>
          </p:cNvPr>
          <p:cNvSpPr>
            <a:spLocks noGrp="1"/>
          </p:cNvSpPr>
          <p:nvPr>
            <p:ph type="dt" sz="half" idx="10"/>
          </p:nvPr>
        </p:nvSpPr>
        <p:spPr/>
        <p:txBody>
          <a:bodyPr/>
          <a:lstStyle/>
          <a:p>
            <a:fld id="{0A54D639-9F1C-4FEC-A7CF-C9713FE2921D}" type="datetimeFigureOut">
              <a:rPr lang="en-GB" smtClean="0"/>
              <a:t>31/01/2024</a:t>
            </a:fld>
            <a:endParaRPr lang="en-GB"/>
          </a:p>
        </p:txBody>
      </p:sp>
      <p:sp>
        <p:nvSpPr>
          <p:cNvPr id="6" name="Footer Placeholder 5">
            <a:extLst>
              <a:ext uri="{FF2B5EF4-FFF2-40B4-BE49-F238E27FC236}">
                <a16:creationId xmlns:a16="http://schemas.microsoft.com/office/drawing/2014/main" id="{6A5B58BA-B7ED-4A5E-890B-A662006C0E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28C341-4A65-4485-9D70-666B6BDF3159}"/>
              </a:ext>
            </a:extLst>
          </p:cNvPr>
          <p:cNvSpPr>
            <a:spLocks noGrp="1"/>
          </p:cNvSpPr>
          <p:nvPr>
            <p:ph type="sldNum" sz="quarter" idx="12"/>
          </p:nvPr>
        </p:nvSpPr>
        <p:spPr/>
        <p:txBody>
          <a:bodyPr/>
          <a:lstStyle/>
          <a:p>
            <a:fld id="{328CB14B-AD0A-496B-BB9D-EC569284BAE8}" type="slidenum">
              <a:rPr lang="en-GB" smtClean="0"/>
              <a:t>‹#›</a:t>
            </a:fld>
            <a:endParaRPr lang="en-GB"/>
          </a:p>
        </p:txBody>
      </p:sp>
    </p:spTree>
    <p:extLst>
      <p:ext uri="{BB962C8B-B14F-4D97-AF65-F5344CB8AC3E}">
        <p14:creationId xmlns:p14="http://schemas.microsoft.com/office/powerpoint/2010/main" val="313679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7B9641-3E43-4294-830C-DB9C57AE93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6D1A4E-12B1-43D8-B579-99D2421B3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83F1A7-27F8-435C-8C98-70CF7A7CD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4D639-9F1C-4FEC-A7CF-C9713FE2921D}" type="datetimeFigureOut">
              <a:rPr lang="en-GB" smtClean="0"/>
              <a:t>31/01/2024</a:t>
            </a:fld>
            <a:endParaRPr lang="en-GB"/>
          </a:p>
        </p:txBody>
      </p:sp>
      <p:sp>
        <p:nvSpPr>
          <p:cNvPr id="5" name="Footer Placeholder 4">
            <a:extLst>
              <a:ext uri="{FF2B5EF4-FFF2-40B4-BE49-F238E27FC236}">
                <a16:creationId xmlns:a16="http://schemas.microsoft.com/office/drawing/2014/main" id="{5F95FB24-122C-4575-A696-9E15DD027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F54EA3-F654-44ED-A5B5-C1131B20C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CB14B-AD0A-496B-BB9D-EC569284BAE8}" type="slidenum">
              <a:rPr lang="en-GB" smtClean="0"/>
              <a:t>‹#›</a:t>
            </a:fld>
            <a:endParaRPr lang="en-GB"/>
          </a:p>
        </p:txBody>
      </p:sp>
    </p:spTree>
    <p:extLst>
      <p:ext uri="{BB962C8B-B14F-4D97-AF65-F5344CB8AC3E}">
        <p14:creationId xmlns:p14="http://schemas.microsoft.com/office/powerpoint/2010/main" val="322993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view.officeapps.live.com/op/view.aspx?src=https%3A%2F%2Fwww.local.gov.uk%2Fsites%2Fdefault%2Ffiles%2Fdocuments%2FLGA%2520Devolution%2520Register%2520July21.xlsx&amp;wdOrigin=BROWSELINK" TargetMode="External"/><Relationship Id="rId2" Type="http://schemas.openxmlformats.org/officeDocument/2006/relationships/hyperlink" Target="https://assets.publishing.service.gov.uk/media/5c37319aed915d731281fe13/IntroductionToDevolution.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D8837F-ABCA-4598-BE60-5CF45D569CC1}"/>
              </a:ext>
            </a:extLst>
          </p:cNvPr>
          <p:cNvPicPr>
            <a:picLocks noChangeAspect="1"/>
          </p:cNvPicPr>
          <p:nvPr/>
        </p:nvPicPr>
        <p:blipFill>
          <a:blip r:embed="rId2">
            <a:alphaModFix amt="35000"/>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602E60F4-743F-4D1B-8891-F37AD93613ED}"/>
              </a:ext>
            </a:extLst>
          </p:cNvPr>
          <p:cNvSpPr>
            <a:spLocks noGrp="1"/>
          </p:cNvSpPr>
          <p:nvPr>
            <p:ph type="ctrTitle"/>
          </p:nvPr>
        </p:nvSpPr>
        <p:spPr/>
        <p:txBody>
          <a:bodyPr/>
          <a:lstStyle/>
          <a:p>
            <a:r>
              <a:rPr lang="en-GB" dirty="0"/>
              <a:t>Local Governance in England</a:t>
            </a:r>
          </a:p>
        </p:txBody>
      </p:sp>
      <p:sp>
        <p:nvSpPr>
          <p:cNvPr id="5" name="Subtitle 4">
            <a:extLst>
              <a:ext uri="{FF2B5EF4-FFF2-40B4-BE49-F238E27FC236}">
                <a16:creationId xmlns:a16="http://schemas.microsoft.com/office/drawing/2014/main" id="{16A6A671-D61F-4333-9E8C-D68BD4A99A9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7399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272C-C581-435B-AC80-7DAD5F678C3D}"/>
              </a:ext>
            </a:extLst>
          </p:cNvPr>
          <p:cNvSpPr>
            <a:spLocks noGrp="1"/>
          </p:cNvSpPr>
          <p:nvPr>
            <p:ph type="title"/>
          </p:nvPr>
        </p:nvSpPr>
        <p:spPr/>
        <p:txBody>
          <a:bodyPr/>
          <a:lstStyle/>
          <a:p>
            <a:pPr algn="ctr"/>
            <a:r>
              <a:rPr lang="en-GB" dirty="0"/>
              <a:t>Finance</a:t>
            </a:r>
          </a:p>
        </p:txBody>
      </p:sp>
      <p:sp>
        <p:nvSpPr>
          <p:cNvPr id="3" name="Content Placeholder 2">
            <a:extLst>
              <a:ext uri="{FF2B5EF4-FFF2-40B4-BE49-F238E27FC236}">
                <a16:creationId xmlns:a16="http://schemas.microsoft.com/office/drawing/2014/main" id="{23D233D9-1A53-46D1-8187-282B498ECB91}"/>
              </a:ext>
            </a:extLst>
          </p:cNvPr>
          <p:cNvSpPr>
            <a:spLocks noGrp="1"/>
          </p:cNvSpPr>
          <p:nvPr>
            <p:ph idx="1"/>
          </p:nvPr>
        </p:nvSpPr>
        <p:spPr/>
        <p:txBody>
          <a:bodyPr/>
          <a:lstStyle/>
          <a:p>
            <a:r>
              <a:rPr lang="en-GB" dirty="0"/>
              <a:t>Budget for local government in England</a:t>
            </a:r>
          </a:p>
          <a:p>
            <a:pPr lvl="1"/>
            <a:r>
              <a:rPr lang="en-GB" dirty="0"/>
              <a:t>2010/11 - £104.3 billion</a:t>
            </a:r>
          </a:p>
          <a:p>
            <a:pPr lvl="1"/>
            <a:r>
              <a:rPr lang="en-GB" dirty="0"/>
              <a:t>2016/17 - £93.4 billion</a:t>
            </a:r>
          </a:p>
          <a:p>
            <a:pPr lvl="1"/>
            <a:r>
              <a:rPr lang="en-GB" dirty="0"/>
              <a:t>2020/21 - £108.8 billion</a:t>
            </a:r>
          </a:p>
          <a:p>
            <a:pPr lvl="1"/>
            <a:r>
              <a:rPr lang="en-GB" dirty="0"/>
              <a:t>2021/22 - £107.1 billion</a:t>
            </a:r>
          </a:p>
          <a:p>
            <a:pPr lvl="1"/>
            <a:endParaRPr lang="en-GB" dirty="0"/>
          </a:p>
          <a:p>
            <a:r>
              <a:rPr lang="en-GB" dirty="0"/>
              <a:t>Leicester City Council – “</a:t>
            </a:r>
            <a:r>
              <a:rPr lang="en-US" b="0" i="0" dirty="0">
                <a:solidFill>
                  <a:srgbClr val="222222"/>
                </a:solidFill>
                <a:effectLst/>
              </a:rPr>
              <a:t>between 2010 and 2020 we reduced costs by 50% in services other than social care”</a:t>
            </a:r>
          </a:p>
          <a:p>
            <a:pPr lvl="1"/>
            <a:r>
              <a:rPr lang="en-US" dirty="0">
                <a:solidFill>
                  <a:srgbClr val="222222"/>
                </a:solidFill>
              </a:rPr>
              <a:t>2010/11 - £358 million</a:t>
            </a:r>
          </a:p>
          <a:p>
            <a:pPr lvl="1"/>
            <a:r>
              <a:rPr lang="en-US" dirty="0">
                <a:solidFill>
                  <a:srgbClr val="222222"/>
                </a:solidFill>
              </a:rPr>
              <a:t>2019/20 - £294 million</a:t>
            </a:r>
            <a:endParaRPr lang="en-GB" dirty="0"/>
          </a:p>
        </p:txBody>
      </p:sp>
    </p:spTree>
    <p:extLst>
      <p:ext uri="{BB962C8B-B14F-4D97-AF65-F5344CB8AC3E}">
        <p14:creationId xmlns:p14="http://schemas.microsoft.com/office/powerpoint/2010/main" val="131774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40EB-E784-4151-B7A8-24B677FDC494}"/>
              </a:ext>
            </a:extLst>
          </p:cNvPr>
          <p:cNvSpPr>
            <a:spLocks noGrp="1"/>
          </p:cNvSpPr>
          <p:nvPr>
            <p:ph type="title"/>
          </p:nvPr>
        </p:nvSpPr>
        <p:spPr/>
        <p:txBody>
          <a:bodyPr/>
          <a:lstStyle/>
          <a:p>
            <a:pPr algn="ctr"/>
            <a:r>
              <a:rPr lang="en-GB" dirty="0"/>
              <a:t>Finance</a:t>
            </a:r>
          </a:p>
        </p:txBody>
      </p:sp>
      <p:sp>
        <p:nvSpPr>
          <p:cNvPr id="3" name="Content Placeholder 2">
            <a:extLst>
              <a:ext uri="{FF2B5EF4-FFF2-40B4-BE49-F238E27FC236}">
                <a16:creationId xmlns:a16="http://schemas.microsoft.com/office/drawing/2014/main" id="{BEF72E24-C021-4007-B9EE-0150BCF73B2D}"/>
              </a:ext>
            </a:extLst>
          </p:cNvPr>
          <p:cNvSpPr>
            <a:spLocks noGrp="1"/>
          </p:cNvSpPr>
          <p:nvPr>
            <p:ph idx="1"/>
          </p:nvPr>
        </p:nvSpPr>
        <p:spPr/>
        <p:txBody>
          <a:bodyPr>
            <a:normAutofit/>
          </a:bodyPr>
          <a:lstStyle/>
          <a:p>
            <a:r>
              <a:rPr lang="en-GB" dirty="0"/>
              <a:t>Central government’s solution is to create new unitary authorities</a:t>
            </a:r>
          </a:p>
          <a:p>
            <a:pPr lvl="1"/>
            <a:r>
              <a:rPr lang="en-GB" dirty="0"/>
              <a:t>Northamptonshire County Council issued s114 notices.  Was declared bankrupt.  It and all of the district and borough councils were abolished and replaced with two unitary authorities.</a:t>
            </a:r>
          </a:p>
          <a:p>
            <a:endParaRPr lang="en-GB" dirty="0"/>
          </a:p>
          <a:p>
            <a:r>
              <a:rPr lang="en-US" b="0" i="0" dirty="0" err="1">
                <a:solidFill>
                  <a:srgbClr val="393939"/>
                </a:solidFill>
                <a:effectLst/>
              </a:rPr>
              <a:t>PriceWaterhouseCoopers</a:t>
            </a:r>
            <a:r>
              <a:rPr lang="en-US" b="0" i="0" dirty="0">
                <a:solidFill>
                  <a:srgbClr val="393939"/>
                </a:solidFill>
                <a:effectLst/>
              </a:rPr>
              <a:t> estimate that a move to unitary authorities on county boundaries in all two-tier areas in England would save </a:t>
            </a:r>
            <a:r>
              <a:rPr lang="en-US" dirty="0">
                <a:solidFill>
                  <a:srgbClr val="393939"/>
                </a:solidFill>
              </a:rPr>
              <a:t>approximately </a:t>
            </a:r>
            <a:r>
              <a:rPr lang="en-US" b="0" i="0" dirty="0">
                <a:solidFill>
                  <a:srgbClr val="393939"/>
                </a:solidFill>
                <a:effectLst/>
              </a:rPr>
              <a:t>£2.9 billion over a five-year period. This equates to about £600 million per year – or £25 million per year per county area.</a:t>
            </a:r>
            <a:endParaRPr lang="en-GB" b="0" i="0" dirty="0">
              <a:solidFill>
                <a:srgbClr val="393939"/>
              </a:solidFill>
              <a:effectLst/>
            </a:endParaRPr>
          </a:p>
          <a:p>
            <a:endParaRPr lang="en-GB" sz="3300" dirty="0">
              <a:solidFill>
                <a:srgbClr val="393939"/>
              </a:solidFill>
            </a:endParaRPr>
          </a:p>
          <a:p>
            <a:endParaRPr lang="en-GB" dirty="0"/>
          </a:p>
        </p:txBody>
      </p:sp>
    </p:spTree>
    <p:extLst>
      <p:ext uri="{BB962C8B-B14F-4D97-AF65-F5344CB8AC3E}">
        <p14:creationId xmlns:p14="http://schemas.microsoft.com/office/powerpoint/2010/main" val="163758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BA1C-2FE4-49E3-968D-61BD23F6728B}"/>
              </a:ext>
            </a:extLst>
          </p:cNvPr>
          <p:cNvSpPr>
            <a:spLocks noGrp="1"/>
          </p:cNvSpPr>
          <p:nvPr>
            <p:ph type="title"/>
          </p:nvPr>
        </p:nvSpPr>
        <p:spPr/>
        <p:txBody>
          <a:bodyPr/>
          <a:lstStyle/>
          <a:p>
            <a:pPr algn="ctr"/>
            <a:r>
              <a:rPr lang="en-GB" dirty="0"/>
              <a:t>Finance</a:t>
            </a:r>
          </a:p>
        </p:txBody>
      </p:sp>
      <p:sp>
        <p:nvSpPr>
          <p:cNvPr id="3" name="Content Placeholder 2">
            <a:extLst>
              <a:ext uri="{FF2B5EF4-FFF2-40B4-BE49-F238E27FC236}">
                <a16:creationId xmlns:a16="http://schemas.microsoft.com/office/drawing/2014/main" id="{3CEFC628-12C2-4815-B738-E5BF9D7933C2}"/>
              </a:ext>
            </a:extLst>
          </p:cNvPr>
          <p:cNvSpPr>
            <a:spLocks noGrp="1"/>
          </p:cNvSpPr>
          <p:nvPr>
            <p:ph idx="1"/>
          </p:nvPr>
        </p:nvSpPr>
        <p:spPr/>
        <p:txBody>
          <a:bodyPr/>
          <a:lstStyle/>
          <a:p>
            <a:r>
              <a:rPr lang="en-US" dirty="0"/>
              <a:t>But there is no automatic relationship between larger authorities (in terms of population size) and more effective services. Larger authorities do perform better in some service areas in some states, but studies have also found examples of poorer performance by very large authorities</a:t>
            </a:r>
          </a:p>
          <a:p>
            <a:endParaRPr lang="en-US" dirty="0"/>
          </a:p>
          <a:p>
            <a:r>
              <a:rPr lang="en-US" dirty="0"/>
              <a:t>There is some evidence that larger local authorities are less ‘democratically responsive’</a:t>
            </a:r>
          </a:p>
          <a:p>
            <a:endParaRPr lang="en-GB" dirty="0"/>
          </a:p>
        </p:txBody>
      </p:sp>
    </p:spTree>
    <p:extLst>
      <p:ext uri="{BB962C8B-B14F-4D97-AF65-F5344CB8AC3E}">
        <p14:creationId xmlns:p14="http://schemas.microsoft.com/office/powerpoint/2010/main" val="3989646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9D3D-FF7E-4478-8CC9-FE2597A8990D}"/>
              </a:ext>
            </a:extLst>
          </p:cNvPr>
          <p:cNvSpPr>
            <a:spLocks noGrp="1"/>
          </p:cNvSpPr>
          <p:nvPr>
            <p:ph type="title"/>
          </p:nvPr>
        </p:nvSpPr>
        <p:spPr/>
        <p:txBody>
          <a:bodyPr/>
          <a:lstStyle/>
          <a:p>
            <a:pPr algn="ctr"/>
            <a:r>
              <a:rPr lang="en-GB" dirty="0"/>
              <a:t>Finance</a:t>
            </a:r>
          </a:p>
        </p:txBody>
      </p:sp>
      <p:sp>
        <p:nvSpPr>
          <p:cNvPr id="3" name="Content Placeholder 2">
            <a:extLst>
              <a:ext uri="{FF2B5EF4-FFF2-40B4-BE49-F238E27FC236}">
                <a16:creationId xmlns:a16="http://schemas.microsoft.com/office/drawing/2014/main" id="{52038F17-3811-4658-970A-4EC0FA2303A6}"/>
              </a:ext>
            </a:extLst>
          </p:cNvPr>
          <p:cNvSpPr>
            <a:spLocks noGrp="1"/>
          </p:cNvSpPr>
          <p:nvPr>
            <p:ph idx="1"/>
          </p:nvPr>
        </p:nvSpPr>
        <p:spPr/>
        <p:txBody>
          <a:bodyPr/>
          <a:lstStyle/>
          <a:p>
            <a:r>
              <a:rPr lang="en-GB" dirty="0"/>
              <a:t>Birmingham City Council asked for permission to introduce a ‘tourist tax’</a:t>
            </a:r>
          </a:p>
          <a:p>
            <a:r>
              <a:rPr lang="en-GB" dirty="0"/>
              <a:t>This was £1 per person per night for those staying in hotels, etc</a:t>
            </a:r>
          </a:p>
          <a:p>
            <a:r>
              <a:rPr lang="en-GB" dirty="0"/>
              <a:t>The plan was to use the money to fund the Commonwealth Games</a:t>
            </a:r>
          </a:p>
          <a:p>
            <a:endParaRPr lang="en-GB" dirty="0"/>
          </a:p>
          <a:p>
            <a:r>
              <a:rPr lang="en-GB" dirty="0"/>
              <a:t>This was blocked by the Treasury (who are reluctant to relinquish control over any forms of taxation)</a:t>
            </a:r>
          </a:p>
        </p:txBody>
      </p:sp>
    </p:spTree>
    <p:extLst>
      <p:ext uri="{BB962C8B-B14F-4D97-AF65-F5344CB8AC3E}">
        <p14:creationId xmlns:p14="http://schemas.microsoft.com/office/powerpoint/2010/main" val="393625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75B7-F8F2-466E-9C5E-7EBD8BFB87EF}"/>
              </a:ext>
            </a:extLst>
          </p:cNvPr>
          <p:cNvSpPr>
            <a:spLocks noGrp="1"/>
          </p:cNvSpPr>
          <p:nvPr>
            <p:ph type="title"/>
          </p:nvPr>
        </p:nvSpPr>
        <p:spPr/>
        <p:txBody>
          <a:bodyPr/>
          <a:lstStyle/>
          <a:p>
            <a:pPr algn="ctr"/>
            <a:r>
              <a:rPr lang="en-GB" dirty="0"/>
              <a:t>Regional Government in England</a:t>
            </a:r>
          </a:p>
        </p:txBody>
      </p:sp>
      <p:sp>
        <p:nvSpPr>
          <p:cNvPr id="3" name="Content Placeholder 2">
            <a:extLst>
              <a:ext uri="{FF2B5EF4-FFF2-40B4-BE49-F238E27FC236}">
                <a16:creationId xmlns:a16="http://schemas.microsoft.com/office/drawing/2014/main" id="{7593F201-8059-4136-AAAA-C7BC4B5644B9}"/>
              </a:ext>
            </a:extLst>
          </p:cNvPr>
          <p:cNvSpPr>
            <a:spLocks noGrp="1"/>
          </p:cNvSpPr>
          <p:nvPr>
            <p:ph idx="1"/>
          </p:nvPr>
        </p:nvSpPr>
        <p:spPr/>
        <p:txBody>
          <a:bodyPr/>
          <a:lstStyle/>
          <a:p>
            <a:r>
              <a:rPr lang="en-GB" dirty="0"/>
              <a:t>As noted in the previous session, parts of England now have regional government</a:t>
            </a:r>
          </a:p>
          <a:p>
            <a:endParaRPr lang="en-GB" dirty="0"/>
          </a:p>
          <a:p>
            <a:r>
              <a:rPr lang="en-GB" dirty="0"/>
              <a:t>Interestingly, not all of them are directly-elected.  Only one (London) has an elected assembly</a:t>
            </a:r>
          </a:p>
          <a:p>
            <a:endParaRPr lang="en-GB" dirty="0"/>
          </a:p>
          <a:p>
            <a:r>
              <a:rPr lang="en-GB" dirty="0"/>
              <a:t>We are seeing the ‘</a:t>
            </a:r>
            <a:r>
              <a:rPr lang="en-GB" dirty="0" err="1"/>
              <a:t>presidentialisation</a:t>
            </a:r>
            <a:r>
              <a:rPr lang="en-GB" dirty="0"/>
              <a:t>’ of regional politics with elected mayors</a:t>
            </a:r>
          </a:p>
          <a:p>
            <a:endParaRPr lang="en-GB" dirty="0"/>
          </a:p>
          <a:p>
            <a:endParaRPr lang="en-GB" dirty="0"/>
          </a:p>
        </p:txBody>
      </p:sp>
    </p:spTree>
    <p:extLst>
      <p:ext uri="{BB962C8B-B14F-4D97-AF65-F5344CB8AC3E}">
        <p14:creationId xmlns:p14="http://schemas.microsoft.com/office/powerpoint/2010/main" val="312458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8368-2909-4AEC-A021-3533608ECACB}"/>
              </a:ext>
            </a:extLst>
          </p:cNvPr>
          <p:cNvSpPr>
            <a:spLocks noGrp="1"/>
          </p:cNvSpPr>
          <p:nvPr>
            <p:ph type="title"/>
          </p:nvPr>
        </p:nvSpPr>
        <p:spPr/>
        <p:txBody>
          <a:bodyPr/>
          <a:lstStyle/>
          <a:p>
            <a:pPr algn="ctr"/>
            <a:r>
              <a:rPr lang="en-GB" dirty="0"/>
              <a:t>Regional Government in England</a:t>
            </a:r>
          </a:p>
        </p:txBody>
      </p:sp>
      <p:sp>
        <p:nvSpPr>
          <p:cNvPr id="3" name="Content Placeholder 2">
            <a:extLst>
              <a:ext uri="{FF2B5EF4-FFF2-40B4-BE49-F238E27FC236}">
                <a16:creationId xmlns:a16="http://schemas.microsoft.com/office/drawing/2014/main" id="{3E43ADBD-717F-4872-A35F-338D33B4CDDE}"/>
              </a:ext>
            </a:extLst>
          </p:cNvPr>
          <p:cNvSpPr>
            <a:spLocks noGrp="1"/>
          </p:cNvSpPr>
          <p:nvPr>
            <p:ph idx="1"/>
          </p:nvPr>
        </p:nvSpPr>
        <p:spPr/>
        <p:txBody>
          <a:bodyPr>
            <a:normAutofit fontScale="92500" lnSpcReduction="20000"/>
          </a:bodyPr>
          <a:lstStyle/>
          <a:p>
            <a:r>
              <a:rPr lang="en-GB" dirty="0"/>
              <a:t>To confuse matters still further, the powers devolved to each Combined Authority and the funding are not uniform</a:t>
            </a:r>
          </a:p>
          <a:p>
            <a:endParaRPr lang="en-GB" dirty="0"/>
          </a:p>
          <a:p>
            <a:r>
              <a:rPr lang="en-US" dirty="0"/>
              <a:t>Each combined authority has a remit differing in size and scope. To date, typical powers for mayoral devolution deals include: additional investment funding of between £15m and £36.5m per year for 30 years; devolved multi-year transport budgets; some include strategic planning and housing powers; devolved adult education budget funding; and greater local influence on employment support. </a:t>
            </a:r>
            <a:endParaRPr lang="en-GB" dirty="0"/>
          </a:p>
          <a:p>
            <a:r>
              <a:rPr lang="en-GB" dirty="0">
                <a:hlinkClick r:id="rId2"/>
              </a:rPr>
              <a:t>https://assets.publishing.service.gov.uk/media/5c37319aed915d731281fe13/IntroductionToDevolution.pdf</a:t>
            </a:r>
            <a:endParaRPr lang="en-GB" dirty="0"/>
          </a:p>
          <a:p>
            <a:endParaRPr lang="en-GB" dirty="0"/>
          </a:p>
          <a:p>
            <a:r>
              <a:rPr lang="en-GB" dirty="0">
                <a:hlinkClick r:id="rId3"/>
              </a:rPr>
              <a:t>LGA Devolution Register July21.xlsx (live.com)</a:t>
            </a:r>
            <a:endParaRPr lang="en-GB" dirty="0"/>
          </a:p>
        </p:txBody>
      </p:sp>
    </p:spTree>
    <p:extLst>
      <p:ext uri="{BB962C8B-B14F-4D97-AF65-F5344CB8AC3E}">
        <p14:creationId xmlns:p14="http://schemas.microsoft.com/office/powerpoint/2010/main" val="238255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E898-AA0E-4BCA-BA78-ADC354E19115}"/>
              </a:ext>
            </a:extLst>
          </p:cNvPr>
          <p:cNvSpPr>
            <a:spLocks noGrp="1"/>
          </p:cNvSpPr>
          <p:nvPr>
            <p:ph type="title"/>
          </p:nvPr>
        </p:nvSpPr>
        <p:spPr/>
        <p:txBody>
          <a:bodyPr/>
          <a:lstStyle/>
          <a:p>
            <a:pPr algn="ctr"/>
            <a:r>
              <a:rPr lang="en-GB" dirty="0"/>
              <a:t>Regional Government in England</a:t>
            </a:r>
          </a:p>
        </p:txBody>
      </p:sp>
      <p:sp>
        <p:nvSpPr>
          <p:cNvPr id="3" name="Content Placeholder 2">
            <a:extLst>
              <a:ext uri="{FF2B5EF4-FFF2-40B4-BE49-F238E27FC236}">
                <a16:creationId xmlns:a16="http://schemas.microsoft.com/office/drawing/2014/main" id="{0FCC1385-5708-4E0D-A33D-C6FF93C031B4}"/>
              </a:ext>
            </a:extLst>
          </p:cNvPr>
          <p:cNvSpPr>
            <a:spLocks noGrp="1"/>
          </p:cNvSpPr>
          <p:nvPr>
            <p:ph idx="1"/>
          </p:nvPr>
        </p:nvSpPr>
        <p:spPr/>
        <p:txBody>
          <a:bodyPr/>
          <a:lstStyle/>
          <a:p>
            <a:r>
              <a:rPr lang="en-GB" dirty="0"/>
              <a:t>The powers devolved to the Combined Authorities are significantly fewer than those to London (or to Wales, Northern Ireland or Scotland)</a:t>
            </a:r>
          </a:p>
          <a:p>
            <a:endParaRPr lang="en-GB" dirty="0"/>
          </a:p>
          <a:p>
            <a:r>
              <a:rPr lang="en-GB" dirty="0"/>
              <a:t>All of this devolution can be repealed by Parliament</a:t>
            </a:r>
          </a:p>
        </p:txBody>
      </p:sp>
    </p:spTree>
    <p:extLst>
      <p:ext uri="{BB962C8B-B14F-4D97-AF65-F5344CB8AC3E}">
        <p14:creationId xmlns:p14="http://schemas.microsoft.com/office/powerpoint/2010/main" val="3567592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02DA-44EE-41C1-B5F8-648D384726F6}"/>
              </a:ext>
            </a:extLst>
          </p:cNvPr>
          <p:cNvSpPr>
            <a:spLocks noGrp="1"/>
          </p:cNvSpPr>
          <p:nvPr>
            <p:ph type="title"/>
          </p:nvPr>
        </p:nvSpPr>
        <p:spPr/>
        <p:txBody>
          <a:bodyPr/>
          <a:lstStyle/>
          <a:p>
            <a:pPr algn="ctr"/>
            <a:r>
              <a:rPr lang="en-GB" dirty="0"/>
              <a:t>Concluding thoughts</a:t>
            </a:r>
          </a:p>
        </p:txBody>
      </p:sp>
      <p:sp>
        <p:nvSpPr>
          <p:cNvPr id="3" name="Content Placeholder 2">
            <a:extLst>
              <a:ext uri="{FF2B5EF4-FFF2-40B4-BE49-F238E27FC236}">
                <a16:creationId xmlns:a16="http://schemas.microsoft.com/office/drawing/2014/main" id="{555FEC1A-93D6-401B-A5C9-EAC4A7E0B5C9}"/>
              </a:ext>
            </a:extLst>
          </p:cNvPr>
          <p:cNvSpPr>
            <a:spLocks noGrp="1"/>
          </p:cNvSpPr>
          <p:nvPr>
            <p:ph idx="1"/>
          </p:nvPr>
        </p:nvSpPr>
        <p:spPr/>
        <p:txBody>
          <a:bodyPr>
            <a:normAutofit lnSpcReduction="10000"/>
          </a:bodyPr>
          <a:lstStyle/>
          <a:p>
            <a:r>
              <a:rPr lang="en-GB" dirty="0"/>
              <a:t>The purse strings of local government are controlled by Parliament and the government/Treasury</a:t>
            </a:r>
          </a:p>
          <a:p>
            <a:endParaRPr lang="en-GB" dirty="0"/>
          </a:p>
          <a:p>
            <a:r>
              <a:rPr lang="en-GB" dirty="0"/>
              <a:t>Local government funding has been cut, while the cost of service provision has risen</a:t>
            </a:r>
          </a:p>
          <a:p>
            <a:endParaRPr lang="en-GB" dirty="0"/>
          </a:p>
          <a:p>
            <a:r>
              <a:rPr lang="en-GB" dirty="0"/>
              <a:t>Regional government in England has re-started a very gradual decentralisation of power.  </a:t>
            </a:r>
          </a:p>
          <a:p>
            <a:endParaRPr lang="en-GB" dirty="0"/>
          </a:p>
          <a:p>
            <a:r>
              <a:rPr lang="en-GB" dirty="0"/>
              <a:t>Any such moves are at the whim of </a:t>
            </a:r>
            <a:r>
              <a:rPr lang="en-GB"/>
              <a:t>a government</a:t>
            </a:r>
            <a:endParaRPr lang="en-GB" dirty="0"/>
          </a:p>
        </p:txBody>
      </p:sp>
    </p:spTree>
    <p:extLst>
      <p:ext uri="{BB962C8B-B14F-4D97-AF65-F5344CB8AC3E}">
        <p14:creationId xmlns:p14="http://schemas.microsoft.com/office/powerpoint/2010/main" val="233229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41F9-36C1-41AB-BCAA-728FF4F40EC6}"/>
              </a:ext>
            </a:extLst>
          </p:cNvPr>
          <p:cNvSpPr>
            <a:spLocks noGrp="1"/>
          </p:cNvSpPr>
          <p:nvPr>
            <p:ph type="title"/>
          </p:nvPr>
        </p:nvSpPr>
        <p:spPr/>
        <p:txBody>
          <a:bodyPr/>
          <a:lstStyle/>
          <a:p>
            <a:pPr algn="ctr"/>
            <a:r>
              <a:rPr lang="en-GB" dirty="0"/>
              <a:t>Overview</a:t>
            </a:r>
          </a:p>
        </p:txBody>
      </p:sp>
      <p:sp>
        <p:nvSpPr>
          <p:cNvPr id="3" name="Content Placeholder 2">
            <a:extLst>
              <a:ext uri="{FF2B5EF4-FFF2-40B4-BE49-F238E27FC236}">
                <a16:creationId xmlns:a16="http://schemas.microsoft.com/office/drawing/2014/main" id="{B4CFFC1A-60D4-4762-B87E-41DBE4393607}"/>
              </a:ext>
            </a:extLst>
          </p:cNvPr>
          <p:cNvSpPr>
            <a:spLocks noGrp="1"/>
          </p:cNvSpPr>
          <p:nvPr>
            <p:ph idx="1"/>
          </p:nvPr>
        </p:nvSpPr>
        <p:spPr/>
        <p:txBody>
          <a:bodyPr/>
          <a:lstStyle/>
          <a:p>
            <a:r>
              <a:rPr lang="en-GB" dirty="0"/>
              <a:t>Local Governance</a:t>
            </a:r>
          </a:p>
          <a:p>
            <a:endParaRPr lang="en-GB" dirty="0"/>
          </a:p>
          <a:p>
            <a:r>
              <a:rPr lang="en-GB" dirty="0"/>
              <a:t>Finance</a:t>
            </a:r>
          </a:p>
          <a:p>
            <a:endParaRPr lang="en-GB" dirty="0"/>
          </a:p>
          <a:p>
            <a:r>
              <a:rPr lang="en-GB" dirty="0"/>
              <a:t>Regional Government in England</a:t>
            </a:r>
          </a:p>
        </p:txBody>
      </p:sp>
    </p:spTree>
    <p:extLst>
      <p:ext uri="{BB962C8B-B14F-4D97-AF65-F5344CB8AC3E}">
        <p14:creationId xmlns:p14="http://schemas.microsoft.com/office/powerpoint/2010/main" val="30145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alpha val="6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BB7C-056E-4187-87DF-D7DB84AFE4FB}"/>
              </a:ext>
            </a:extLst>
          </p:cNvPr>
          <p:cNvSpPr>
            <a:spLocks noGrp="1"/>
          </p:cNvSpPr>
          <p:nvPr>
            <p:ph type="title"/>
          </p:nvPr>
        </p:nvSpPr>
        <p:spPr/>
        <p:txBody>
          <a:bodyPr/>
          <a:lstStyle/>
          <a:p>
            <a:pPr algn="ctr"/>
            <a:r>
              <a:rPr lang="en-GB" dirty="0"/>
              <a:t>Overview – early timeline (</a:t>
            </a:r>
            <a:r>
              <a:rPr lang="en-GB" dirty="0" err="1"/>
              <a:t>i</a:t>
            </a:r>
            <a:r>
              <a:rPr lang="en-GB" dirty="0"/>
              <a:t>)</a:t>
            </a:r>
          </a:p>
        </p:txBody>
      </p:sp>
      <p:sp>
        <p:nvSpPr>
          <p:cNvPr id="3" name="Content Placeholder 2">
            <a:extLst>
              <a:ext uri="{FF2B5EF4-FFF2-40B4-BE49-F238E27FC236}">
                <a16:creationId xmlns:a16="http://schemas.microsoft.com/office/drawing/2014/main" id="{B0652525-4800-4E14-9FB2-028608299184}"/>
              </a:ext>
            </a:extLst>
          </p:cNvPr>
          <p:cNvSpPr>
            <a:spLocks noGrp="1"/>
          </p:cNvSpPr>
          <p:nvPr>
            <p:ph idx="1"/>
          </p:nvPr>
        </p:nvSpPr>
        <p:spPr>
          <a:xfrm>
            <a:off x="838200" y="1845945"/>
            <a:ext cx="10515600" cy="4351338"/>
          </a:xfrm>
        </p:spPr>
        <p:txBody>
          <a:bodyPr>
            <a:noAutofit/>
          </a:bodyPr>
          <a:lstStyle/>
          <a:p>
            <a:r>
              <a:rPr lang="en-US" sz="2400" dirty="0"/>
              <a:t>1980: Local Government , Planning and Land Act. Compulsory competitive tendering (CCT) first introduced for construction, maintenance and highways work </a:t>
            </a:r>
          </a:p>
          <a:p>
            <a:endParaRPr lang="en-US" sz="2400" dirty="0"/>
          </a:p>
          <a:p>
            <a:r>
              <a:rPr lang="en-US" sz="2400" dirty="0"/>
              <a:t>1982: Health authorities instructed to introduce competitive tendering for support services, such as catering, cleaning, </a:t>
            </a:r>
            <a:r>
              <a:rPr lang="en-US" sz="2400" dirty="0" err="1"/>
              <a:t>portering</a:t>
            </a:r>
            <a:r>
              <a:rPr lang="en-US" sz="2400" dirty="0"/>
              <a:t> and estates maintenance.</a:t>
            </a:r>
          </a:p>
          <a:p>
            <a:pPr marL="0" indent="0">
              <a:buNone/>
            </a:pPr>
            <a:endParaRPr lang="en-US" sz="2400" dirty="0"/>
          </a:p>
          <a:p>
            <a:r>
              <a:rPr lang="en-US" sz="2400" dirty="0"/>
              <a:t>1988: The Local Government Act extends CCT to blue-collar services, such as refuse collection and ground maintenance, and white-collar services such as public libraries and arts </a:t>
            </a:r>
            <a:r>
              <a:rPr lang="en-US" sz="2400" dirty="0" err="1"/>
              <a:t>centre</a:t>
            </a:r>
            <a:r>
              <a:rPr lang="en-US" sz="2400" dirty="0"/>
              <a:t> management.</a:t>
            </a:r>
          </a:p>
        </p:txBody>
      </p:sp>
      <p:pic>
        <p:nvPicPr>
          <p:cNvPr id="5" name="Picture 4">
            <a:extLst>
              <a:ext uri="{FF2B5EF4-FFF2-40B4-BE49-F238E27FC236}">
                <a16:creationId xmlns:a16="http://schemas.microsoft.com/office/drawing/2014/main" id="{F267E6B8-1533-4201-9197-01EA64E6BA0E}"/>
              </a:ext>
            </a:extLst>
          </p:cNvPr>
          <p:cNvPicPr>
            <a:picLocks noChangeAspect="1"/>
          </p:cNvPicPr>
          <p:nvPr/>
        </p:nvPicPr>
        <p:blipFill>
          <a:blip r:embed="rId2">
            <a:alphaModFix amt="35000"/>
          </a:blip>
          <a:stretch>
            <a:fillRect/>
          </a:stretch>
        </p:blipFill>
        <p:spPr>
          <a:xfrm>
            <a:off x="2667000" y="1"/>
            <a:ext cx="6857999" cy="6857999"/>
          </a:xfrm>
          <a:prstGeom prst="rect">
            <a:avLst/>
          </a:prstGeom>
        </p:spPr>
      </p:pic>
    </p:spTree>
    <p:extLst>
      <p:ext uri="{BB962C8B-B14F-4D97-AF65-F5344CB8AC3E}">
        <p14:creationId xmlns:p14="http://schemas.microsoft.com/office/powerpoint/2010/main" val="8467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543B8-0BDA-4554-888C-EAA0B9A8FB53}"/>
              </a:ext>
            </a:extLst>
          </p:cNvPr>
          <p:cNvSpPr>
            <a:spLocks noGrp="1"/>
          </p:cNvSpPr>
          <p:nvPr>
            <p:ph type="title"/>
          </p:nvPr>
        </p:nvSpPr>
        <p:spPr/>
        <p:txBody>
          <a:bodyPr/>
          <a:lstStyle/>
          <a:p>
            <a:pPr algn="ctr"/>
            <a:r>
              <a:rPr lang="en-GB" dirty="0"/>
              <a:t>Overview – early timeline (ii)</a:t>
            </a:r>
          </a:p>
        </p:txBody>
      </p:sp>
      <p:sp>
        <p:nvSpPr>
          <p:cNvPr id="3" name="Content Placeholder 2">
            <a:extLst>
              <a:ext uri="{FF2B5EF4-FFF2-40B4-BE49-F238E27FC236}">
                <a16:creationId xmlns:a16="http://schemas.microsoft.com/office/drawing/2014/main" id="{CD495D26-E46A-4304-93AF-8A75E4F605E4}"/>
              </a:ext>
            </a:extLst>
          </p:cNvPr>
          <p:cNvSpPr>
            <a:spLocks noGrp="1"/>
          </p:cNvSpPr>
          <p:nvPr>
            <p:ph idx="1"/>
          </p:nvPr>
        </p:nvSpPr>
        <p:spPr/>
        <p:txBody>
          <a:bodyPr>
            <a:normAutofit fontScale="55000" lnSpcReduction="20000"/>
          </a:bodyPr>
          <a:lstStyle/>
          <a:p>
            <a:r>
              <a:rPr lang="en-US" sz="4200" dirty="0"/>
              <a:t>1989: Local authorities must put out to tender sports and leisure management services, after they are added as a "defined" CCT activity under secondary legislation.</a:t>
            </a:r>
          </a:p>
          <a:p>
            <a:endParaRPr lang="en-US" sz="4200" dirty="0"/>
          </a:p>
          <a:p>
            <a:r>
              <a:rPr lang="en-US" sz="4200" dirty="0"/>
              <a:t>1994: Guidance is issued on Transfer of Undertakings (Protection of Employment) regulations 1981 - known as </a:t>
            </a:r>
            <a:r>
              <a:rPr lang="en-US" sz="4200" dirty="0" err="1"/>
              <a:t>Tupe</a:t>
            </a:r>
            <a:r>
              <a:rPr lang="en-US" sz="4200" dirty="0"/>
              <a:t>. The application of this law protects the terms and conditions of workers who are transferred to the private sector under CCT, with the effect of slowing down the rate of outsourcing.</a:t>
            </a:r>
          </a:p>
          <a:p>
            <a:endParaRPr lang="en-US" sz="4200" dirty="0"/>
          </a:p>
          <a:p>
            <a:r>
              <a:rPr lang="en-US" sz="4200" dirty="0"/>
              <a:t>1996: Professional or "white-collar" services provided by councils - such as legal, construction and property, and personnel, come under the auspices of CCT legislation.</a:t>
            </a:r>
          </a:p>
          <a:p>
            <a:endParaRPr lang="en-US" sz="4200" dirty="0"/>
          </a:p>
          <a:p>
            <a:r>
              <a:rPr lang="en-US" sz="4200" dirty="0"/>
              <a:t>1997 </a:t>
            </a:r>
            <a:r>
              <a:rPr lang="en-US" sz="4200" dirty="0" err="1"/>
              <a:t>Labour</a:t>
            </a:r>
            <a:r>
              <a:rPr lang="en-US" sz="4200" dirty="0"/>
              <a:t> replace CCT with Best Value</a:t>
            </a:r>
          </a:p>
          <a:p>
            <a:endParaRPr lang="en-GB" dirty="0"/>
          </a:p>
        </p:txBody>
      </p:sp>
      <p:pic>
        <p:nvPicPr>
          <p:cNvPr id="4" name="Picture 3">
            <a:extLst>
              <a:ext uri="{FF2B5EF4-FFF2-40B4-BE49-F238E27FC236}">
                <a16:creationId xmlns:a16="http://schemas.microsoft.com/office/drawing/2014/main" id="{AF1F10B3-A6D3-4760-8B19-ED6C4B234E73}"/>
              </a:ext>
            </a:extLst>
          </p:cNvPr>
          <p:cNvPicPr>
            <a:picLocks noChangeAspect="1"/>
          </p:cNvPicPr>
          <p:nvPr/>
        </p:nvPicPr>
        <p:blipFill>
          <a:blip r:embed="rId2"/>
          <a:stretch>
            <a:fillRect/>
          </a:stretch>
        </p:blipFill>
        <p:spPr>
          <a:xfrm>
            <a:off x="2670047" y="0"/>
            <a:ext cx="6851905" cy="6858000"/>
          </a:xfrm>
          <a:prstGeom prst="rect">
            <a:avLst/>
          </a:prstGeom>
        </p:spPr>
      </p:pic>
    </p:spTree>
    <p:extLst>
      <p:ext uri="{BB962C8B-B14F-4D97-AF65-F5344CB8AC3E}">
        <p14:creationId xmlns:p14="http://schemas.microsoft.com/office/powerpoint/2010/main" val="139115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A5EE0-2CE2-43F2-87ED-57C7976DD47E}"/>
              </a:ext>
            </a:extLst>
          </p:cNvPr>
          <p:cNvSpPr>
            <a:spLocks noGrp="1"/>
          </p:cNvSpPr>
          <p:nvPr>
            <p:ph type="title"/>
          </p:nvPr>
        </p:nvSpPr>
        <p:spPr/>
        <p:txBody>
          <a:bodyPr/>
          <a:lstStyle/>
          <a:p>
            <a:pPr algn="ctr"/>
            <a:r>
              <a:rPr lang="en-GB" dirty="0"/>
              <a:t>Governance</a:t>
            </a:r>
          </a:p>
        </p:txBody>
      </p:sp>
      <p:sp>
        <p:nvSpPr>
          <p:cNvPr id="3" name="Content Placeholder 2">
            <a:extLst>
              <a:ext uri="{FF2B5EF4-FFF2-40B4-BE49-F238E27FC236}">
                <a16:creationId xmlns:a16="http://schemas.microsoft.com/office/drawing/2014/main" id="{6B097482-4E7E-4411-BE2B-D98210102BC4}"/>
              </a:ext>
            </a:extLst>
          </p:cNvPr>
          <p:cNvSpPr>
            <a:spLocks noGrp="1"/>
          </p:cNvSpPr>
          <p:nvPr>
            <p:ph idx="1"/>
          </p:nvPr>
        </p:nvSpPr>
        <p:spPr/>
        <p:txBody>
          <a:bodyPr>
            <a:normAutofit lnSpcReduction="10000"/>
          </a:bodyPr>
          <a:lstStyle/>
          <a:p>
            <a:r>
              <a:rPr lang="en-US" dirty="0"/>
              <a:t>PPP – Public Private Partnerships</a:t>
            </a:r>
          </a:p>
          <a:p>
            <a:pPr lvl="1"/>
            <a:r>
              <a:rPr lang="en-US" dirty="0"/>
              <a:t>Local Improvement Finance Trust (LIFT) Companies – focus on health</a:t>
            </a:r>
          </a:p>
          <a:p>
            <a:pPr lvl="1"/>
            <a:r>
              <a:rPr lang="en-US" dirty="0"/>
              <a:t>Public Interest Entities – businesses (not banks) (Carillion bankruptcy)</a:t>
            </a:r>
          </a:p>
          <a:p>
            <a:r>
              <a:rPr lang="en-US" dirty="0"/>
              <a:t>PFI and PF2 – Private Finance Initiative and version two (no new contracts)</a:t>
            </a:r>
          </a:p>
          <a:p>
            <a:r>
              <a:rPr lang="en-US" dirty="0"/>
              <a:t>Academies and Free schools</a:t>
            </a:r>
          </a:p>
          <a:p>
            <a:r>
              <a:rPr lang="en-US" dirty="0"/>
              <a:t>Not-for-profit companies</a:t>
            </a:r>
          </a:p>
          <a:p>
            <a:pPr lvl="1"/>
            <a:r>
              <a:rPr lang="en-US" dirty="0"/>
              <a:t>Social </a:t>
            </a:r>
            <a:r>
              <a:rPr lang="en-US" dirty="0" err="1"/>
              <a:t>Entreprises</a:t>
            </a:r>
            <a:endParaRPr lang="en-US" dirty="0"/>
          </a:p>
          <a:p>
            <a:pPr lvl="1"/>
            <a:r>
              <a:rPr lang="en-US" dirty="0"/>
              <a:t>Community Interest Companies – benefit communities (c26 000)</a:t>
            </a:r>
          </a:p>
          <a:p>
            <a:r>
              <a:rPr lang="en-US" dirty="0"/>
              <a:t>Compulsory Competitive Tendering (CCT)/Best Value</a:t>
            </a:r>
          </a:p>
          <a:p>
            <a:endParaRPr lang="en-GB" dirty="0"/>
          </a:p>
        </p:txBody>
      </p:sp>
    </p:spTree>
    <p:extLst>
      <p:ext uri="{BB962C8B-B14F-4D97-AF65-F5344CB8AC3E}">
        <p14:creationId xmlns:p14="http://schemas.microsoft.com/office/powerpoint/2010/main" val="83069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2290" name="Picture 8" descr="Government office of the West Midlands"/>
          <p:cNvPicPr>
            <a:picLocks noGrp="1" noChangeAspect="1" noChangeArrowheads="1"/>
          </p:cNvPicPr>
          <p:nvPr>
            <p:ph idx="4294967295"/>
          </p:nvPr>
        </p:nvPicPr>
        <p:blipFill>
          <a:blip r:embed="rId5" cstate="print">
            <a:extLst>
              <a:ext uri="{28A0092B-C50C-407E-A947-70E740481C1C}">
                <a14:useLocalDpi xmlns:a14="http://schemas.microsoft.com/office/drawing/2010/main" val="0"/>
              </a:ext>
            </a:extLst>
          </a:blip>
          <a:srcRect/>
          <a:stretch>
            <a:fillRect/>
          </a:stretch>
        </p:blipFill>
        <p:spPr>
          <a:xfrm>
            <a:off x="1524001" y="71438"/>
            <a:ext cx="9180513" cy="6786562"/>
          </a:xfr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61314" y="6248400"/>
            <a:ext cx="609600" cy="609600"/>
          </a:xfrm>
          <a:prstGeom prst="rect">
            <a:avLst/>
          </a:prstGeom>
        </p:spPr>
      </p:pic>
    </p:spTree>
    <p:extLst>
      <p:ext uri="{BB962C8B-B14F-4D97-AF65-F5344CB8AC3E}">
        <p14:creationId xmlns:p14="http://schemas.microsoft.com/office/powerpoint/2010/main" val="348029422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1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6E70-AB24-43CB-AF54-70F96CD63D59}"/>
              </a:ext>
            </a:extLst>
          </p:cNvPr>
          <p:cNvSpPr>
            <a:spLocks noGrp="1"/>
          </p:cNvSpPr>
          <p:nvPr>
            <p:ph type="title"/>
          </p:nvPr>
        </p:nvSpPr>
        <p:spPr/>
        <p:txBody>
          <a:bodyPr/>
          <a:lstStyle/>
          <a:p>
            <a:pPr algn="ctr"/>
            <a:r>
              <a:rPr lang="en-GB" dirty="0"/>
              <a:t>Finance</a:t>
            </a:r>
          </a:p>
        </p:txBody>
      </p:sp>
      <p:sp>
        <p:nvSpPr>
          <p:cNvPr id="3" name="Content Placeholder 2">
            <a:extLst>
              <a:ext uri="{FF2B5EF4-FFF2-40B4-BE49-F238E27FC236}">
                <a16:creationId xmlns:a16="http://schemas.microsoft.com/office/drawing/2014/main" id="{57463B3F-865F-4711-B467-28CB8D6F0B2D}"/>
              </a:ext>
            </a:extLst>
          </p:cNvPr>
          <p:cNvSpPr>
            <a:spLocks noGrp="1"/>
          </p:cNvSpPr>
          <p:nvPr>
            <p:ph idx="1"/>
          </p:nvPr>
        </p:nvSpPr>
        <p:spPr/>
        <p:txBody>
          <a:bodyPr>
            <a:normAutofit fontScale="92500"/>
          </a:bodyPr>
          <a:lstStyle/>
          <a:p>
            <a:r>
              <a:rPr lang="en-GB" dirty="0"/>
              <a:t>One of the reasons why PPPs became so popular with councils was them being perceived as a cost-saving measure by councils. False economy?</a:t>
            </a:r>
          </a:p>
          <a:p>
            <a:endParaRPr lang="en-GB" dirty="0"/>
          </a:p>
          <a:p>
            <a:r>
              <a:rPr lang="en-GB" dirty="0"/>
              <a:t>Finances is the biggest concern for councils in England.</a:t>
            </a:r>
          </a:p>
          <a:p>
            <a:endParaRPr lang="en-GB" dirty="0"/>
          </a:p>
          <a:p>
            <a:r>
              <a:rPr lang="en-GB" dirty="0"/>
              <a:t>Some have issued s114 notices, which flags up that expenditure will exceed resources</a:t>
            </a:r>
          </a:p>
          <a:p>
            <a:endParaRPr lang="en-GB" dirty="0"/>
          </a:p>
          <a:p>
            <a:r>
              <a:rPr lang="en-GB" dirty="0"/>
              <a:t>One in five councils are expected to issue a s114 notice in the next year</a:t>
            </a:r>
          </a:p>
        </p:txBody>
      </p:sp>
    </p:spTree>
    <p:extLst>
      <p:ext uri="{BB962C8B-B14F-4D97-AF65-F5344CB8AC3E}">
        <p14:creationId xmlns:p14="http://schemas.microsoft.com/office/powerpoint/2010/main" val="23263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1012-F5A9-4652-80DC-FC91D3E03FB7}"/>
              </a:ext>
            </a:extLst>
          </p:cNvPr>
          <p:cNvSpPr>
            <a:spLocks noGrp="1"/>
          </p:cNvSpPr>
          <p:nvPr>
            <p:ph type="title"/>
          </p:nvPr>
        </p:nvSpPr>
        <p:spPr/>
        <p:txBody>
          <a:bodyPr/>
          <a:lstStyle/>
          <a:p>
            <a:pPr algn="ctr"/>
            <a:r>
              <a:rPr lang="en-GB" dirty="0"/>
              <a:t>Finance</a:t>
            </a:r>
          </a:p>
        </p:txBody>
      </p:sp>
      <p:sp>
        <p:nvSpPr>
          <p:cNvPr id="3" name="Content Placeholder 2">
            <a:extLst>
              <a:ext uri="{FF2B5EF4-FFF2-40B4-BE49-F238E27FC236}">
                <a16:creationId xmlns:a16="http://schemas.microsoft.com/office/drawing/2014/main" id="{B2845452-B868-4E88-BCBA-0E6B26303B1A}"/>
              </a:ext>
            </a:extLst>
          </p:cNvPr>
          <p:cNvSpPr>
            <a:spLocks noGrp="1"/>
          </p:cNvSpPr>
          <p:nvPr>
            <p:ph idx="1"/>
          </p:nvPr>
        </p:nvSpPr>
        <p:spPr/>
        <p:txBody>
          <a:bodyPr/>
          <a:lstStyle/>
          <a:p>
            <a:r>
              <a:rPr lang="en-US" dirty="0"/>
              <a:t>Main sources of income for local government in England are:</a:t>
            </a:r>
          </a:p>
          <a:p>
            <a:pPr lvl="1"/>
            <a:r>
              <a:rPr lang="en-US" dirty="0"/>
              <a:t>Council tax </a:t>
            </a:r>
          </a:p>
          <a:p>
            <a:pPr lvl="1"/>
            <a:r>
              <a:rPr lang="en-US" dirty="0"/>
              <a:t>retained non-domestic rates</a:t>
            </a:r>
          </a:p>
          <a:p>
            <a:pPr lvl="1"/>
            <a:r>
              <a:rPr lang="en-US" dirty="0"/>
              <a:t>other government grants (including specific government grants) </a:t>
            </a:r>
          </a:p>
          <a:p>
            <a:pPr lvl="1"/>
            <a:r>
              <a:rPr lang="en-US" dirty="0"/>
              <a:t>borrowing and investments</a:t>
            </a:r>
          </a:p>
          <a:p>
            <a:pPr lvl="1"/>
            <a:r>
              <a:rPr lang="en-US" dirty="0"/>
              <a:t>interest receipts</a:t>
            </a:r>
          </a:p>
          <a:p>
            <a:pPr lvl="1"/>
            <a:r>
              <a:rPr lang="en-US" dirty="0"/>
              <a:t>capital receipts</a:t>
            </a:r>
          </a:p>
          <a:p>
            <a:pPr lvl="1"/>
            <a:r>
              <a:rPr lang="en-US" dirty="0"/>
              <a:t>sales</a:t>
            </a:r>
          </a:p>
          <a:p>
            <a:pPr lvl="1"/>
            <a:r>
              <a:rPr lang="en-US" dirty="0"/>
              <a:t>fees and charges</a:t>
            </a:r>
          </a:p>
          <a:p>
            <a:pPr lvl="1"/>
            <a:r>
              <a:rPr lang="en-US" dirty="0"/>
              <a:t>council rents</a:t>
            </a:r>
            <a:endParaRPr lang="en-GB" dirty="0"/>
          </a:p>
        </p:txBody>
      </p:sp>
    </p:spTree>
    <p:extLst>
      <p:ext uri="{BB962C8B-B14F-4D97-AF65-F5344CB8AC3E}">
        <p14:creationId xmlns:p14="http://schemas.microsoft.com/office/powerpoint/2010/main" val="262466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0103-EE2D-498B-8F89-5B6B29A426CA}"/>
              </a:ext>
            </a:extLst>
          </p:cNvPr>
          <p:cNvSpPr>
            <a:spLocks noGrp="1"/>
          </p:cNvSpPr>
          <p:nvPr>
            <p:ph type="title"/>
          </p:nvPr>
        </p:nvSpPr>
        <p:spPr/>
        <p:txBody>
          <a:bodyPr/>
          <a:lstStyle/>
          <a:p>
            <a:pPr algn="ctr"/>
            <a:r>
              <a:rPr lang="en-GB" dirty="0"/>
              <a:t>Finance – Council Tax (England)</a:t>
            </a:r>
          </a:p>
        </p:txBody>
      </p:sp>
      <p:graphicFrame>
        <p:nvGraphicFramePr>
          <p:cNvPr id="4" name="Table 4">
            <a:extLst>
              <a:ext uri="{FF2B5EF4-FFF2-40B4-BE49-F238E27FC236}">
                <a16:creationId xmlns:a16="http://schemas.microsoft.com/office/drawing/2014/main" id="{0B02B903-5EF4-4B23-B36C-B9E3BDEC3533}"/>
              </a:ext>
            </a:extLst>
          </p:cNvPr>
          <p:cNvGraphicFramePr>
            <a:graphicFrameLocks noGrp="1"/>
          </p:cNvGraphicFramePr>
          <p:nvPr>
            <p:ph idx="1"/>
            <p:extLst>
              <p:ext uri="{D42A27DB-BD31-4B8C-83A1-F6EECF244321}">
                <p14:modId xmlns:p14="http://schemas.microsoft.com/office/powerpoint/2010/main" val="3617029376"/>
              </p:ext>
            </p:extLst>
          </p:nvPr>
        </p:nvGraphicFramePr>
        <p:xfrm>
          <a:off x="838200" y="1825625"/>
          <a:ext cx="10515600" cy="3657600"/>
        </p:xfrm>
        <a:graphic>
          <a:graphicData uri="http://schemas.openxmlformats.org/drawingml/2006/table">
            <a:tbl>
              <a:tblPr firstRow="1" bandRow="1">
                <a:tableStyleId>{08FB837D-C827-4EFA-A057-4D05807E0F7C}</a:tableStyleId>
              </a:tblPr>
              <a:tblGrid>
                <a:gridCol w="3505200">
                  <a:extLst>
                    <a:ext uri="{9D8B030D-6E8A-4147-A177-3AD203B41FA5}">
                      <a16:colId xmlns:a16="http://schemas.microsoft.com/office/drawing/2014/main" val="568555433"/>
                    </a:ext>
                  </a:extLst>
                </a:gridCol>
                <a:gridCol w="3505200">
                  <a:extLst>
                    <a:ext uri="{9D8B030D-6E8A-4147-A177-3AD203B41FA5}">
                      <a16:colId xmlns:a16="http://schemas.microsoft.com/office/drawing/2014/main" val="1211765575"/>
                    </a:ext>
                  </a:extLst>
                </a:gridCol>
                <a:gridCol w="3505200">
                  <a:extLst>
                    <a:ext uri="{9D8B030D-6E8A-4147-A177-3AD203B41FA5}">
                      <a16:colId xmlns:a16="http://schemas.microsoft.com/office/drawing/2014/main" val="979948282"/>
                    </a:ext>
                  </a:extLst>
                </a:gridCol>
              </a:tblGrid>
              <a:tr h="370840">
                <a:tc>
                  <a:txBody>
                    <a:bodyPr/>
                    <a:lstStyle/>
                    <a:p>
                      <a:pPr algn="ctr"/>
                      <a:r>
                        <a:rPr lang="en-GB" b="1">
                          <a:effectLst/>
                        </a:rPr>
                        <a:t>Council tax band</a:t>
                      </a:r>
                      <a:endParaRPr lang="en-GB">
                        <a:effectLst/>
                      </a:endParaRPr>
                    </a:p>
                  </a:txBody>
                  <a:tcPr marL="82550" marR="82550" marT="50800" marB="50800" anchor="ctr"/>
                </a:tc>
                <a:tc>
                  <a:txBody>
                    <a:bodyPr/>
                    <a:lstStyle/>
                    <a:p>
                      <a:pPr algn="ctr"/>
                      <a:r>
                        <a:rPr lang="en-GB" b="1" dirty="0">
                          <a:effectLst/>
                        </a:rPr>
                        <a:t>Ranges of value</a:t>
                      </a:r>
                    </a:p>
                    <a:p>
                      <a:pPr algn="ctr"/>
                      <a:r>
                        <a:rPr lang="en-GB" b="1" dirty="0">
                          <a:effectLst/>
                        </a:rPr>
                        <a:t>(1991 valuations)</a:t>
                      </a:r>
                      <a:endParaRPr lang="en-GB" dirty="0">
                        <a:effectLst/>
                      </a:endParaRPr>
                    </a:p>
                  </a:txBody>
                  <a:tcPr marL="82550" marR="82550" marT="50800" marB="50800" anchor="ctr"/>
                </a:tc>
                <a:tc>
                  <a:txBody>
                    <a:bodyPr/>
                    <a:lstStyle/>
                    <a:p>
                      <a:pPr algn="ctr"/>
                      <a:r>
                        <a:rPr lang="en-GB" dirty="0">
                          <a:effectLst/>
                        </a:rPr>
                        <a:t>Ratio</a:t>
                      </a:r>
                    </a:p>
                  </a:txBody>
                  <a:tcPr marL="82550" marR="82550" marT="50800" marB="50800" anchor="ctr"/>
                </a:tc>
                <a:extLst>
                  <a:ext uri="{0D108BD9-81ED-4DB2-BD59-A6C34878D82A}">
                    <a16:rowId xmlns:a16="http://schemas.microsoft.com/office/drawing/2014/main" val="3592396128"/>
                  </a:ext>
                </a:extLst>
              </a:tr>
              <a:tr h="370840">
                <a:tc>
                  <a:txBody>
                    <a:bodyPr/>
                    <a:lstStyle/>
                    <a:p>
                      <a:pPr algn="ctr" fontAlgn="t"/>
                      <a:r>
                        <a:rPr lang="en-GB" b="0">
                          <a:effectLst/>
                        </a:rPr>
                        <a:t>A</a:t>
                      </a:r>
                      <a:endParaRPr lang="en-GB">
                        <a:effectLst/>
                      </a:endParaRPr>
                    </a:p>
                  </a:txBody>
                  <a:tcPr marL="82550" marR="82550" marT="50800" marB="50800"/>
                </a:tc>
                <a:tc>
                  <a:txBody>
                    <a:bodyPr/>
                    <a:lstStyle/>
                    <a:p>
                      <a:pPr algn="ctr" fontAlgn="t"/>
                      <a:r>
                        <a:rPr lang="en-GB" b="0" dirty="0">
                          <a:effectLst/>
                        </a:rPr>
                        <a:t>Up to £40,000</a:t>
                      </a:r>
                      <a:endParaRPr lang="en-GB" dirty="0">
                        <a:effectLst/>
                      </a:endParaRPr>
                    </a:p>
                  </a:txBody>
                  <a:tcPr marL="82550" marR="82550" marT="50800" marB="50800"/>
                </a:tc>
                <a:tc>
                  <a:txBody>
                    <a:bodyPr/>
                    <a:lstStyle/>
                    <a:p>
                      <a:pPr algn="ctr" fontAlgn="t"/>
                      <a:r>
                        <a:rPr lang="en-GB" dirty="0">
                          <a:effectLst/>
                        </a:rPr>
                        <a:t>67%</a:t>
                      </a:r>
                    </a:p>
                  </a:txBody>
                  <a:tcPr marL="82550" marR="82550" marT="50800" marB="50800"/>
                </a:tc>
                <a:extLst>
                  <a:ext uri="{0D108BD9-81ED-4DB2-BD59-A6C34878D82A}">
                    <a16:rowId xmlns:a16="http://schemas.microsoft.com/office/drawing/2014/main" val="2704075043"/>
                  </a:ext>
                </a:extLst>
              </a:tr>
              <a:tr h="370840">
                <a:tc>
                  <a:txBody>
                    <a:bodyPr/>
                    <a:lstStyle/>
                    <a:p>
                      <a:pPr algn="ctr" fontAlgn="t"/>
                      <a:r>
                        <a:rPr lang="en-GB" b="0" dirty="0">
                          <a:effectLst/>
                        </a:rPr>
                        <a:t>B</a:t>
                      </a:r>
                      <a:endParaRPr lang="en-GB" dirty="0">
                        <a:effectLst/>
                      </a:endParaRPr>
                    </a:p>
                  </a:txBody>
                  <a:tcPr marL="82550" marR="82550" marT="50800" marB="50800"/>
                </a:tc>
                <a:tc>
                  <a:txBody>
                    <a:bodyPr/>
                    <a:lstStyle/>
                    <a:p>
                      <a:pPr algn="ctr" fontAlgn="t"/>
                      <a:r>
                        <a:rPr lang="en-GB" b="0" dirty="0">
                          <a:effectLst/>
                        </a:rPr>
                        <a:t>£40,000-£52,000</a:t>
                      </a:r>
                      <a:endParaRPr lang="en-GB" dirty="0">
                        <a:effectLst/>
                      </a:endParaRPr>
                    </a:p>
                  </a:txBody>
                  <a:tcPr marL="82550" marR="82550" marT="50800" marB="50800"/>
                </a:tc>
                <a:tc>
                  <a:txBody>
                    <a:bodyPr/>
                    <a:lstStyle/>
                    <a:p>
                      <a:pPr algn="ctr" fontAlgn="t"/>
                      <a:r>
                        <a:rPr lang="en-GB" dirty="0">
                          <a:effectLst/>
                        </a:rPr>
                        <a:t>78%</a:t>
                      </a:r>
                    </a:p>
                  </a:txBody>
                  <a:tcPr marL="82550" marR="82550" marT="50800" marB="50800"/>
                </a:tc>
                <a:extLst>
                  <a:ext uri="{0D108BD9-81ED-4DB2-BD59-A6C34878D82A}">
                    <a16:rowId xmlns:a16="http://schemas.microsoft.com/office/drawing/2014/main" val="387903382"/>
                  </a:ext>
                </a:extLst>
              </a:tr>
              <a:tr h="370840">
                <a:tc>
                  <a:txBody>
                    <a:bodyPr/>
                    <a:lstStyle/>
                    <a:p>
                      <a:pPr algn="ctr" fontAlgn="t"/>
                      <a:r>
                        <a:rPr lang="en-GB" b="0">
                          <a:effectLst/>
                        </a:rPr>
                        <a:t>C</a:t>
                      </a:r>
                      <a:endParaRPr lang="en-GB">
                        <a:effectLst/>
                      </a:endParaRPr>
                    </a:p>
                  </a:txBody>
                  <a:tcPr marL="82550" marR="82550" marT="50800" marB="50800"/>
                </a:tc>
                <a:tc>
                  <a:txBody>
                    <a:bodyPr/>
                    <a:lstStyle/>
                    <a:p>
                      <a:pPr algn="ctr" fontAlgn="t"/>
                      <a:r>
                        <a:rPr lang="en-GB" b="0" dirty="0">
                          <a:effectLst/>
                        </a:rPr>
                        <a:t>£52,000-£68,000</a:t>
                      </a:r>
                      <a:endParaRPr lang="en-GB" dirty="0">
                        <a:effectLst/>
                      </a:endParaRPr>
                    </a:p>
                  </a:txBody>
                  <a:tcPr marL="82550" marR="82550" marT="50800" marB="50800"/>
                </a:tc>
                <a:tc>
                  <a:txBody>
                    <a:bodyPr/>
                    <a:lstStyle/>
                    <a:p>
                      <a:pPr algn="ctr" fontAlgn="t"/>
                      <a:r>
                        <a:rPr lang="en-GB" dirty="0">
                          <a:effectLst/>
                        </a:rPr>
                        <a:t>89%</a:t>
                      </a:r>
                    </a:p>
                  </a:txBody>
                  <a:tcPr marL="82550" marR="82550" marT="50800" marB="50800"/>
                </a:tc>
                <a:extLst>
                  <a:ext uri="{0D108BD9-81ED-4DB2-BD59-A6C34878D82A}">
                    <a16:rowId xmlns:a16="http://schemas.microsoft.com/office/drawing/2014/main" val="2995405027"/>
                  </a:ext>
                </a:extLst>
              </a:tr>
              <a:tr h="370840">
                <a:tc>
                  <a:txBody>
                    <a:bodyPr/>
                    <a:lstStyle/>
                    <a:p>
                      <a:pPr algn="ctr" fontAlgn="t"/>
                      <a:r>
                        <a:rPr lang="en-GB" b="0">
                          <a:effectLst/>
                        </a:rPr>
                        <a:t>D</a:t>
                      </a:r>
                      <a:endParaRPr lang="en-GB">
                        <a:effectLst/>
                      </a:endParaRPr>
                    </a:p>
                  </a:txBody>
                  <a:tcPr marL="82550" marR="82550" marT="50800" marB="50800"/>
                </a:tc>
                <a:tc>
                  <a:txBody>
                    <a:bodyPr/>
                    <a:lstStyle/>
                    <a:p>
                      <a:pPr algn="ctr" fontAlgn="t"/>
                      <a:r>
                        <a:rPr lang="en-GB" b="0" dirty="0">
                          <a:effectLst/>
                        </a:rPr>
                        <a:t>£68,000-£88,000</a:t>
                      </a:r>
                      <a:endParaRPr lang="en-GB" dirty="0">
                        <a:effectLst/>
                      </a:endParaRPr>
                    </a:p>
                  </a:txBody>
                  <a:tcPr marL="82550" marR="82550" marT="50800" marB="50800"/>
                </a:tc>
                <a:tc>
                  <a:txBody>
                    <a:bodyPr/>
                    <a:lstStyle/>
                    <a:p>
                      <a:pPr algn="ctr" fontAlgn="t"/>
                      <a:r>
                        <a:rPr lang="en-GB" dirty="0">
                          <a:effectLst/>
                        </a:rPr>
                        <a:t>100%</a:t>
                      </a:r>
                    </a:p>
                  </a:txBody>
                  <a:tcPr marL="82550" marR="82550" marT="50800" marB="50800"/>
                </a:tc>
                <a:extLst>
                  <a:ext uri="{0D108BD9-81ED-4DB2-BD59-A6C34878D82A}">
                    <a16:rowId xmlns:a16="http://schemas.microsoft.com/office/drawing/2014/main" val="3112748891"/>
                  </a:ext>
                </a:extLst>
              </a:tr>
              <a:tr h="370840">
                <a:tc>
                  <a:txBody>
                    <a:bodyPr/>
                    <a:lstStyle/>
                    <a:p>
                      <a:pPr algn="ctr" fontAlgn="t"/>
                      <a:r>
                        <a:rPr lang="en-GB" b="0">
                          <a:effectLst/>
                        </a:rPr>
                        <a:t>E</a:t>
                      </a:r>
                      <a:endParaRPr lang="en-GB">
                        <a:effectLst/>
                      </a:endParaRPr>
                    </a:p>
                  </a:txBody>
                  <a:tcPr marL="82550" marR="82550" marT="50800" marB="50800"/>
                </a:tc>
                <a:tc>
                  <a:txBody>
                    <a:bodyPr/>
                    <a:lstStyle/>
                    <a:p>
                      <a:pPr algn="ctr" fontAlgn="t"/>
                      <a:r>
                        <a:rPr lang="en-GB" b="0" dirty="0">
                          <a:effectLst/>
                        </a:rPr>
                        <a:t>£88,000-£120,000</a:t>
                      </a:r>
                      <a:endParaRPr lang="en-GB" dirty="0">
                        <a:effectLst/>
                      </a:endParaRPr>
                    </a:p>
                  </a:txBody>
                  <a:tcPr marL="82550" marR="82550" marT="50800" marB="50800"/>
                </a:tc>
                <a:tc>
                  <a:txBody>
                    <a:bodyPr/>
                    <a:lstStyle/>
                    <a:p>
                      <a:pPr algn="ctr" fontAlgn="t"/>
                      <a:r>
                        <a:rPr lang="en-GB" dirty="0">
                          <a:effectLst/>
                        </a:rPr>
                        <a:t>122%</a:t>
                      </a:r>
                    </a:p>
                  </a:txBody>
                  <a:tcPr marL="82550" marR="82550" marT="50800" marB="50800"/>
                </a:tc>
                <a:extLst>
                  <a:ext uri="{0D108BD9-81ED-4DB2-BD59-A6C34878D82A}">
                    <a16:rowId xmlns:a16="http://schemas.microsoft.com/office/drawing/2014/main" val="3634890806"/>
                  </a:ext>
                </a:extLst>
              </a:tr>
              <a:tr h="370840">
                <a:tc>
                  <a:txBody>
                    <a:bodyPr/>
                    <a:lstStyle/>
                    <a:p>
                      <a:pPr algn="ctr" fontAlgn="t"/>
                      <a:r>
                        <a:rPr lang="en-GB" b="0">
                          <a:effectLst/>
                        </a:rPr>
                        <a:t>F</a:t>
                      </a:r>
                      <a:endParaRPr lang="en-GB">
                        <a:effectLst/>
                      </a:endParaRPr>
                    </a:p>
                  </a:txBody>
                  <a:tcPr marL="82550" marR="82550" marT="50800" marB="50800"/>
                </a:tc>
                <a:tc>
                  <a:txBody>
                    <a:bodyPr/>
                    <a:lstStyle/>
                    <a:p>
                      <a:pPr algn="ctr" fontAlgn="t"/>
                      <a:r>
                        <a:rPr lang="en-GB" b="0" dirty="0">
                          <a:effectLst/>
                        </a:rPr>
                        <a:t>£120,000-£160,000</a:t>
                      </a:r>
                      <a:endParaRPr lang="en-GB" dirty="0">
                        <a:effectLst/>
                      </a:endParaRPr>
                    </a:p>
                  </a:txBody>
                  <a:tcPr marL="82550" marR="82550" marT="50800" marB="50800"/>
                </a:tc>
                <a:tc>
                  <a:txBody>
                    <a:bodyPr/>
                    <a:lstStyle/>
                    <a:p>
                      <a:pPr algn="ctr" fontAlgn="t"/>
                      <a:r>
                        <a:rPr lang="en-GB" dirty="0">
                          <a:effectLst/>
                        </a:rPr>
                        <a:t>144%</a:t>
                      </a:r>
                    </a:p>
                  </a:txBody>
                  <a:tcPr marL="82550" marR="82550" marT="50800" marB="50800"/>
                </a:tc>
                <a:extLst>
                  <a:ext uri="{0D108BD9-81ED-4DB2-BD59-A6C34878D82A}">
                    <a16:rowId xmlns:a16="http://schemas.microsoft.com/office/drawing/2014/main" val="2039916637"/>
                  </a:ext>
                </a:extLst>
              </a:tr>
              <a:tr h="370840">
                <a:tc>
                  <a:txBody>
                    <a:bodyPr/>
                    <a:lstStyle/>
                    <a:p>
                      <a:pPr algn="ctr" fontAlgn="t"/>
                      <a:r>
                        <a:rPr lang="en-GB" b="0">
                          <a:effectLst/>
                        </a:rPr>
                        <a:t>G</a:t>
                      </a:r>
                      <a:endParaRPr lang="en-GB">
                        <a:effectLst/>
                      </a:endParaRPr>
                    </a:p>
                  </a:txBody>
                  <a:tcPr marL="82550" marR="82550" marT="50800" marB="50800"/>
                </a:tc>
                <a:tc>
                  <a:txBody>
                    <a:bodyPr/>
                    <a:lstStyle/>
                    <a:p>
                      <a:pPr algn="ctr" fontAlgn="t"/>
                      <a:r>
                        <a:rPr lang="en-GB" b="0" dirty="0">
                          <a:effectLst/>
                        </a:rPr>
                        <a:t>£160,000-£320,000</a:t>
                      </a:r>
                      <a:endParaRPr lang="en-GB" dirty="0">
                        <a:effectLst/>
                      </a:endParaRPr>
                    </a:p>
                  </a:txBody>
                  <a:tcPr marL="82550" marR="82550" marT="50800" marB="50800"/>
                </a:tc>
                <a:tc>
                  <a:txBody>
                    <a:bodyPr/>
                    <a:lstStyle/>
                    <a:p>
                      <a:pPr algn="ctr" fontAlgn="t"/>
                      <a:r>
                        <a:rPr lang="en-GB" dirty="0">
                          <a:effectLst/>
                        </a:rPr>
                        <a:t>167%</a:t>
                      </a:r>
                    </a:p>
                  </a:txBody>
                  <a:tcPr marL="82550" marR="82550" marT="50800" marB="50800"/>
                </a:tc>
                <a:extLst>
                  <a:ext uri="{0D108BD9-81ED-4DB2-BD59-A6C34878D82A}">
                    <a16:rowId xmlns:a16="http://schemas.microsoft.com/office/drawing/2014/main" val="137730260"/>
                  </a:ext>
                </a:extLst>
              </a:tr>
              <a:tr h="370840">
                <a:tc>
                  <a:txBody>
                    <a:bodyPr/>
                    <a:lstStyle/>
                    <a:p>
                      <a:pPr algn="ctr" fontAlgn="t"/>
                      <a:r>
                        <a:rPr lang="en-GB" b="0">
                          <a:effectLst/>
                        </a:rPr>
                        <a:t>H</a:t>
                      </a:r>
                      <a:endParaRPr lang="en-GB">
                        <a:effectLst/>
                      </a:endParaRPr>
                    </a:p>
                  </a:txBody>
                  <a:tcPr marL="82550" marR="82550" marT="50800" marB="50800"/>
                </a:tc>
                <a:tc>
                  <a:txBody>
                    <a:bodyPr/>
                    <a:lstStyle/>
                    <a:p>
                      <a:pPr algn="ctr" fontAlgn="t"/>
                      <a:r>
                        <a:rPr lang="en-GB" b="0" dirty="0">
                          <a:effectLst/>
                        </a:rPr>
                        <a:t>More than £320,000</a:t>
                      </a:r>
                      <a:endParaRPr lang="en-GB" dirty="0">
                        <a:effectLst/>
                      </a:endParaRPr>
                    </a:p>
                  </a:txBody>
                  <a:tcPr marL="82550" marR="82550" marT="50800" marB="50800"/>
                </a:tc>
                <a:tc>
                  <a:txBody>
                    <a:bodyPr/>
                    <a:lstStyle/>
                    <a:p>
                      <a:pPr algn="ctr" fontAlgn="t"/>
                      <a:r>
                        <a:rPr lang="en-GB" dirty="0">
                          <a:effectLst/>
                        </a:rPr>
                        <a:t>200%</a:t>
                      </a:r>
                    </a:p>
                  </a:txBody>
                  <a:tcPr marL="82550" marR="82550" marT="50800" marB="50800"/>
                </a:tc>
                <a:extLst>
                  <a:ext uri="{0D108BD9-81ED-4DB2-BD59-A6C34878D82A}">
                    <a16:rowId xmlns:a16="http://schemas.microsoft.com/office/drawing/2014/main" val="2658368535"/>
                  </a:ext>
                </a:extLst>
              </a:tr>
            </a:tbl>
          </a:graphicData>
        </a:graphic>
      </p:graphicFrame>
    </p:spTree>
    <p:extLst>
      <p:ext uri="{BB962C8B-B14F-4D97-AF65-F5344CB8AC3E}">
        <p14:creationId xmlns:p14="http://schemas.microsoft.com/office/powerpoint/2010/main" val="1097776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1008</Words>
  <Application>Microsoft Office PowerPoint</Application>
  <PresentationFormat>Widescreen</PresentationFormat>
  <Paragraphs>130</Paragraphs>
  <Slides>17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Local Governance in England</vt:lpstr>
      <vt:lpstr>Overview</vt:lpstr>
      <vt:lpstr>Overview – early timeline (i)</vt:lpstr>
      <vt:lpstr>Overview – early timeline (ii)</vt:lpstr>
      <vt:lpstr>Governance</vt:lpstr>
      <vt:lpstr>PowerPoint Presentation</vt:lpstr>
      <vt:lpstr>Finance</vt:lpstr>
      <vt:lpstr>Finance</vt:lpstr>
      <vt:lpstr>Finance – Council Tax (England)</vt:lpstr>
      <vt:lpstr>Finance</vt:lpstr>
      <vt:lpstr>Finance</vt:lpstr>
      <vt:lpstr>Finance</vt:lpstr>
      <vt:lpstr>Finance</vt:lpstr>
      <vt:lpstr>Regional Government in England</vt:lpstr>
      <vt:lpstr>Regional Government in England</vt:lpstr>
      <vt:lpstr>Regional Government in England</vt:lpstr>
      <vt:lpstr>Concluding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in England</dc:title>
  <dc:creator>Alistair Jones</dc:creator>
  <cp:lastModifiedBy>Alistair Jones</cp:lastModifiedBy>
  <cp:revision>23</cp:revision>
  <dcterms:created xsi:type="dcterms:W3CDTF">2024-01-25T15:44:15Z</dcterms:created>
  <dcterms:modified xsi:type="dcterms:W3CDTF">2024-01-31T12:56:12Z</dcterms:modified>
</cp:coreProperties>
</file>