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0" r:id="rId1"/>
  </p:sldMasterIdLst>
  <p:notesMasterIdLst>
    <p:notesMasterId r:id="rId14"/>
  </p:notesMasterIdLst>
  <p:handoutMasterIdLst>
    <p:handoutMasterId r:id="rId15"/>
  </p:handoutMasterIdLst>
  <p:sldIdLst>
    <p:sldId id="330" r:id="rId2"/>
    <p:sldId id="346" r:id="rId3"/>
    <p:sldId id="347" r:id="rId4"/>
    <p:sldId id="358" r:id="rId5"/>
    <p:sldId id="348" r:id="rId6"/>
    <p:sldId id="359" r:id="rId7"/>
    <p:sldId id="349" r:id="rId8"/>
    <p:sldId id="351" r:id="rId9"/>
    <p:sldId id="360" r:id="rId10"/>
    <p:sldId id="352" r:id="rId11"/>
    <p:sldId id="371" r:id="rId12"/>
    <p:sldId id="372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43000FB-7888-4C58-A9CC-E47A98A22716}" type="datetime1">
              <a:rPr lang="en-US"/>
              <a:pPr/>
              <a:t>4/6/2013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D1B22BD-5697-4F9A-988F-70A60C65DB9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D92DA43-0462-4F22-B511-4CF100F86357}" type="datetime1">
              <a:rPr lang="en-US"/>
              <a:pPr/>
              <a:t>4/6/2013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5C953C9-CB8D-448D-A435-067A861E29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928538-C19A-4A4E-9562-18022C738E6F}" type="datetime1">
              <a:rPr lang="cs-CZ" smtClean="0"/>
              <a:pPr/>
              <a:t>6.4.2013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F2459-264A-45F7-9507-62F9A9345C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5B0488-CFD0-40B0-826B-D92522F24D80}" type="datetime1">
              <a:rPr lang="cs-CZ" smtClean="0"/>
              <a:pPr/>
              <a:t>6.4.2013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83D9A-C96F-427F-B43A-3D06D631BA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563DC9-C025-42DE-AB18-2F3221EEFD08}" type="datetime1">
              <a:rPr lang="cs-CZ" smtClean="0"/>
              <a:pPr/>
              <a:t>6.4.2013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B75F5-4ECA-49E8-9EF2-E4B63D47A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D2C765-4B08-4156-B385-367881E5E9C5}" type="datetime1">
              <a:rPr lang="cs-CZ" smtClean="0"/>
              <a:pPr/>
              <a:t>6.4.2013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0E7A3-1F81-4973-99BC-33FC18E149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DF98F6-178D-4E3F-9797-414E34E56174}" type="datetime1">
              <a:rPr lang="cs-CZ" smtClean="0"/>
              <a:pPr/>
              <a:t>6.4.2013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38C52-CE32-4144-B371-17D15168D3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5D7926-8D9D-431B-BC5E-C414B8FE3A43}" type="datetime1">
              <a:rPr lang="cs-CZ" smtClean="0"/>
              <a:pPr/>
              <a:t>6.4.2013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51E09-19BB-437A-B4FC-287405BED4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850A07-65B4-4EC5-862C-4394B7D79F22}" type="datetime1">
              <a:rPr lang="cs-CZ" smtClean="0"/>
              <a:pPr/>
              <a:t>6.4.2013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A758E-8FC1-42CF-910D-1258BDE48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C6D611-CC4E-4DFE-826F-BBF4765D35A6}" type="datetime1">
              <a:rPr lang="cs-CZ" smtClean="0"/>
              <a:pPr/>
              <a:t>6.4.2013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746B9-42FF-494D-96A9-66E5D75FDE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F09AB3-78B1-4285-A816-0EDF1DF07394}" type="datetime1">
              <a:rPr lang="cs-CZ" smtClean="0"/>
              <a:pPr/>
              <a:t>6.4.2013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BB7B8-8CEE-467B-B0F4-9C21D0C49C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BD5AE5-4BDF-43E4-BDAF-51B955E796A2}" type="datetime1">
              <a:rPr lang="cs-CZ" smtClean="0"/>
              <a:pPr/>
              <a:t>6.4.2013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A13C3-3A5B-460E-8FB1-5221383092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01B8D0-7CE7-49B0-BF79-517E3563C705}" type="datetime1">
              <a:rPr lang="cs-CZ" smtClean="0"/>
              <a:pPr/>
              <a:t>6.4.2013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73BA9-2A1C-48CE-ADC2-3E952A541B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0B28B38-819E-4D40-A42F-BA54E78676AE}" type="datetime1">
              <a:rPr lang="cs-CZ" smtClean="0"/>
              <a:pPr/>
              <a:t>6.4.2013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 smtClean="0"/>
              <a:t>CC: BY NC SA by </a:t>
            </a:r>
            <a:r>
              <a:rPr lang="en-US" dirty="0" err="1" smtClean="0"/>
              <a:t>Petr</a:t>
            </a:r>
            <a:r>
              <a:rPr lang="en-US" dirty="0" smtClean="0"/>
              <a:t> </a:t>
            </a:r>
            <a:r>
              <a:rPr lang="en-US" dirty="0" err="1" smtClean="0"/>
              <a:t>Houdek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D8A5DF9-9089-451A-A7A6-725B758CAB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ebhosting.vse.cz/xhoup05/teaching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FFU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312"/>
            <a:ext cx="3234518" cy="1452939"/>
          </a:xfrm>
          <a:prstGeom prst="rect">
            <a:avLst/>
          </a:prstGeom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248280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APS300320 </a:t>
            </a:r>
            <a: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b="1" dirty="0" smtClean="0">
                <a:latin typeface="Calibri" charset="0"/>
                <a:ea typeface="ＭＳ Ｐゴシック" charset="0"/>
                <a:cs typeface="ＭＳ Ｐゴシック" charset="0"/>
              </a:rPr>
              <a:t>Heuristiky, zkreslení a iracionalita</a:t>
            </a:r>
            <a:br>
              <a:rPr lang="cs-CZ" b="1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2000" b="1" dirty="0" smtClean="0">
                <a:latin typeface="Calibri" charset="0"/>
                <a:ea typeface="ＭＳ Ｐゴシック" charset="0"/>
                <a:cs typeface="ＭＳ Ｐゴシック" charset="0"/>
              </a:rPr>
              <a:t>(v každodenní praxi)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 smtClean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r>
              <a:rPr lang="cs-CZ" sz="2800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sz="2800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>Marek Vranka</a:t>
            </a:r>
            <a:r>
              <a:rPr lang="en-US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09950"/>
            <a:ext cx="6400800" cy="243998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4.</a:t>
            </a:r>
            <a:endParaRPr lang="cs-CZ" sz="28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Vliv emocí a viscerálních faktorů na rozhodování. Afektivní heuristika.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8171" y="5998311"/>
            <a:ext cx="8671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0000"/>
                </a:solidFill>
              </a:rPr>
              <a:t>Předmět APS300320 nebyl (ještě pořád) podpořen z žádného grantu.  Nevíte o nějakém..?</a:t>
            </a:r>
          </a:p>
          <a:p>
            <a:pPr algn="ctr"/>
            <a:r>
              <a:rPr lang="cs-CZ" sz="1400" dirty="0" smtClean="0">
                <a:solidFill>
                  <a:srgbClr val="000000"/>
                </a:solidFill>
              </a:rPr>
              <a:t>(část prezentace (velmi </a:t>
            </a:r>
            <a:r>
              <a:rPr lang="cs-CZ" sz="1400" dirty="0" err="1" smtClean="0">
                <a:solidFill>
                  <a:srgbClr val="000000"/>
                </a:solidFill>
              </a:rPr>
              <a:t>velmi</a:t>
            </a:r>
            <a:r>
              <a:rPr lang="cs-CZ" sz="1400" dirty="0" smtClean="0">
                <a:solidFill>
                  <a:srgbClr val="000000"/>
                </a:solidFill>
              </a:rPr>
              <a:t> malá) přebraná od Petra Houdka, </a:t>
            </a:r>
            <a:r>
              <a:rPr lang="cs-CZ" sz="1400" dirty="0" smtClean="0">
                <a:solidFill>
                  <a:srgbClr val="000000"/>
                </a:solidFill>
                <a:hlinkClick r:id="rId3"/>
              </a:rPr>
              <a:t>https://webhosting.vse.cz/xhoup05/teaching.html</a:t>
            </a:r>
            <a:r>
              <a:rPr lang="cs-CZ" sz="1400" dirty="0" smtClean="0">
                <a:solidFill>
                  <a:srgbClr val="000000"/>
                </a:solidFill>
              </a:rPr>
              <a:t>) 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23379" y="-1"/>
            <a:ext cx="2920621" cy="12482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(prostor pro loga sponzorů)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838" y="1160922"/>
            <a:ext cx="8696325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Slovic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., 2004/2007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Afektivní heuristika - příklady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 smtClean="0"/>
              <a:t>Zajonc</a:t>
            </a:r>
            <a:r>
              <a:rPr lang="cs-CZ" sz="2800" dirty="0" smtClean="0"/>
              <a:t> a </a:t>
            </a:r>
            <a:r>
              <a:rPr lang="cs-CZ" sz="2800" dirty="0" err="1" smtClean="0"/>
              <a:t>mere</a:t>
            </a:r>
            <a:r>
              <a:rPr lang="cs-CZ" sz="2800" dirty="0" smtClean="0"/>
              <a:t> </a:t>
            </a:r>
            <a:r>
              <a:rPr lang="cs-CZ" sz="2800" dirty="0" err="1" smtClean="0"/>
              <a:t>exposure</a:t>
            </a:r>
            <a:r>
              <a:rPr lang="cs-CZ" sz="2800" dirty="0" smtClean="0"/>
              <a:t> </a:t>
            </a:r>
            <a:r>
              <a:rPr lang="cs-CZ" sz="2800" dirty="0" err="1" smtClean="0"/>
              <a:t>effect</a:t>
            </a:r>
            <a:endParaRPr lang="cs-CZ" sz="2800" dirty="0" smtClean="0"/>
          </a:p>
          <a:p>
            <a:pPr lvl="1"/>
            <a:r>
              <a:rPr lang="cs-CZ" sz="2400" dirty="0" smtClean="0"/>
              <a:t>i možnost </a:t>
            </a:r>
            <a:r>
              <a:rPr lang="cs-CZ" sz="2400" dirty="0" err="1" smtClean="0"/>
              <a:t>napodmiňování</a:t>
            </a:r>
            <a:r>
              <a:rPr lang="cs-CZ" sz="2400" dirty="0" smtClean="0"/>
              <a:t> pozitivního afektu (</a:t>
            </a:r>
            <a:r>
              <a:rPr lang="cs-CZ" sz="2400" dirty="0" err="1" smtClean="0"/>
              <a:t>Sherman</a:t>
            </a:r>
            <a:r>
              <a:rPr lang="cs-CZ" sz="2400" dirty="0" smtClean="0"/>
              <a:t>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, 1998 a </a:t>
            </a:r>
            <a:r>
              <a:rPr lang="cs-CZ" sz="2400" dirty="0" err="1" smtClean="0"/>
              <a:t>čínske</a:t>
            </a:r>
            <a:r>
              <a:rPr lang="cs-CZ" sz="2400" dirty="0" smtClean="0"/>
              <a:t> znaky – nejdřív preferují znaky s pozitivním domnělým významem, preference přetrvá i po oznámení skutečného neutrálního významu)</a:t>
            </a:r>
          </a:p>
          <a:p>
            <a:r>
              <a:rPr lang="cs-CZ" sz="2800" dirty="0" err="1" smtClean="0"/>
              <a:t>Slovic</a:t>
            </a:r>
            <a:r>
              <a:rPr lang="cs-CZ" sz="2800" dirty="0" smtClean="0"/>
              <a:t> a hodnocení vs. cena sázek + vyšší preference mírně „zhoršených“ sázek</a:t>
            </a:r>
          </a:p>
          <a:p>
            <a:pPr lvl="1"/>
            <a:r>
              <a:rPr lang="cs-CZ" sz="2400" dirty="0" smtClean="0"/>
              <a:t>7/36 </a:t>
            </a:r>
            <a:r>
              <a:rPr lang="cs-CZ" sz="2400" dirty="0" err="1" smtClean="0"/>
              <a:t>win</a:t>
            </a:r>
            <a:r>
              <a:rPr lang="cs-CZ" sz="2400" dirty="0" smtClean="0"/>
              <a:t> $9 + 29/36 lose</a:t>
            </a:r>
          </a:p>
          <a:p>
            <a:pPr lvl="1">
              <a:buNone/>
            </a:pPr>
            <a:r>
              <a:rPr lang="cs-CZ" sz="2400" dirty="0" smtClean="0"/>
              <a:t>1 cent je atraktivnější</a:t>
            </a:r>
          </a:p>
          <a:p>
            <a:pPr lvl="1"/>
            <a:r>
              <a:rPr lang="cs-CZ" sz="2400" dirty="0" smtClean="0"/>
              <a:t>funguje i u reálných voleb! (nejen u hodnocení lákavosti)</a:t>
            </a:r>
            <a:endParaRPr lang="cs-C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96990" y="4302530"/>
            <a:ext cx="4171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Hsee</a:t>
            </a:r>
            <a:r>
              <a:rPr lang="cs-CZ" dirty="0" smtClean="0"/>
              <a:t>, 1998 – </a:t>
            </a:r>
            <a:r>
              <a:rPr lang="cs-CZ" dirty="0" err="1" smtClean="0"/>
              <a:t>evaluability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15653"/>
            <a:ext cx="8229600" cy="3710509"/>
          </a:xfrm>
        </p:spPr>
        <p:txBody>
          <a:bodyPr/>
          <a:lstStyle/>
          <a:p>
            <a:r>
              <a:rPr lang="cs-CZ" dirty="0" smtClean="0"/>
              <a:t>ochota zaplatit:</a:t>
            </a:r>
          </a:p>
          <a:p>
            <a:pPr lvl="1"/>
            <a:r>
              <a:rPr lang="cs-CZ" dirty="0" smtClean="0"/>
              <a:t>u samostatného posouzení dají víc za A, jelikož počet položek není snadné (možné) posoudit (stav obálky ano – </a:t>
            </a:r>
            <a:r>
              <a:rPr lang="cs-CZ" dirty="0" err="1" smtClean="0"/>
              <a:t>ref</a:t>
            </a:r>
            <a:r>
              <a:rPr lang="cs-CZ" dirty="0" smtClean="0"/>
              <a:t>. je nepoškozená)</a:t>
            </a:r>
          </a:p>
          <a:p>
            <a:r>
              <a:rPr lang="cs-CZ" dirty="0" err="1" smtClean="0"/>
              <a:t>proportion</a:t>
            </a:r>
            <a:r>
              <a:rPr lang="cs-CZ" dirty="0" smtClean="0"/>
              <a:t> dominance: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417638"/>
            <a:ext cx="41719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36213" y="4565649"/>
            <a:ext cx="340574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00197" cy="4525963"/>
          </a:xfrm>
        </p:spPr>
        <p:txBody>
          <a:bodyPr/>
          <a:lstStyle/>
          <a:p>
            <a:r>
              <a:rPr lang="cs-CZ" sz="2800" dirty="0" smtClean="0"/>
              <a:t>vztah emocí a racionality</a:t>
            </a:r>
          </a:p>
          <a:p>
            <a:pPr lvl="1"/>
            <a:r>
              <a:rPr lang="cs-CZ" sz="2400" dirty="0" smtClean="0"/>
              <a:t>příklad problému duality tělo – mysl (?), stará problematika, v současnosti systematicky zkoumána v </a:t>
            </a:r>
            <a:r>
              <a:rPr lang="cs-CZ" sz="2400" dirty="0" err="1" smtClean="0"/>
              <a:t>kog</a:t>
            </a:r>
            <a:r>
              <a:rPr lang="cs-CZ" sz="2400" dirty="0" smtClean="0"/>
              <a:t>. a soc. psy, neurologii, ekonomii, výzkumu spotřebního chování a rozhodování...</a:t>
            </a:r>
          </a:p>
          <a:p>
            <a:r>
              <a:rPr lang="cs-CZ" sz="2800" dirty="0" smtClean="0"/>
              <a:t>(starý známý) </a:t>
            </a:r>
            <a:r>
              <a:rPr lang="cs-CZ" sz="2800" dirty="0" err="1" smtClean="0"/>
              <a:t>benchmark</a:t>
            </a:r>
            <a:r>
              <a:rPr lang="cs-CZ" sz="2800" dirty="0" smtClean="0"/>
              <a:t> teorie očekávaného užitku ale i prospektová teorie </a:t>
            </a:r>
            <a:r>
              <a:rPr lang="cs-CZ" sz="2800" b="1" dirty="0" smtClean="0"/>
              <a:t>nezohledňují </a:t>
            </a:r>
            <a:r>
              <a:rPr lang="cs-CZ" sz="2800" dirty="0" smtClean="0"/>
              <a:t>vliv emocí pociťovaných </a:t>
            </a:r>
            <a:r>
              <a:rPr lang="cs-CZ" sz="2800" b="1" dirty="0" smtClean="0"/>
              <a:t>v průběhu</a:t>
            </a:r>
            <a:r>
              <a:rPr lang="cs-CZ" sz="2800" dirty="0" smtClean="0"/>
              <a:t> rozhodování – </a:t>
            </a:r>
            <a:r>
              <a:rPr lang="cs-CZ" sz="2800" dirty="0" smtClean="0">
                <a:solidFill>
                  <a:srgbClr val="FF0000"/>
                </a:solidFill>
              </a:rPr>
              <a:t>důležité jsou pouze následky voleb </a:t>
            </a:r>
            <a:r>
              <a:rPr lang="cs-CZ" sz="2800" dirty="0" smtClean="0"/>
              <a:t>= </a:t>
            </a:r>
            <a:r>
              <a:rPr lang="cs-CZ" sz="2800" i="1" dirty="0" err="1" smtClean="0"/>
              <a:t>consequentialism</a:t>
            </a:r>
            <a:endParaRPr lang="cs-CZ" sz="2800" i="1" dirty="0" smtClean="0"/>
          </a:p>
          <a:p>
            <a:pPr lvl="1"/>
            <a:r>
              <a:rPr lang="cs-CZ" sz="2400" dirty="0" smtClean="0">
                <a:ea typeface="ＭＳ Ｐゴシック" pitchFamily="34" charset="-128"/>
              </a:rPr>
              <a:t>v</a:t>
            </a:r>
            <a:r>
              <a:rPr lang="en-US" sz="2400" dirty="0" err="1" smtClean="0">
                <a:ea typeface="ＭＳ Ｐゴシック" pitchFamily="34" charset="-128"/>
              </a:rPr>
              <a:t>elikost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výsledku</a:t>
            </a:r>
            <a:r>
              <a:rPr lang="en-US" sz="2400" dirty="0" smtClean="0">
                <a:ea typeface="ＭＳ Ｐゴシック" pitchFamily="34" charset="-128"/>
              </a:rPr>
              <a:t>/</a:t>
            </a:r>
            <a:r>
              <a:rPr lang="en-US" sz="2400" dirty="0" err="1" smtClean="0">
                <a:ea typeface="ＭＳ Ｐゴシック" pitchFamily="34" charset="-128"/>
              </a:rPr>
              <a:t>akce</a:t>
            </a:r>
            <a:r>
              <a:rPr lang="en-US" sz="2400" dirty="0" smtClean="0">
                <a:ea typeface="ＭＳ Ｐゴシック" pitchFamily="34" charset="-128"/>
              </a:rPr>
              <a:t>/</a:t>
            </a:r>
            <a:r>
              <a:rPr lang="en-US" sz="2400" dirty="0" err="1" smtClean="0">
                <a:ea typeface="ＭＳ Ｐゴシック" pitchFamily="34" charset="-128"/>
              </a:rPr>
              <a:t>rozhodnutí</a:t>
            </a:r>
            <a:r>
              <a:rPr lang="cs-CZ" sz="2400" dirty="0" smtClean="0">
                <a:ea typeface="ＭＳ Ｐゴシック" pitchFamily="34" charset="-128"/>
              </a:rPr>
              <a:t> + j</a:t>
            </a:r>
            <a:r>
              <a:rPr lang="en-US" sz="2400" dirty="0" err="1" smtClean="0">
                <a:ea typeface="ＭＳ Ｐゴシック" pitchFamily="34" charset="-128"/>
              </a:rPr>
              <a:t>eho</a:t>
            </a:r>
            <a:r>
              <a:rPr lang="cs-CZ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pravděpodobnost</a:t>
            </a:r>
            <a:endParaRPr lang="en-US" sz="2400" dirty="0" smtClean="0">
              <a:ea typeface="ＭＳ Ｐゴシック" pitchFamily="34" charset="-128"/>
            </a:endParaRPr>
          </a:p>
          <a:p>
            <a:pPr lvl="1"/>
            <a:endParaRPr lang="cs-CZ" sz="2400" dirty="0" smtClean="0"/>
          </a:p>
          <a:p>
            <a:pPr lvl="1"/>
            <a:endParaRPr lang="cs-C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cs-CZ" dirty="0" smtClean="0">
                <a:ea typeface="ＭＳ Ｐゴシック" pitchFamily="34" charset="-128"/>
              </a:rPr>
              <a:t>Standardní model</a:t>
            </a: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38914" name="Content Placeholder 4" descr="Riskasafeeling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6607" b="-6607"/>
          <a:stretch>
            <a:fillRect/>
          </a:stretch>
        </p:blipFill>
        <p:spPr/>
      </p:pic>
      <p:sp>
        <p:nvSpPr>
          <p:cNvPr id="38916" name="TextBox 5"/>
          <p:cNvSpPr txBox="1">
            <a:spLocks noChangeArrowheads="1"/>
          </p:cNvSpPr>
          <p:nvPr/>
        </p:nvSpPr>
        <p:spPr bwMode="auto">
          <a:xfrm>
            <a:off x="5797550" y="5986463"/>
            <a:ext cx="2889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Loewenstein et al. (2001)</a:t>
            </a:r>
          </a:p>
        </p:txBody>
      </p:sp>
      <p:sp>
        <p:nvSpPr>
          <p:cNvPr id="7" name="Right Arrow 6"/>
          <p:cNvSpPr>
            <a:spLocks noChangeArrowheads="1"/>
          </p:cNvSpPr>
          <p:nvPr/>
        </p:nvSpPr>
        <p:spPr bwMode="auto">
          <a:xfrm rot="-9555631">
            <a:off x="3863975" y="3792538"/>
            <a:ext cx="1709738" cy="225425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Rozšíření o </a:t>
            </a:r>
            <a:r>
              <a:rPr lang="cs-CZ" i="1" dirty="0" err="1" smtClean="0"/>
              <a:t>anticipated</a:t>
            </a:r>
            <a:r>
              <a:rPr lang="cs-CZ" i="1" dirty="0" smtClean="0"/>
              <a:t> </a:t>
            </a:r>
            <a:r>
              <a:rPr lang="cs-CZ" i="1" dirty="0" err="1" smtClean="0"/>
              <a:t>emotions</a:t>
            </a:r>
            <a:endParaRPr lang="cs-CZ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58854"/>
            <a:ext cx="8229600" cy="1197495"/>
          </a:xfrm>
        </p:spPr>
        <p:txBody>
          <a:bodyPr/>
          <a:lstStyle/>
          <a:p>
            <a:r>
              <a:rPr lang="cs-CZ" sz="2400" dirty="0" err="1" smtClean="0"/>
              <a:t>anticipated</a:t>
            </a:r>
            <a:r>
              <a:rPr lang="cs-CZ" sz="2400" dirty="0" smtClean="0"/>
              <a:t> vs. </a:t>
            </a:r>
            <a:r>
              <a:rPr lang="cs-CZ" sz="2400" dirty="0" err="1" smtClean="0"/>
              <a:t>anticipatory</a:t>
            </a:r>
            <a:r>
              <a:rPr lang="cs-CZ" sz="2400" dirty="0" smtClean="0"/>
              <a:t> emoce</a:t>
            </a:r>
          </a:p>
          <a:p>
            <a:r>
              <a:rPr lang="cs-CZ" sz="2400" i="1" dirty="0" err="1" smtClean="0"/>
              <a:t>mood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maintenance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hypotesis</a:t>
            </a:r>
            <a:r>
              <a:rPr lang="cs-CZ" sz="2400" dirty="0" smtClean="0"/>
              <a:t> (</a:t>
            </a:r>
            <a:r>
              <a:rPr lang="cs-CZ" sz="2400" dirty="0" err="1" smtClean="0"/>
              <a:t>Isen</a:t>
            </a:r>
            <a:r>
              <a:rPr lang="cs-CZ" sz="2400" dirty="0" smtClean="0"/>
              <a:t>, </a:t>
            </a:r>
            <a:r>
              <a:rPr lang="cs-CZ" sz="2400" dirty="0" err="1" smtClean="0"/>
              <a:t>Nygren</a:t>
            </a:r>
            <a:r>
              <a:rPr lang="cs-CZ" sz="2400" dirty="0" smtClean="0"/>
              <a:t>, </a:t>
            </a:r>
            <a:r>
              <a:rPr lang="cs-CZ" sz="2400" dirty="0" err="1" smtClean="0"/>
              <a:t>Ashby</a:t>
            </a:r>
            <a:r>
              <a:rPr lang="cs-CZ" sz="2400" dirty="0" smtClean="0"/>
              <a:t>, 1988)</a:t>
            </a:r>
          </a:p>
          <a:p>
            <a:pPr lvl="1"/>
            <a:r>
              <a:rPr lang="cs-CZ" sz="2000" dirty="0" smtClean="0">
                <a:ea typeface="ＭＳ Ｐゴシック" pitchFamily="34" charset="-128"/>
              </a:rPr>
              <a:t>šťastní neriskují „ztrátu“ své dobré nálady</a:t>
            </a:r>
          </a:p>
          <a:p>
            <a:pPr lvl="1"/>
            <a:endParaRPr lang="cs-CZ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9491" y="1924050"/>
            <a:ext cx="8342928" cy="3234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ight Arrow 5"/>
          <p:cNvSpPr>
            <a:spLocks noChangeArrowheads="1"/>
          </p:cNvSpPr>
          <p:nvPr/>
        </p:nvSpPr>
        <p:spPr bwMode="auto">
          <a:xfrm rot="8209261">
            <a:off x="2185200" y="1811336"/>
            <a:ext cx="1709738" cy="225425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ＭＳ Ｐゴシック" pitchFamily="34" charset="-128"/>
              </a:rPr>
              <a:t>Vliv emocí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457200" y="1241946"/>
            <a:ext cx="8229600" cy="5479529"/>
          </a:xfrm>
        </p:spPr>
        <p:txBody>
          <a:bodyPr/>
          <a:lstStyle/>
          <a:p>
            <a:r>
              <a:rPr lang="cs-CZ" sz="2000" dirty="0" smtClean="0">
                <a:ea typeface="ＭＳ Ｐゴシック" pitchFamily="34" charset="-128"/>
              </a:rPr>
              <a:t>různé názvy pro podobnou myšlenku:</a:t>
            </a:r>
          </a:p>
          <a:p>
            <a:pPr lvl="1"/>
            <a:r>
              <a:rPr lang="cs-CZ" sz="1600" dirty="0" err="1" smtClean="0"/>
              <a:t>the</a:t>
            </a:r>
            <a:r>
              <a:rPr lang="cs-CZ" sz="1600" dirty="0" smtClean="0"/>
              <a:t> ‘‘</a:t>
            </a:r>
            <a:r>
              <a:rPr lang="cs-CZ" sz="1600" dirty="0" err="1" smtClean="0"/>
              <a:t>affect</a:t>
            </a:r>
            <a:r>
              <a:rPr lang="cs-CZ" sz="1600" dirty="0" smtClean="0"/>
              <a:t> </a:t>
            </a:r>
            <a:r>
              <a:rPr lang="cs-CZ" sz="1600" dirty="0" err="1" smtClean="0"/>
              <a:t>heuristic</a:t>
            </a:r>
            <a:r>
              <a:rPr lang="cs-CZ" sz="1600" dirty="0" smtClean="0"/>
              <a:t>” in </a:t>
            </a:r>
            <a:r>
              <a:rPr lang="cs-CZ" sz="1600" dirty="0" err="1" smtClean="0"/>
              <a:t>behavioral</a:t>
            </a:r>
            <a:r>
              <a:rPr lang="cs-CZ" sz="1600" dirty="0" smtClean="0"/>
              <a:t> </a:t>
            </a:r>
            <a:r>
              <a:rPr lang="cs-CZ" sz="1600" dirty="0" err="1" smtClean="0"/>
              <a:t>decision</a:t>
            </a:r>
            <a:r>
              <a:rPr lang="cs-CZ" sz="1600" dirty="0" smtClean="0"/>
              <a:t> </a:t>
            </a:r>
            <a:r>
              <a:rPr lang="cs-CZ" sz="1600" dirty="0" err="1" smtClean="0"/>
              <a:t>research</a:t>
            </a:r>
            <a:r>
              <a:rPr lang="cs-CZ" sz="1600" dirty="0" smtClean="0"/>
              <a:t> (</a:t>
            </a:r>
            <a:r>
              <a:rPr lang="cs-CZ" sz="1600" dirty="0" err="1" smtClean="0"/>
              <a:t>Slovic</a:t>
            </a:r>
            <a:r>
              <a:rPr lang="cs-CZ" sz="1600" dirty="0" smtClean="0"/>
              <a:t>, </a:t>
            </a:r>
            <a:r>
              <a:rPr lang="cs-CZ" sz="1600" dirty="0" err="1" smtClean="0"/>
              <a:t>Finucane</a:t>
            </a:r>
            <a:r>
              <a:rPr lang="cs-CZ" sz="1600" dirty="0" smtClean="0"/>
              <a:t>, </a:t>
            </a:r>
            <a:r>
              <a:rPr lang="cs-CZ" sz="1600" dirty="0" err="1" smtClean="0"/>
              <a:t>Peters</a:t>
            </a:r>
            <a:r>
              <a:rPr lang="cs-CZ" sz="1600" dirty="0" smtClean="0"/>
              <a:t>, &amp; </a:t>
            </a:r>
            <a:r>
              <a:rPr lang="cs-CZ" sz="1600" dirty="0" err="1" smtClean="0"/>
              <a:t>MacGregor</a:t>
            </a:r>
            <a:r>
              <a:rPr lang="cs-CZ" sz="1600" dirty="0" smtClean="0"/>
              <a:t>, 2002),  </a:t>
            </a:r>
            <a:r>
              <a:rPr lang="cs-CZ" sz="1600" dirty="0" err="1" smtClean="0"/>
              <a:t>the</a:t>
            </a:r>
            <a:r>
              <a:rPr lang="cs-CZ" sz="1600" dirty="0" smtClean="0"/>
              <a:t> ‘‘</a:t>
            </a:r>
            <a:r>
              <a:rPr lang="cs-CZ" sz="1600" dirty="0" err="1" smtClean="0"/>
              <a:t>How</a:t>
            </a:r>
            <a:r>
              <a:rPr lang="cs-CZ" sz="1600" dirty="0" smtClean="0"/>
              <a:t>-do-I-</a:t>
            </a:r>
            <a:r>
              <a:rPr lang="cs-CZ" sz="1600" dirty="0" err="1" smtClean="0"/>
              <a:t>feel</a:t>
            </a:r>
            <a:r>
              <a:rPr lang="cs-CZ" sz="1600" dirty="0" smtClean="0"/>
              <a:t>-</a:t>
            </a:r>
            <a:r>
              <a:rPr lang="cs-CZ" sz="1600" dirty="0" err="1" smtClean="0"/>
              <a:t>about</a:t>
            </a:r>
            <a:r>
              <a:rPr lang="cs-CZ" sz="1600" dirty="0" smtClean="0"/>
              <a:t>-</a:t>
            </a:r>
            <a:r>
              <a:rPr lang="cs-CZ" sz="1600" dirty="0" err="1" smtClean="0"/>
              <a:t>it</a:t>
            </a:r>
            <a:r>
              <a:rPr lang="cs-CZ" sz="1600" dirty="0" smtClean="0"/>
              <a:t>?” </a:t>
            </a:r>
            <a:r>
              <a:rPr lang="cs-CZ" sz="1600" dirty="0" err="1" smtClean="0"/>
              <a:t>heuristic</a:t>
            </a:r>
            <a:r>
              <a:rPr lang="cs-CZ" sz="1600" dirty="0" smtClean="0"/>
              <a:t> [alt.: </a:t>
            </a:r>
            <a:r>
              <a:rPr lang="cs-CZ" sz="1600" dirty="0" err="1" smtClean="0"/>
              <a:t>affect</a:t>
            </a:r>
            <a:r>
              <a:rPr lang="cs-CZ" sz="1600" dirty="0" smtClean="0"/>
              <a:t>-as-</a:t>
            </a:r>
            <a:r>
              <a:rPr lang="cs-CZ" sz="1600" dirty="0" err="1" smtClean="0"/>
              <a:t>information</a:t>
            </a:r>
            <a:r>
              <a:rPr lang="cs-CZ" sz="1600" dirty="0" smtClean="0"/>
              <a:t>] in </a:t>
            </a:r>
            <a:r>
              <a:rPr lang="cs-CZ" sz="1600" dirty="0" err="1" smtClean="0"/>
              <a:t>social</a:t>
            </a:r>
            <a:r>
              <a:rPr lang="cs-CZ" sz="1600" dirty="0" smtClean="0"/>
              <a:t> psychology (Schwarz &amp; </a:t>
            </a:r>
            <a:r>
              <a:rPr lang="cs-CZ" sz="1600" dirty="0" err="1" smtClean="0"/>
              <a:t>Clore</a:t>
            </a:r>
            <a:r>
              <a:rPr lang="cs-CZ" sz="1600" dirty="0" smtClean="0"/>
              <a:t>, 1988) </a:t>
            </a:r>
            <a:r>
              <a:rPr lang="cs-CZ" sz="1600" dirty="0" err="1" smtClean="0"/>
              <a:t>and</a:t>
            </a:r>
            <a:r>
              <a:rPr lang="cs-CZ" sz="1600" dirty="0" smtClean="0"/>
              <a:t> </a:t>
            </a:r>
            <a:r>
              <a:rPr lang="cs-CZ" sz="1600" dirty="0" err="1" smtClean="0"/>
              <a:t>consumer</a:t>
            </a:r>
            <a:r>
              <a:rPr lang="cs-CZ" sz="1600" dirty="0" smtClean="0"/>
              <a:t> </a:t>
            </a:r>
            <a:r>
              <a:rPr lang="cs-CZ" sz="1600" dirty="0" err="1" smtClean="0"/>
              <a:t>research</a:t>
            </a:r>
            <a:r>
              <a:rPr lang="cs-CZ" sz="1600" dirty="0" smtClean="0"/>
              <a:t> (</a:t>
            </a:r>
            <a:r>
              <a:rPr lang="cs-CZ" sz="1600" dirty="0" err="1" smtClean="0"/>
              <a:t>Pham</a:t>
            </a:r>
            <a:r>
              <a:rPr lang="cs-CZ" sz="1600" dirty="0" smtClean="0"/>
              <a:t>, 1998 ), </a:t>
            </a:r>
            <a:r>
              <a:rPr lang="cs-CZ" sz="1600" dirty="0" err="1" smtClean="0"/>
              <a:t>and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‘‘</a:t>
            </a:r>
            <a:r>
              <a:rPr lang="cs-CZ" sz="1600" dirty="0" err="1" smtClean="0"/>
              <a:t>somatic</a:t>
            </a:r>
            <a:r>
              <a:rPr lang="cs-CZ" sz="1600" dirty="0" smtClean="0"/>
              <a:t> </a:t>
            </a:r>
            <a:r>
              <a:rPr lang="cs-CZ" sz="1600" dirty="0" err="1" smtClean="0"/>
              <a:t>marker</a:t>
            </a:r>
            <a:r>
              <a:rPr lang="cs-CZ" sz="1600" dirty="0" smtClean="0"/>
              <a:t> </a:t>
            </a:r>
            <a:r>
              <a:rPr lang="cs-CZ" sz="1600" dirty="0" err="1" smtClean="0"/>
              <a:t>hypothesis</a:t>
            </a:r>
            <a:r>
              <a:rPr lang="cs-CZ" sz="1600" dirty="0" smtClean="0"/>
              <a:t>” in </a:t>
            </a:r>
            <a:r>
              <a:rPr lang="cs-CZ" sz="1600" dirty="0" err="1" smtClean="0"/>
              <a:t>some</a:t>
            </a:r>
            <a:r>
              <a:rPr lang="cs-CZ" sz="1600" dirty="0" smtClean="0"/>
              <a:t> </a:t>
            </a:r>
            <a:r>
              <a:rPr lang="cs-CZ" sz="1600" dirty="0" err="1" smtClean="0"/>
              <a:t>neuroscience</a:t>
            </a:r>
            <a:r>
              <a:rPr lang="cs-CZ" sz="1600" dirty="0" smtClean="0"/>
              <a:t> </a:t>
            </a:r>
            <a:r>
              <a:rPr lang="cs-CZ" sz="1600" dirty="0" err="1" smtClean="0"/>
              <a:t>circles</a:t>
            </a:r>
            <a:r>
              <a:rPr lang="cs-CZ" sz="1600" dirty="0" smtClean="0"/>
              <a:t> (</a:t>
            </a:r>
            <a:r>
              <a:rPr lang="cs-CZ" sz="1600" dirty="0" err="1" smtClean="0"/>
              <a:t>Damasio</a:t>
            </a:r>
            <a:r>
              <a:rPr lang="cs-CZ" sz="1600" dirty="0" smtClean="0"/>
              <a:t>, 1994)“ (</a:t>
            </a:r>
            <a:r>
              <a:rPr lang="cs-CZ" sz="1600" dirty="0" err="1" smtClean="0"/>
              <a:t>Pham</a:t>
            </a:r>
            <a:r>
              <a:rPr lang="cs-CZ" sz="1600" dirty="0" smtClean="0"/>
              <a:t>, 2007)</a:t>
            </a:r>
            <a:endParaRPr lang="en-US" sz="1600" dirty="0" smtClean="0">
              <a:ea typeface="ＭＳ Ｐゴシック" pitchFamily="34" charset="-128"/>
            </a:endParaRPr>
          </a:p>
          <a:p>
            <a:r>
              <a:rPr lang="cs-CZ" sz="2400" dirty="0" smtClean="0">
                <a:ea typeface="ＭＳ Ｐゴシック" pitchFamily="34" charset="-128"/>
              </a:rPr>
              <a:t>přímý vliv na chování</a:t>
            </a:r>
          </a:p>
          <a:p>
            <a:pPr lvl="1"/>
            <a:r>
              <a:rPr lang="cs-CZ" sz="2000" dirty="0" smtClean="0">
                <a:ea typeface="ＭＳ Ｐゴシック" pitchFamily="34" charset="-128"/>
              </a:rPr>
              <a:t>např. </a:t>
            </a:r>
            <a:r>
              <a:rPr lang="cs-CZ" sz="2000" dirty="0" err="1" smtClean="0">
                <a:ea typeface="ＭＳ Ｐゴシック" pitchFamily="34" charset="-128"/>
              </a:rPr>
              <a:t>Damasio</a:t>
            </a:r>
            <a:r>
              <a:rPr lang="cs-CZ" sz="2000" dirty="0" smtClean="0">
                <a:ea typeface="ＭＳ Ｐゴシック" pitchFamily="34" charset="-128"/>
              </a:rPr>
              <a:t> – absence emocí mění rizikové rozhodování při zachování nepoškozených </a:t>
            </a:r>
            <a:r>
              <a:rPr lang="cs-CZ" sz="2000" dirty="0" err="1" smtClean="0">
                <a:ea typeface="ＭＳ Ｐゴシック" pitchFamily="34" charset="-128"/>
              </a:rPr>
              <a:t>kog</a:t>
            </a:r>
            <a:r>
              <a:rPr lang="cs-CZ" sz="2000" dirty="0" smtClean="0">
                <a:ea typeface="ＭＳ Ｐゴシック" pitchFamily="34" charset="-128"/>
              </a:rPr>
              <a:t>. kapacit, stejně tak u </a:t>
            </a:r>
            <a:r>
              <a:rPr lang="cs-CZ" sz="2000" dirty="0" err="1" smtClean="0">
                <a:ea typeface="ＭＳ Ｐゴシック" pitchFamily="34" charset="-128"/>
              </a:rPr>
              <a:t>lobotomie</a:t>
            </a:r>
            <a:r>
              <a:rPr lang="cs-CZ" sz="2000" dirty="0" smtClean="0">
                <a:ea typeface="ＭＳ Ｐゴシック" pitchFamily="34" charset="-128"/>
              </a:rPr>
              <a:t> (=oddělení emocí a </a:t>
            </a:r>
            <a:r>
              <a:rPr lang="cs-CZ" sz="2000" dirty="0" err="1" smtClean="0">
                <a:ea typeface="ＭＳ Ｐゴシック" pitchFamily="34" charset="-128"/>
              </a:rPr>
              <a:t>kognice</a:t>
            </a:r>
            <a:r>
              <a:rPr lang="cs-CZ" sz="2000" dirty="0" smtClean="0">
                <a:ea typeface="ＭＳ Ｐゴシック" pitchFamily="34" charset="-128"/>
              </a:rPr>
              <a:t> -&gt; úpadek rozhodování a plánování), i pouze instrukcemi navozené omezení vlivu emocí mění rozhodování</a:t>
            </a:r>
          </a:p>
          <a:p>
            <a:r>
              <a:rPr lang="cs-CZ" sz="2400" dirty="0" smtClean="0">
                <a:ea typeface="ＭＳ Ｐゴシック" pitchFamily="34" charset="-128"/>
              </a:rPr>
              <a:t>ovlivňování </a:t>
            </a:r>
            <a:r>
              <a:rPr lang="cs-CZ" sz="2400" dirty="0" err="1" smtClean="0">
                <a:ea typeface="ＭＳ Ｐゴシック" pitchFamily="34" charset="-128"/>
              </a:rPr>
              <a:t>kognice</a:t>
            </a:r>
            <a:r>
              <a:rPr lang="cs-CZ" sz="2400" dirty="0" smtClean="0">
                <a:ea typeface="ＭＳ Ｐゴシック" pitchFamily="34" charset="-128"/>
              </a:rPr>
              <a:t> &lt; --- &gt; emoce</a:t>
            </a:r>
          </a:p>
          <a:p>
            <a:pPr lvl="1"/>
            <a:r>
              <a:rPr lang="cs-CZ" sz="2000" dirty="0" err="1" smtClean="0">
                <a:ea typeface="ＭＳ Ｐゴシック" pitchFamily="34" charset="-128"/>
              </a:rPr>
              <a:t>kognice</a:t>
            </a:r>
            <a:r>
              <a:rPr lang="cs-CZ" sz="2000" dirty="0" smtClean="0">
                <a:ea typeface="ＭＳ Ｐゴシック" pitchFamily="34" charset="-128"/>
              </a:rPr>
              <a:t> -&gt; emoce je již v původním modelu, triviální</a:t>
            </a:r>
          </a:p>
          <a:p>
            <a:pPr lvl="1"/>
            <a:r>
              <a:rPr lang="cs-CZ" sz="2000" dirty="0" smtClean="0">
                <a:ea typeface="ＭＳ Ｐゴシック" pitchFamily="34" charset="-128"/>
              </a:rPr>
              <a:t>emoce -&gt; </a:t>
            </a:r>
            <a:r>
              <a:rPr lang="cs-CZ" sz="2000" dirty="0" err="1" smtClean="0">
                <a:ea typeface="ＭＳ Ｐゴシック" pitchFamily="34" charset="-128"/>
              </a:rPr>
              <a:t>kognice</a:t>
            </a:r>
            <a:r>
              <a:rPr lang="cs-CZ" sz="2000" dirty="0" smtClean="0">
                <a:ea typeface="ＭＳ Ｐゴシック" pitchFamily="34" charset="-128"/>
              </a:rPr>
              <a:t> dobře zdokumentováno</a:t>
            </a:r>
          </a:p>
          <a:p>
            <a:pPr lvl="2"/>
            <a:r>
              <a:rPr lang="cs-CZ" sz="1600" dirty="0" smtClean="0">
                <a:ea typeface="ＭＳ Ｐゴシック" pitchFamily="34" charset="-128"/>
              </a:rPr>
              <a:t>např. již výše </a:t>
            </a:r>
            <a:r>
              <a:rPr lang="cs-CZ" sz="1600" dirty="0" err="1" smtClean="0">
                <a:ea typeface="ＭＳ Ｐゴシック" pitchFamily="34" charset="-128"/>
              </a:rPr>
              <a:t>Isen</a:t>
            </a:r>
            <a:r>
              <a:rPr lang="cs-CZ" sz="1600" dirty="0" smtClean="0">
                <a:ea typeface="ＭＳ Ｐゴシック" pitchFamily="34" charset="-128"/>
              </a:rPr>
              <a:t> </a:t>
            </a:r>
            <a:r>
              <a:rPr lang="cs-CZ" sz="1600" dirty="0" err="1" smtClean="0">
                <a:ea typeface="ＭＳ Ｐゴシック" pitchFamily="34" charset="-128"/>
              </a:rPr>
              <a:t>et</a:t>
            </a:r>
            <a:r>
              <a:rPr lang="cs-CZ" sz="1600" dirty="0" smtClean="0">
                <a:ea typeface="ＭＳ Ｐゴシック" pitchFamily="34" charset="-128"/>
              </a:rPr>
              <a:t> </a:t>
            </a:r>
            <a:r>
              <a:rPr lang="cs-CZ" sz="1600" dirty="0" err="1" smtClean="0">
                <a:ea typeface="ＭＳ Ｐゴシック" pitchFamily="34" charset="-128"/>
              </a:rPr>
              <a:t>al</a:t>
            </a:r>
            <a:r>
              <a:rPr lang="cs-CZ" sz="1600" dirty="0" smtClean="0">
                <a:ea typeface="ＭＳ Ｐゴシック" pitchFamily="34" charset="-128"/>
              </a:rPr>
              <a:t>. (1988) nebo </a:t>
            </a:r>
            <a:r>
              <a:rPr lang="cs-CZ" sz="1600" dirty="0" err="1" smtClean="0">
                <a:ea typeface="ＭＳ Ｐゴシック" pitchFamily="34" charset="-128"/>
              </a:rPr>
              <a:t>Johnson</a:t>
            </a:r>
            <a:r>
              <a:rPr lang="cs-CZ" sz="1600" dirty="0" smtClean="0">
                <a:ea typeface="ＭＳ Ｐゴシック" pitchFamily="34" charset="-128"/>
              </a:rPr>
              <a:t>, </a:t>
            </a:r>
            <a:r>
              <a:rPr lang="cs-CZ" sz="1600" dirty="0" err="1" smtClean="0">
                <a:ea typeface="ＭＳ Ｐゴシック" pitchFamily="34" charset="-128"/>
              </a:rPr>
              <a:t>Tversky</a:t>
            </a:r>
            <a:r>
              <a:rPr lang="cs-CZ" sz="1600" dirty="0" smtClean="0">
                <a:ea typeface="ＭＳ Ｐゴシック" pitchFamily="34" charset="-128"/>
              </a:rPr>
              <a:t> (1983) – čtení pozitivních (negativních) článků vedlo k odhadování menšího (většího) rizika (povodní, nemocí)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270"/>
            <a:ext cx="8229600" cy="1143000"/>
          </a:xfrm>
        </p:spPr>
        <p:txBody>
          <a:bodyPr/>
          <a:lstStyle/>
          <a:p>
            <a:r>
              <a:rPr lang="cs-CZ" dirty="0" smtClean="0"/>
              <a:t>Vliv emocí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3452"/>
            <a:ext cx="8229600" cy="4756246"/>
          </a:xfrm>
        </p:spPr>
        <p:txBody>
          <a:bodyPr/>
          <a:lstStyle/>
          <a:p>
            <a:r>
              <a:rPr lang="cs-CZ" sz="2400" dirty="0" smtClean="0">
                <a:ea typeface="ＭＳ Ｐゴシック" pitchFamily="34" charset="-128"/>
              </a:rPr>
              <a:t>emoce mohou vznikat i bez </a:t>
            </a:r>
            <a:r>
              <a:rPr lang="cs-CZ" sz="2400" dirty="0" err="1" smtClean="0">
                <a:ea typeface="ＭＳ Ｐゴシック" pitchFamily="34" charset="-128"/>
              </a:rPr>
              <a:t>kognice</a:t>
            </a:r>
            <a:endParaRPr lang="cs-CZ" sz="2400" dirty="0" smtClean="0">
              <a:ea typeface="ＭＳ Ｐゴシック" pitchFamily="34" charset="-128"/>
            </a:endParaRPr>
          </a:p>
          <a:p>
            <a:pPr lvl="1"/>
            <a:r>
              <a:rPr lang="cs-CZ" sz="2000" dirty="0" smtClean="0">
                <a:ea typeface="ＭＳ Ｐゴシック" pitchFamily="34" charset="-128"/>
              </a:rPr>
              <a:t>okamžité afektivní reakce na podněty (</a:t>
            </a:r>
            <a:r>
              <a:rPr lang="cs-CZ" sz="2000" dirty="0" err="1" smtClean="0">
                <a:ea typeface="ＭＳ Ｐゴシック" pitchFamily="34" charset="-128"/>
              </a:rPr>
              <a:t>LeDoux</a:t>
            </a:r>
            <a:r>
              <a:rPr lang="cs-CZ" sz="2000" dirty="0" smtClean="0">
                <a:ea typeface="ＭＳ Ｐゴシック" pitchFamily="34" charset="-128"/>
              </a:rPr>
              <a:t>, 1996)</a:t>
            </a:r>
          </a:p>
          <a:p>
            <a:pPr lvl="1"/>
            <a:r>
              <a:rPr lang="cs-CZ" sz="2000" i="1" dirty="0" err="1" smtClean="0">
                <a:ea typeface="ＭＳ Ｐゴシック" pitchFamily="34" charset="-128"/>
              </a:rPr>
              <a:t>evolutionary</a:t>
            </a:r>
            <a:r>
              <a:rPr lang="cs-CZ" sz="2000" i="1" dirty="0" smtClean="0">
                <a:ea typeface="ＭＳ Ｐゴシック" pitchFamily="34" charset="-128"/>
              </a:rPr>
              <a:t> </a:t>
            </a:r>
            <a:r>
              <a:rPr lang="cs-CZ" sz="2000" i="1" dirty="0" err="1" smtClean="0">
                <a:ea typeface="ＭＳ Ｐゴシック" pitchFamily="34" charset="-128"/>
              </a:rPr>
              <a:t>preparedness</a:t>
            </a:r>
            <a:r>
              <a:rPr lang="cs-CZ" sz="2000" dirty="0" smtClean="0">
                <a:ea typeface="ＭＳ Ｐゴシック" pitchFamily="34" charset="-128"/>
              </a:rPr>
              <a:t> – na určité podněty reaguje spíše</a:t>
            </a:r>
          </a:p>
          <a:p>
            <a:r>
              <a:rPr lang="cs-CZ" sz="2400" dirty="0" smtClean="0">
                <a:ea typeface="ＭＳ Ｐゴシック" pitchFamily="34" charset="-128"/>
              </a:rPr>
              <a:t>vliv </a:t>
            </a:r>
            <a:r>
              <a:rPr lang="cs-CZ" sz="2400" dirty="0" err="1" smtClean="0">
                <a:ea typeface="ＭＳ Ｐゴシック" pitchFamily="34" charset="-128"/>
              </a:rPr>
              <a:t>kognice</a:t>
            </a:r>
            <a:r>
              <a:rPr lang="cs-CZ" sz="2400" dirty="0" smtClean="0">
                <a:ea typeface="ＭＳ Ｐゴシック" pitchFamily="34" charset="-128"/>
              </a:rPr>
              <a:t> na chování může být </a:t>
            </a:r>
            <a:r>
              <a:rPr lang="cs-CZ" sz="2400" dirty="0" err="1" smtClean="0">
                <a:ea typeface="ＭＳ Ｐゴシック" pitchFamily="34" charset="-128"/>
              </a:rPr>
              <a:t>mediován</a:t>
            </a:r>
            <a:r>
              <a:rPr lang="cs-CZ" sz="2400" dirty="0" smtClean="0">
                <a:ea typeface="ＭＳ Ｐゴシック" pitchFamily="34" charset="-128"/>
              </a:rPr>
              <a:t> emocemi, které </a:t>
            </a:r>
            <a:r>
              <a:rPr lang="cs-CZ" sz="2400" dirty="0" err="1" smtClean="0">
                <a:ea typeface="ＭＳ Ｐゴシック" pitchFamily="34" charset="-128"/>
              </a:rPr>
              <a:t>kognice</a:t>
            </a:r>
            <a:r>
              <a:rPr lang="cs-CZ" sz="2400" dirty="0" smtClean="0">
                <a:ea typeface="ＭＳ Ｐゴシック" pitchFamily="34" charset="-128"/>
              </a:rPr>
              <a:t> vyvolává</a:t>
            </a:r>
          </a:p>
          <a:p>
            <a:pPr lvl="1"/>
            <a:r>
              <a:rPr lang="cs-CZ" sz="2000" dirty="0" smtClean="0">
                <a:ea typeface="ＭＳ Ｐゴシック" pitchFamily="34" charset="-128"/>
              </a:rPr>
              <a:t>regulace chování před vznikem vyšších </a:t>
            </a:r>
            <a:r>
              <a:rPr lang="cs-CZ" sz="2000" dirty="0" err="1" smtClean="0">
                <a:ea typeface="ＭＳ Ｐゴシック" pitchFamily="34" charset="-128"/>
              </a:rPr>
              <a:t>kog</a:t>
            </a:r>
            <a:r>
              <a:rPr lang="cs-CZ" sz="2000" dirty="0" smtClean="0">
                <a:ea typeface="ＭＳ Ｐゴシック" pitchFamily="34" charset="-128"/>
              </a:rPr>
              <a:t>. funkcí - </a:t>
            </a:r>
            <a:r>
              <a:rPr lang="cs-CZ" sz="2000" dirty="0" err="1" smtClean="0">
                <a:ea typeface="ＭＳ Ｐゴシック" pitchFamily="34" charset="-128"/>
              </a:rPr>
              <a:t>approach</a:t>
            </a:r>
            <a:r>
              <a:rPr lang="cs-CZ" sz="2000" dirty="0" smtClean="0">
                <a:ea typeface="ＭＳ Ｐゴシック" pitchFamily="34" charset="-128"/>
              </a:rPr>
              <a:t>/</a:t>
            </a:r>
            <a:r>
              <a:rPr lang="cs-CZ" sz="2000" dirty="0" err="1" smtClean="0">
                <a:ea typeface="ＭＳ Ｐゴシック" pitchFamily="34" charset="-128"/>
              </a:rPr>
              <a:t>avoid</a:t>
            </a:r>
            <a:r>
              <a:rPr lang="cs-CZ" sz="2000" dirty="0" smtClean="0">
                <a:ea typeface="ＭＳ Ｐゴシック" pitchFamily="34" charset="-128"/>
              </a:rPr>
              <a:t> (</a:t>
            </a:r>
            <a:r>
              <a:rPr lang="cs-CZ" sz="2000" dirty="0" err="1" smtClean="0">
                <a:ea typeface="ＭＳ Ｐゴシック" pitchFamily="34" charset="-128"/>
              </a:rPr>
              <a:t>Zajonc</a:t>
            </a:r>
            <a:r>
              <a:rPr lang="cs-CZ" sz="2000" dirty="0" smtClean="0">
                <a:ea typeface="ＭＳ Ｐゴシック" pitchFamily="34" charset="-128"/>
              </a:rPr>
              <a:t>, 1998), výsledek </a:t>
            </a:r>
            <a:r>
              <a:rPr lang="cs-CZ" sz="2000" dirty="0" err="1" smtClean="0">
                <a:ea typeface="ＭＳ Ｐゴシック" pitchFamily="34" charset="-128"/>
              </a:rPr>
              <a:t>kognice</a:t>
            </a:r>
            <a:r>
              <a:rPr lang="cs-CZ" sz="2000" dirty="0" smtClean="0">
                <a:ea typeface="ＭＳ Ｐゴシック" pitchFamily="34" charset="-128"/>
              </a:rPr>
              <a:t> musí být </a:t>
            </a:r>
            <a:r>
              <a:rPr lang="cs-CZ" sz="2000" dirty="0" err="1" smtClean="0">
                <a:ea typeface="ＭＳ Ｐゴシック" pitchFamily="34" charset="-128"/>
              </a:rPr>
              <a:t>preveden</a:t>
            </a:r>
            <a:r>
              <a:rPr lang="cs-CZ" sz="2000" dirty="0" smtClean="0">
                <a:ea typeface="ＭＳ Ｐゴシック" pitchFamily="34" charset="-128"/>
              </a:rPr>
              <a:t> do „jazyka emocí“, aby došlo k realizaci chování (</a:t>
            </a:r>
            <a:r>
              <a:rPr lang="cs-CZ" sz="2000" dirty="0" err="1" smtClean="0">
                <a:ea typeface="ＭＳ Ｐゴシック" pitchFamily="34" charset="-128"/>
              </a:rPr>
              <a:t>Damasio</a:t>
            </a:r>
            <a:r>
              <a:rPr lang="cs-CZ" sz="2000" dirty="0" smtClean="0">
                <a:ea typeface="ＭＳ Ｐゴシック" pitchFamily="34" charset="-128"/>
              </a:rPr>
              <a:t>, 1994).</a:t>
            </a:r>
          </a:p>
          <a:p>
            <a:pPr lvl="1"/>
            <a:r>
              <a:rPr lang="cs-CZ" sz="2000" dirty="0" smtClean="0">
                <a:ea typeface="ＭＳ Ｐゴシック" pitchFamily="34" charset="-128"/>
              </a:rPr>
              <a:t>obvykle funkční, v souladu s </a:t>
            </a:r>
            <a:r>
              <a:rPr lang="cs-CZ" sz="2000" dirty="0" err="1" smtClean="0">
                <a:ea typeface="ＭＳ Ｐゴシック" pitchFamily="34" charset="-128"/>
              </a:rPr>
              <a:t>kognicí</a:t>
            </a:r>
            <a:r>
              <a:rPr lang="cs-CZ" sz="2000" dirty="0" smtClean="0">
                <a:ea typeface="ＭＳ Ｐゴシック" pitchFamily="34" charset="-128"/>
              </a:rPr>
              <a:t> – </a:t>
            </a:r>
            <a:r>
              <a:rPr lang="cs-CZ" sz="2000" b="1" dirty="0" smtClean="0">
                <a:ea typeface="ＭＳ Ｐゴシック" pitchFamily="34" charset="-128"/>
              </a:rPr>
              <a:t>ale ne nutně!</a:t>
            </a:r>
          </a:p>
          <a:p>
            <a:pPr lvl="2"/>
            <a:r>
              <a:rPr lang="cs-CZ" sz="1600" b="1" dirty="0" smtClean="0">
                <a:ea typeface="ＭＳ Ｐゴシック" pitchFamily="34" charset="-128"/>
              </a:rPr>
              <a:t>integrální vs. nahodilá emoce</a:t>
            </a:r>
            <a:endParaRPr lang="cs-CZ" sz="1600" dirty="0" smtClean="0">
              <a:ea typeface="ＭＳ Ｐゴシック" pitchFamily="34" charset="-128"/>
            </a:endParaRPr>
          </a:p>
          <a:p>
            <a:r>
              <a:rPr lang="cs-CZ" sz="2400" dirty="0" smtClean="0">
                <a:ea typeface="ＭＳ Ｐゴシック" pitchFamily="34" charset="-128"/>
              </a:rPr>
              <a:t>vstupy:</a:t>
            </a:r>
          </a:p>
          <a:p>
            <a:pPr lvl="1"/>
            <a:r>
              <a:rPr lang="cs-CZ" sz="2000" dirty="0" smtClean="0">
                <a:ea typeface="ＭＳ Ｐゴシック" pitchFamily="34" charset="-128"/>
              </a:rPr>
              <a:t>výsledky voleb (a očekávané emoce)</a:t>
            </a:r>
          </a:p>
          <a:p>
            <a:pPr lvl="1"/>
            <a:r>
              <a:rPr lang="cs-CZ" sz="2000" dirty="0" smtClean="0">
                <a:ea typeface="ＭＳ Ｐゴシック" pitchFamily="34" charset="-128"/>
              </a:rPr>
              <a:t>subjektivní pravděpodobnost</a:t>
            </a:r>
          </a:p>
          <a:p>
            <a:pPr lvl="2"/>
            <a:r>
              <a:rPr lang="cs-CZ" sz="1600" dirty="0" smtClean="0">
                <a:ea typeface="ＭＳ Ｐゴシック" pitchFamily="34" charset="-128"/>
              </a:rPr>
              <a:t>vnímaná míra rizika vyvolává různé emoce</a:t>
            </a:r>
          </a:p>
          <a:p>
            <a:pPr lvl="1"/>
            <a:r>
              <a:rPr lang="cs-CZ" sz="2000" dirty="0" smtClean="0">
                <a:ea typeface="ＭＳ Ｐゴシック" pitchFamily="34" charset="-128"/>
              </a:rPr>
              <a:t>další: </a:t>
            </a:r>
            <a:r>
              <a:rPr lang="en-US" sz="1600" dirty="0" err="1" smtClean="0">
                <a:ea typeface="ＭＳ Ｐゴシック" pitchFamily="34" charset="-128"/>
              </a:rPr>
              <a:t>Představitelnost</a:t>
            </a:r>
            <a:r>
              <a:rPr lang="en-US" sz="1600" dirty="0" smtClean="0">
                <a:ea typeface="ＭＳ Ｐゴシック" pitchFamily="34" charset="-128"/>
              </a:rPr>
              <a:t> </a:t>
            </a:r>
            <a:r>
              <a:rPr lang="en-US" sz="1600" dirty="0" err="1" smtClean="0">
                <a:ea typeface="ＭＳ Ｐゴシック" pitchFamily="34" charset="-128"/>
              </a:rPr>
              <a:t>důsledků</a:t>
            </a:r>
            <a:r>
              <a:rPr lang="en-US" sz="1600" dirty="0" smtClean="0">
                <a:ea typeface="ＭＳ Ｐゴシック" pitchFamily="34" charset="-128"/>
              </a:rPr>
              <a:t> </a:t>
            </a:r>
            <a:r>
              <a:rPr lang="en-US" sz="1600" dirty="0" err="1" smtClean="0">
                <a:ea typeface="ＭＳ Ｐゴシック" pitchFamily="34" charset="-128"/>
              </a:rPr>
              <a:t>volby</a:t>
            </a:r>
            <a:r>
              <a:rPr lang="cs-CZ" sz="1600" dirty="0" smtClean="0">
                <a:ea typeface="ＭＳ Ｐゴシック" pitchFamily="34" charset="-128"/>
              </a:rPr>
              <a:t> | </a:t>
            </a:r>
            <a:r>
              <a:rPr lang="en-US" sz="1600" dirty="0" err="1" smtClean="0">
                <a:ea typeface="ＭＳ Ｐゴシック" pitchFamily="34" charset="-128"/>
              </a:rPr>
              <a:t>Osobní</a:t>
            </a:r>
            <a:r>
              <a:rPr lang="en-US" sz="1600" dirty="0" smtClean="0">
                <a:ea typeface="ＭＳ Ｐゴシック" pitchFamily="34" charset="-128"/>
              </a:rPr>
              <a:t> </a:t>
            </a:r>
            <a:r>
              <a:rPr lang="en-US" sz="1600" dirty="0" err="1" smtClean="0">
                <a:ea typeface="ＭＳ Ｐゴシック" pitchFamily="34" charset="-128"/>
              </a:rPr>
              <a:t>zkušenost</a:t>
            </a:r>
            <a:r>
              <a:rPr lang="en-US" sz="1600" dirty="0" smtClean="0">
                <a:ea typeface="ＭＳ Ｐゴシック" pitchFamily="34" charset="-128"/>
              </a:rPr>
              <a:t> s </a:t>
            </a:r>
            <a:r>
              <a:rPr lang="en-US" sz="1600" dirty="0" err="1" smtClean="0">
                <a:ea typeface="ＭＳ Ｐゴシック" pitchFamily="34" charset="-128"/>
              </a:rPr>
              <a:t>výsledky</a:t>
            </a:r>
            <a:r>
              <a:rPr lang="en-US" sz="1600" dirty="0" smtClean="0">
                <a:ea typeface="ＭＳ Ｐゴシック" pitchFamily="34" charset="-128"/>
              </a:rPr>
              <a:t> </a:t>
            </a:r>
            <a:r>
              <a:rPr lang="en-US" sz="1600" dirty="0" err="1" smtClean="0">
                <a:ea typeface="ＭＳ Ｐゴシック" pitchFamily="34" charset="-128"/>
              </a:rPr>
              <a:t>volby</a:t>
            </a:r>
            <a:r>
              <a:rPr lang="en-US" sz="1600" dirty="0" smtClean="0">
                <a:ea typeface="ＭＳ Ｐゴシック" pitchFamily="34" charset="-128"/>
              </a:rPr>
              <a:t> a </a:t>
            </a:r>
            <a:r>
              <a:rPr lang="en-US" sz="1600" dirty="0" err="1" smtClean="0">
                <a:ea typeface="ＭＳ Ｐゴシック" pitchFamily="34" charset="-128"/>
              </a:rPr>
              <a:t>učení</a:t>
            </a:r>
            <a:r>
              <a:rPr lang="cs-CZ" sz="1600" dirty="0" smtClean="0">
                <a:ea typeface="ＭＳ Ｐゴシック" pitchFamily="34" charset="-128"/>
              </a:rPr>
              <a:t> | </a:t>
            </a:r>
            <a:r>
              <a:rPr lang="en-US" sz="1600" dirty="0" err="1" smtClean="0">
                <a:ea typeface="ＭＳ Ｐゴシック" pitchFamily="34" charset="-128"/>
              </a:rPr>
              <a:t>Okolí</a:t>
            </a:r>
            <a:r>
              <a:rPr lang="en-US" sz="1600" dirty="0" smtClean="0">
                <a:ea typeface="ＭＳ Ｐゴシック" pitchFamily="34" charset="-128"/>
              </a:rPr>
              <a:t> (framing, </a:t>
            </a:r>
            <a:r>
              <a:rPr lang="en-US" sz="1600" dirty="0" err="1" smtClean="0">
                <a:ea typeface="ＭＳ Ｐゴシック" pitchFamily="34" charset="-128"/>
              </a:rPr>
              <a:t>kotva</a:t>
            </a:r>
            <a:r>
              <a:rPr lang="en-US" sz="1600" dirty="0" smtClean="0">
                <a:ea typeface="ＭＳ Ｐゴシック" pitchFamily="34" charset="-128"/>
              </a:rPr>
              <a:t>, </a:t>
            </a:r>
            <a:r>
              <a:rPr lang="en-US" sz="1600" dirty="0" err="1" smtClean="0">
                <a:ea typeface="ＭＳ Ｐゴシック" pitchFamily="34" charset="-128"/>
              </a:rPr>
              <a:t>atd</a:t>
            </a:r>
            <a:r>
              <a:rPr lang="en-US" sz="1600" dirty="0" smtClean="0">
                <a:ea typeface="ＭＳ Ｐゴシック" pitchFamily="34" charset="-128"/>
              </a:rPr>
              <a:t>.)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ＭＳ Ｐゴシック" pitchFamily="34" charset="-128"/>
              </a:rPr>
              <a:t>Komplexní zahrnutí emocí</a:t>
            </a: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40963" name="Content Placeholder 7" descr="Riskasafeelingc.tiff"/>
          <p:cNvPicPr>
            <a:picLocks noGrp="1" noChangeAspect="1"/>
          </p:cNvPicPr>
          <p:nvPr>
            <p:ph idx="1"/>
          </p:nvPr>
        </p:nvPicPr>
        <p:blipFill>
          <a:blip r:embed="rId2"/>
          <a:srcRect l="-8214" r="-8214"/>
          <a:stretch>
            <a:fillRect/>
          </a:stretch>
        </p:blipFill>
        <p:spPr/>
      </p:pic>
      <p:sp>
        <p:nvSpPr>
          <p:cNvPr id="40964" name="TextBox 8"/>
          <p:cNvSpPr txBox="1">
            <a:spLocks noChangeArrowheads="1"/>
          </p:cNvSpPr>
          <p:nvPr/>
        </p:nvSpPr>
        <p:spPr bwMode="auto">
          <a:xfrm>
            <a:off x="6076282" y="6356350"/>
            <a:ext cx="3095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/>
              <a:t>Loewenstein</a:t>
            </a:r>
            <a:r>
              <a:rPr lang="en-US" dirty="0"/>
              <a:t> et al. (2001)</a:t>
            </a: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 rot="-9555631">
            <a:off x="4123204" y="3183737"/>
            <a:ext cx="573777" cy="215477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Right Arrow 10"/>
          <p:cNvSpPr>
            <a:spLocks noChangeArrowheads="1"/>
          </p:cNvSpPr>
          <p:nvPr/>
        </p:nvSpPr>
        <p:spPr bwMode="auto">
          <a:xfrm rot="-9555631">
            <a:off x="5034653" y="3867350"/>
            <a:ext cx="535561" cy="221205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" name="Right Arrow 11"/>
          <p:cNvSpPr>
            <a:spLocks noChangeArrowheads="1"/>
          </p:cNvSpPr>
          <p:nvPr/>
        </p:nvSpPr>
        <p:spPr bwMode="auto">
          <a:xfrm rot="8482033">
            <a:off x="5705677" y="2968854"/>
            <a:ext cx="535561" cy="221205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ＭＳ Ｐゴシック" pitchFamily="34" charset="-128"/>
              </a:rPr>
              <a:t>Osobní vs. neosobní rozhodování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ea typeface="ＭＳ Ｐゴシック" pitchFamily="34" charset="-128"/>
              </a:rPr>
              <a:t>rozhodujeme-li se „za obecné jedince“ či abstraktně, somatické </a:t>
            </a:r>
            <a:r>
              <a:rPr lang="cs-CZ" sz="2800" dirty="0" err="1" smtClean="0">
                <a:ea typeface="ＭＳ Ｐゴシック" pitchFamily="34" charset="-128"/>
              </a:rPr>
              <a:t>markery</a:t>
            </a:r>
            <a:r>
              <a:rPr lang="cs-CZ" sz="2800" dirty="0" smtClean="0">
                <a:ea typeface="ＭＳ Ｐゴシック" pitchFamily="34" charset="-128"/>
              </a:rPr>
              <a:t> mají malou intenzitu a převáží </a:t>
            </a:r>
            <a:r>
              <a:rPr lang="cs-CZ" sz="2800" dirty="0" err="1" smtClean="0">
                <a:ea typeface="ＭＳ Ｐゴシック" pitchFamily="34" charset="-128"/>
              </a:rPr>
              <a:t>kognice</a:t>
            </a:r>
            <a:r>
              <a:rPr lang="cs-CZ" sz="2800" dirty="0" smtClean="0">
                <a:ea typeface="ＭＳ Ｐゴシック" pitchFamily="34" charset="-128"/>
              </a:rPr>
              <a:t> (</a:t>
            </a:r>
            <a:r>
              <a:rPr lang="cs-CZ" sz="2800" dirty="0" err="1" smtClean="0">
                <a:ea typeface="ＭＳ Ｐゴシック" pitchFamily="34" charset="-128"/>
              </a:rPr>
              <a:t>Hsee</a:t>
            </a:r>
            <a:r>
              <a:rPr lang="cs-CZ" sz="2800" dirty="0" smtClean="0">
                <a:ea typeface="ＭＳ Ｐゴシック" pitchFamily="34" charset="-128"/>
              </a:rPr>
              <a:t>, Weber, 1997)</a:t>
            </a:r>
          </a:p>
          <a:p>
            <a:pPr lvl="1"/>
            <a:r>
              <a:rPr lang="cs-CZ" sz="2400" dirty="0" smtClean="0">
                <a:ea typeface="ＭＳ Ｐゴシック" pitchFamily="34" charset="-128"/>
              </a:rPr>
              <a:t>vystoupíte z taxíku s opilým řidičem? a co průměrný student FF?</a:t>
            </a:r>
          </a:p>
          <a:p>
            <a:r>
              <a:rPr lang="cs-CZ" sz="2800" dirty="0" smtClean="0">
                <a:ea typeface="ＭＳ Ｐゴシック" pitchFamily="34" charset="-128"/>
              </a:rPr>
              <a:t>úzkostní lidé se vyhýbají riziku (depresivní se vyhýbají aktivitě), ale efekt se ztrácí, pokud mají rozhodovat za jiné (</a:t>
            </a:r>
            <a:r>
              <a:rPr lang="cs-CZ" sz="2800" dirty="0" err="1" smtClean="0">
                <a:ea typeface="ＭＳ Ｐゴシック" pitchFamily="34" charset="-128"/>
              </a:rPr>
              <a:t>Eisenberg</a:t>
            </a:r>
            <a:r>
              <a:rPr lang="cs-CZ" sz="2800" dirty="0" smtClean="0">
                <a:ea typeface="ＭＳ Ｐゴシック" pitchFamily="34" charset="-128"/>
              </a:rPr>
              <a:t>, Baron, </a:t>
            </a:r>
            <a:r>
              <a:rPr lang="cs-CZ" sz="2800" dirty="0" err="1" smtClean="0">
                <a:ea typeface="ＭＳ Ｐゴシック" pitchFamily="34" charset="-128"/>
              </a:rPr>
              <a:t>Seligman</a:t>
            </a:r>
            <a:r>
              <a:rPr lang="cs-CZ" sz="2800" dirty="0" smtClean="0">
                <a:ea typeface="ＭＳ Ｐゴシック" pitchFamily="34" charset="-128"/>
              </a:rPr>
              <a:t>, 1995)</a:t>
            </a:r>
          </a:p>
          <a:p>
            <a:r>
              <a:rPr lang="cs-CZ" sz="2800" dirty="0" smtClean="0">
                <a:ea typeface="ＭＳ Ｐゴシック" pitchFamily="34" charset="-128"/>
              </a:rPr>
              <a:t>u psychopatů vždy „neosobní“?</a:t>
            </a:r>
            <a:endParaRPr lang="en-US" sz="2800" dirty="0" smtClean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5550" y="1783409"/>
            <a:ext cx="5727041" cy="4596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Afektivní heuristika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960" y="1491016"/>
            <a:ext cx="3500651" cy="4525963"/>
          </a:xfrm>
        </p:spPr>
        <p:txBody>
          <a:bodyPr/>
          <a:lstStyle/>
          <a:p>
            <a:r>
              <a:rPr lang="cs-CZ" sz="2800" dirty="0" smtClean="0">
                <a:ea typeface="ＭＳ Ｐゴシック" pitchFamily="34" charset="-128"/>
              </a:rPr>
              <a:t>afekt ve významu emoční valence</a:t>
            </a:r>
          </a:p>
          <a:p>
            <a:pPr lvl="1"/>
            <a:r>
              <a:rPr lang="cs-CZ" sz="2400" dirty="0" smtClean="0">
                <a:ea typeface="ＭＳ Ｐゴシック" pitchFamily="34" charset="-128"/>
              </a:rPr>
              <a:t>dobrý/špatný, </a:t>
            </a:r>
            <a:r>
              <a:rPr lang="cs-CZ" sz="2400" dirty="0" err="1" smtClean="0">
                <a:ea typeface="ＭＳ Ｐゴシック" pitchFamily="34" charset="-128"/>
              </a:rPr>
              <a:t>approach</a:t>
            </a:r>
            <a:r>
              <a:rPr lang="cs-CZ" sz="2400" dirty="0" smtClean="0">
                <a:ea typeface="ＭＳ Ｐゴシック" pitchFamily="34" charset="-128"/>
              </a:rPr>
              <a:t>/</a:t>
            </a:r>
            <a:r>
              <a:rPr lang="cs-CZ" sz="2400" dirty="0" err="1" smtClean="0">
                <a:ea typeface="ＭＳ Ｐゴシック" pitchFamily="34" charset="-128"/>
              </a:rPr>
              <a:t>avoid</a:t>
            </a:r>
            <a:endParaRPr lang="cs-CZ" sz="2400" dirty="0" smtClean="0">
              <a:ea typeface="ＭＳ Ｐゴシック" pitchFamily="34" charset="-128"/>
            </a:endParaRPr>
          </a:p>
          <a:p>
            <a:r>
              <a:rPr lang="cs-CZ" sz="2800" dirty="0" smtClean="0">
                <a:ea typeface="ＭＳ Ｐゴシック" pitchFamily="34" charset="-128"/>
              </a:rPr>
              <a:t>(některým) objektům zdá se</a:t>
            </a:r>
            <a:r>
              <a:rPr lang="en-US" sz="2800" dirty="0" smtClean="0">
                <a:ea typeface="ＭＳ Ｐゴシック" pitchFamily="34" charset="-128"/>
              </a:rPr>
              <a:t> </a:t>
            </a:r>
            <a:r>
              <a:rPr lang="cs-CZ" sz="2800" dirty="0" smtClean="0">
                <a:ea typeface="ＭＳ Ｐゴシック" pitchFamily="34" charset="-128"/>
              </a:rPr>
              <a:t>přiřazujeme</a:t>
            </a:r>
            <a:r>
              <a:rPr lang="en-US" sz="2800" dirty="0" smtClean="0">
                <a:ea typeface="ＭＳ Ｐゴシック" pitchFamily="34" charset="-128"/>
              </a:rPr>
              <a:t> </a:t>
            </a:r>
            <a:r>
              <a:rPr lang="cs-CZ" sz="2800" dirty="0" smtClean="0">
                <a:ea typeface="ＭＳ Ｐゴシック" pitchFamily="34" charset="-128"/>
              </a:rPr>
              <a:t>globální afektivní hodnocení</a:t>
            </a:r>
          </a:p>
          <a:p>
            <a:pPr lvl="1"/>
            <a:r>
              <a:rPr lang="cs-CZ" sz="2400" dirty="0" smtClean="0">
                <a:ea typeface="ＭＳ Ｐゴシック" pitchFamily="34" charset="-128"/>
              </a:rPr>
              <a:t> </a:t>
            </a:r>
            <a:r>
              <a:rPr lang="en-US" sz="2400" dirty="0" smtClean="0">
                <a:ea typeface="ＭＳ Ｐゴシック" pitchFamily="34" charset="-128"/>
              </a:rPr>
              <a:t>a</a:t>
            </a:r>
            <a:r>
              <a:rPr lang="cs-CZ" sz="2400" dirty="0" smtClean="0">
                <a:ea typeface="ＭＳ Ｐゴシック" pitchFamily="34" charset="-128"/>
              </a:rPr>
              <a:t> z něj pak vyvozujeme další jejich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cs-CZ" sz="2400" dirty="0" smtClean="0">
                <a:ea typeface="ＭＳ Ｐゴシック" pitchFamily="34" charset="-128"/>
              </a:rPr>
              <a:t>vlastnosti</a:t>
            </a:r>
            <a:endParaRPr lang="en-US" sz="2400" dirty="0" smtClean="0">
              <a:ea typeface="ＭＳ Ｐゴシック" pitchFamily="34" charset="-128"/>
            </a:endParaRPr>
          </a:p>
          <a:p>
            <a:endParaRPr lang="cs-CZ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17400</TotalTime>
  <Words>725</Words>
  <Application>Microsoft Macintosh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APS300320  Heuristiky, zkreslení a iracionalita (v každodenní praxi)  Přednášející: Marek Vranka  </vt:lpstr>
      <vt:lpstr>Úvod</vt:lpstr>
      <vt:lpstr> Standardní model</vt:lpstr>
      <vt:lpstr>Rozšíření o anticipated emotions</vt:lpstr>
      <vt:lpstr>Vliv emocí</vt:lpstr>
      <vt:lpstr>Vliv emocí</vt:lpstr>
      <vt:lpstr>Komplexní zahrnutí emocí</vt:lpstr>
      <vt:lpstr>Osobní vs. neosobní rozhodování</vt:lpstr>
      <vt:lpstr>Afektivní heuristika</vt:lpstr>
      <vt:lpstr>Slovic et al., 2004/2007</vt:lpstr>
      <vt:lpstr>Afektivní heuristika - příklady</vt:lpstr>
      <vt:lpstr>Hsee, 1998 – evaluability principle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Marek A. Vranka</cp:lastModifiedBy>
  <cp:revision>543</cp:revision>
  <dcterms:created xsi:type="dcterms:W3CDTF">2010-04-13T10:47:41Z</dcterms:created>
  <dcterms:modified xsi:type="dcterms:W3CDTF">2013-04-06T16:30:19Z</dcterms:modified>
</cp:coreProperties>
</file>