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4" r:id="rId9"/>
    <p:sldId id="275" r:id="rId10"/>
    <p:sldId id="276" r:id="rId11"/>
    <p:sldId id="278" r:id="rId12"/>
    <p:sldId id="279" r:id="rId13"/>
    <p:sldId id="280" r:id="rId14"/>
    <p:sldId id="277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3" r:id="rId24"/>
    <p:sldId id="272" r:id="rId25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E84F60-6F0B-44E3-8261-4E30E10164D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DBDC768-AC2C-49F8-9748-3B8139EF22B7}">
      <dgm:prSet phldrT="[Text]"/>
      <dgm:spPr/>
      <dgm:t>
        <a:bodyPr/>
        <a:lstStyle/>
        <a:p>
          <a:r>
            <a:rPr lang="cs-CZ" dirty="0" smtClean="0"/>
            <a:t>Konfliktní prostředí	</a:t>
          </a:r>
          <a:endParaRPr lang="cs-CZ" dirty="0"/>
        </a:p>
      </dgm:t>
    </dgm:pt>
    <dgm:pt modelId="{D6D2C7D3-9212-409C-8CC4-38E4113DA38C}" type="parTrans" cxnId="{4D8FA23B-D007-430F-A604-074CC03C24BE}">
      <dgm:prSet/>
      <dgm:spPr/>
      <dgm:t>
        <a:bodyPr/>
        <a:lstStyle/>
        <a:p>
          <a:endParaRPr lang="cs-CZ"/>
        </a:p>
      </dgm:t>
    </dgm:pt>
    <dgm:pt modelId="{17398815-F8DB-416D-8A5C-EF18B56F0CBE}" type="sibTrans" cxnId="{4D8FA23B-D007-430F-A604-074CC03C24BE}">
      <dgm:prSet/>
      <dgm:spPr/>
      <dgm:t>
        <a:bodyPr/>
        <a:lstStyle/>
        <a:p>
          <a:endParaRPr lang="cs-CZ"/>
        </a:p>
      </dgm:t>
    </dgm:pt>
    <dgm:pt modelId="{2D1FBE87-AC92-4224-B447-F5214D3237AE}">
      <dgm:prSet phldrT="[Text]"/>
      <dgm:spPr/>
      <dgm:t>
        <a:bodyPr/>
        <a:lstStyle/>
        <a:p>
          <a:r>
            <a:rPr lang="cs-CZ" dirty="0" smtClean="0"/>
            <a:t>vnímání konfliktu</a:t>
          </a:r>
          <a:endParaRPr lang="cs-CZ" dirty="0"/>
        </a:p>
      </dgm:t>
    </dgm:pt>
    <dgm:pt modelId="{BE60DD12-A308-447D-AB46-C6B97C6AA250}" type="parTrans" cxnId="{C6359F16-D1B4-4FF4-B4B6-8563594323AB}">
      <dgm:prSet/>
      <dgm:spPr/>
      <dgm:t>
        <a:bodyPr/>
        <a:lstStyle/>
        <a:p>
          <a:endParaRPr lang="cs-CZ"/>
        </a:p>
      </dgm:t>
    </dgm:pt>
    <dgm:pt modelId="{AC99AD27-BEE6-4B8D-A819-2E32370E0E43}" type="sibTrans" cxnId="{C6359F16-D1B4-4FF4-B4B6-8563594323AB}">
      <dgm:prSet/>
      <dgm:spPr/>
      <dgm:t>
        <a:bodyPr/>
        <a:lstStyle/>
        <a:p>
          <a:endParaRPr lang="cs-CZ"/>
        </a:p>
      </dgm:t>
    </dgm:pt>
    <dgm:pt modelId="{D4947609-EF07-49C3-88D1-D0A9E088FDE2}">
      <dgm:prSet phldrT="[Text]"/>
      <dgm:spPr/>
      <dgm:t>
        <a:bodyPr/>
        <a:lstStyle/>
        <a:p>
          <a:r>
            <a:rPr lang="cs-CZ" dirty="0" smtClean="0"/>
            <a:t>Zjevný konflikt</a:t>
          </a:r>
          <a:endParaRPr lang="cs-CZ" dirty="0"/>
        </a:p>
      </dgm:t>
    </dgm:pt>
    <dgm:pt modelId="{CF2C13D5-D4BB-40DF-A895-B8C95F0F725F}" type="parTrans" cxnId="{29FDAFB8-AE40-44BB-9765-735DADD6313D}">
      <dgm:prSet/>
      <dgm:spPr/>
      <dgm:t>
        <a:bodyPr/>
        <a:lstStyle/>
        <a:p>
          <a:endParaRPr lang="cs-CZ"/>
        </a:p>
      </dgm:t>
    </dgm:pt>
    <dgm:pt modelId="{BDBC0759-8DEF-4BEB-81D9-10A6693C5F61}" type="sibTrans" cxnId="{29FDAFB8-AE40-44BB-9765-735DADD6313D}">
      <dgm:prSet/>
      <dgm:spPr/>
      <dgm:t>
        <a:bodyPr/>
        <a:lstStyle/>
        <a:p>
          <a:endParaRPr lang="cs-CZ"/>
        </a:p>
      </dgm:t>
    </dgm:pt>
    <dgm:pt modelId="{883CFD92-1345-4E0B-8430-5F977581496E}">
      <dgm:prSet/>
      <dgm:spPr/>
      <dgm:t>
        <a:bodyPr/>
        <a:lstStyle/>
        <a:p>
          <a:r>
            <a:rPr lang="cs-CZ" dirty="0" smtClean="0"/>
            <a:t>Vyřešení konfliktu</a:t>
          </a:r>
          <a:endParaRPr lang="cs-CZ" dirty="0"/>
        </a:p>
      </dgm:t>
    </dgm:pt>
    <dgm:pt modelId="{383AF753-14FC-4785-9D6A-B8CFF89A2DC3}" type="parTrans" cxnId="{ABC608A1-74C6-4206-A200-C4CD372E07E4}">
      <dgm:prSet/>
      <dgm:spPr/>
      <dgm:t>
        <a:bodyPr/>
        <a:lstStyle/>
        <a:p>
          <a:endParaRPr lang="cs-CZ"/>
        </a:p>
      </dgm:t>
    </dgm:pt>
    <dgm:pt modelId="{D27518FF-2713-41D4-B7A0-83CF0F04992D}" type="sibTrans" cxnId="{ABC608A1-74C6-4206-A200-C4CD372E07E4}">
      <dgm:prSet/>
      <dgm:spPr/>
      <dgm:t>
        <a:bodyPr/>
        <a:lstStyle/>
        <a:p>
          <a:endParaRPr lang="cs-CZ"/>
        </a:p>
      </dgm:t>
    </dgm:pt>
    <dgm:pt modelId="{FBDE0AA0-B4A2-477E-BE39-0A70172641CF}" type="pres">
      <dgm:prSet presAssocID="{22E84F60-6F0B-44E3-8261-4E30E10164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44933E5-F52C-45C4-AFE3-B56913404AC5}" type="pres">
      <dgm:prSet presAssocID="{EDBDC768-AC2C-49F8-9748-3B8139EF22B7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658A6C-6BFD-4350-BB77-2441F75F712B}" type="pres">
      <dgm:prSet presAssocID="{17398815-F8DB-416D-8A5C-EF18B56F0CBE}" presName="parTxOnlySpace" presStyleCnt="0"/>
      <dgm:spPr/>
    </dgm:pt>
    <dgm:pt modelId="{193229E6-9A4A-4EDE-BEF8-623BC76DFAF7}" type="pres">
      <dgm:prSet presAssocID="{2D1FBE87-AC92-4224-B447-F5214D3237AE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E199A2-6B66-4397-96C4-7F8DD11757EB}" type="pres">
      <dgm:prSet presAssocID="{AC99AD27-BEE6-4B8D-A819-2E32370E0E43}" presName="parTxOnlySpace" presStyleCnt="0"/>
      <dgm:spPr/>
    </dgm:pt>
    <dgm:pt modelId="{8F8497CC-01B2-4EE9-AEE0-AEF4921D9169}" type="pres">
      <dgm:prSet presAssocID="{D4947609-EF07-49C3-88D1-D0A9E088FDE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D37199-CF79-4DE3-BCC5-CF8674B58E49}" type="pres">
      <dgm:prSet presAssocID="{BDBC0759-8DEF-4BEB-81D9-10A6693C5F61}" presName="parTxOnlySpace" presStyleCnt="0"/>
      <dgm:spPr/>
    </dgm:pt>
    <dgm:pt modelId="{E14F33BD-668B-4014-9A5C-0E4BB8B2C022}" type="pres">
      <dgm:prSet presAssocID="{883CFD92-1345-4E0B-8430-5F977581496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627A41-04DE-459B-8FBE-4E0F90F2496D}" type="presOf" srcId="{883CFD92-1345-4E0B-8430-5F977581496E}" destId="{E14F33BD-668B-4014-9A5C-0E4BB8B2C022}" srcOrd="0" destOrd="0" presId="urn:microsoft.com/office/officeart/2005/8/layout/chevron1"/>
    <dgm:cxn modelId="{CD846D4F-8773-44A3-9536-1E978CD2DBDE}" type="presOf" srcId="{2D1FBE87-AC92-4224-B447-F5214D3237AE}" destId="{193229E6-9A4A-4EDE-BEF8-623BC76DFAF7}" srcOrd="0" destOrd="0" presId="urn:microsoft.com/office/officeart/2005/8/layout/chevron1"/>
    <dgm:cxn modelId="{A9D2FD2A-FCA3-44CB-8366-1FAB009601DD}" type="presOf" srcId="{D4947609-EF07-49C3-88D1-D0A9E088FDE2}" destId="{8F8497CC-01B2-4EE9-AEE0-AEF4921D9169}" srcOrd="0" destOrd="0" presId="urn:microsoft.com/office/officeart/2005/8/layout/chevron1"/>
    <dgm:cxn modelId="{4D8FA23B-D007-430F-A604-074CC03C24BE}" srcId="{22E84F60-6F0B-44E3-8261-4E30E10164DF}" destId="{EDBDC768-AC2C-49F8-9748-3B8139EF22B7}" srcOrd="0" destOrd="0" parTransId="{D6D2C7D3-9212-409C-8CC4-38E4113DA38C}" sibTransId="{17398815-F8DB-416D-8A5C-EF18B56F0CBE}"/>
    <dgm:cxn modelId="{29FDAFB8-AE40-44BB-9765-735DADD6313D}" srcId="{22E84F60-6F0B-44E3-8261-4E30E10164DF}" destId="{D4947609-EF07-49C3-88D1-D0A9E088FDE2}" srcOrd="2" destOrd="0" parTransId="{CF2C13D5-D4BB-40DF-A895-B8C95F0F725F}" sibTransId="{BDBC0759-8DEF-4BEB-81D9-10A6693C5F61}"/>
    <dgm:cxn modelId="{C6359F16-D1B4-4FF4-B4B6-8563594323AB}" srcId="{22E84F60-6F0B-44E3-8261-4E30E10164DF}" destId="{2D1FBE87-AC92-4224-B447-F5214D3237AE}" srcOrd="1" destOrd="0" parTransId="{BE60DD12-A308-447D-AB46-C6B97C6AA250}" sibTransId="{AC99AD27-BEE6-4B8D-A819-2E32370E0E43}"/>
    <dgm:cxn modelId="{ABC608A1-74C6-4206-A200-C4CD372E07E4}" srcId="{22E84F60-6F0B-44E3-8261-4E30E10164DF}" destId="{883CFD92-1345-4E0B-8430-5F977581496E}" srcOrd="3" destOrd="0" parTransId="{383AF753-14FC-4785-9D6A-B8CFF89A2DC3}" sibTransId="{D27518FF-2713-41D4-B7A0-83CF0F04992D}"/>
    <dgm:cxn modelId="{C4B8F852-1F1E-4D1F-90A5-5C575AF9489A}" type="presOf" srcId="{EDBDC768-AC2C-49F8-9748-3B8139EF22B7}" destId="{244933E5-F52C-45C4-AFE3-B56913404AC5}" srcOrd="0" destOrd="0" presId="urn:microsoft.com/office/officeart/2005/8/layout/chevron1"/>
    <dgm:cxn modelId="{510E2DE2-E5C1-41D6-AED5-83CD6B017C9D}" type="presOf" srcId="{22E84F60-6F0B-44E3-8261-4E30E10164DF}" destId="{FBDE0AA0-B4A2-477E-BE39-0A70172641CF}" srcOrd="0" destOrd="0" presId="urn:microsoft.com/office/officeart/2005/8/layout/chevron1"/>
    <dgm:cxn modelId="{2793044B-04B0-4835-A60F-92B5A69DBA47}" type="presParOf" srcId="{FBDE0AA0-B4A2-477E-BE39-0A70172641CF}" destId="{244933E5-F52C-45C4-AFE3-B56913404AC5}" srcOrd="0" destOrd="0" presId="urn:microsoft.com/office/officeart/2005/8/layout/chevron1"/>
    <dgm:cxn modelId="{64D9B09E-E9E1-420C-9858-3B6855C47CB5}" type="presParOf" srcId="{FBDE0AA0-B4A2-477E-BE39-0A70172641CF}" destId="{56658A6C-6BFD-4350-BB77-2441F75F712B}" srcOrd="1" destOrd="0" presId="urn:microsoft.com/office/officeart/2005/8/layout/chevron1"/>
    <dgm:cxn modelId="{341BEDFD-38A0-4952-A275-3701DBB99615}" type="presParOf" srcId="{FBDE0AA0-B4A2-477E-BE39-0A70172641CF}" destId="{193229E6-9A4A-4EDE-BEF8-623BC76DFAF7}" srcOrd="2" destOrd="0" presId="urn:microsoft.com/office/officeart/2005/8/layout/chevron1"/>
    <dgm:cxn modelId="{5086C1A3-61B2-4C0D-B9D1-6D4C459C1BB9}" type="presParOf" srcId="{FBDE0AA0-B4A2-477E-BE39-0A70172641CF}" destId="{D5E199A2-6B66-4397-96C4-7F8DD11757EB}" srcOrd="3" destOrd="0" presId="urn:microsoft.com/office/officeart/2005/8/layout/chevron1"/>
    <dgm:cxn modelId="{53D43A15-B461-41BB-B310-EF58AE48A683}" type="presParOf" srcId="{FBDE0AA0-B4A2-477E-BE39-0A70172641CF}" destId="{8F8497CC-01B2-4EE9-AEE0-AEF4921D9169}" srcOrd="4" destOrd="0" presId="urn:microsoft.com/office/officeart/2005/8/layout/chevron1"/>
    <dgm:cxn modelId="{C5AFC762-8CBA-4D00-8880-18F3A7F09211}" type="presParOf" srcId="{FBDE0AA0-B4A2-477E-BE39-0A70172641CF}" destId="{3AD37199-CF79-4DE3-BCC5-CF8674B58E49}" srcOrd="5" destOrd="0" presId="urn:microsoft.com/office/officeart/2005/8/layout/chevron1"/>
    <dgm:cxn modelId="{3A175B18-7751-46D1-9C32-0683F0565484}" type="presParOf" srcId="{FBDE0AA0-B4A2-477E-BE39-0A70172641CF}" destId="{E14F33BD-668B-4014-9A5C-0E4BB8B2C022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4933E5-F52C-45C4-AFE3-B56913404AC5}">
      <dsp:nvSpPr>
        <dsp:cNvPr id="0" name=""/>
        <dsp:cNvSpPr/>
      </dsp:nvSpPr>
      <dsp:spPr>
        <a:xfrm>
          <a:off x="3817" y="1818550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Konfliktní prostředí	</a:t>
          </a:r>
          <a:endParaRPr lang="cs-CZ" sz="1900" kern="1200" dirty="0"/>
        </a:p>
      </dsp:txBody>
      <dsp:txXfrm>
        <a:off x="448248" y="1818550"/>
        <a:ext cx="1333291" cy="888861"/>
      </dsp:txXfrm>
    </dsp:sp>
    <dsp:sp modelId="{193229E6-9A4A-4EDE-BEF8-623BC76DFAF7}">
      <dsp:nvSpPr>
        <dsp:cNvPr id="0" name=""/>
        <dsp:cNvSpPr/>
      </dsp:nvSpPr>
      <dsp:spPr>
        <a:xfrm>
          <a:off x="2003754" y="1818550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vnímání konfliktu</a:t>
          </a:r>
          <a:endParaRPr lang="cs-CZ" sz="1900" kern="1200" dirty="0"/>
        </a:p>
      </dsp:txBody>
      <dsp:txXfrm>
        <a:off x="2448185" y="1818550"/>
        <a:ext cx="1333291" cy="888861"/>
      </dsp:txXfrm>
    </dsp:sp>
    <dsp:sp modelId="{8F8497CC-01B2-4EE9-AEE0-AEF4921D9169}">
      <dsp:nvSpPr>
        <dsp:cNvPr id="0" name=""/>
        <dsp:cNvSpPr/>
      </dsp:nvSpPr>
      <dsp:spPr>
        <a:xfrm>
          <a:off x="4003692" y="1818550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Zjevný konflikt</a:t>
          </a:r>
          <a:endParaRPr lang="cs-CZ" sz="1900" kern="1200" dirty="0"/>
        </a:p>
      </dsp:txBody>
      <dsp:txXfrm>
        <a:off x="4448123" y="1818550"/>
        <a:ext cx="1333291" cy="888861"/>
      </dsp:txXfrm>
    </dsp:sp>
    <dsp:sp modelId="{E14F33BD-668B-4014-9A5C-0E4BB8B2C022}">
      <dsp:nvSpPr>
        <dsp:cNvPr id="0" name=""/>
        <dsp:cNvSpPr/>
      </dsp:nvSpPr>
      <dsp:spPr>
        <a:xfrm>
          <a:off x="6003629" y="1818550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Vyřešení konfliktu</a:t>
          </a:r>
          <a:endParaRPr lang="cs-CZ" sz="1900" kern="1200" dirty="0"/>
        </a:p>
      </dsp:txBody>
      <dsp:txXfrm>
        <a:off x="6448060" y="1818550"/>
        <a:ext cx="1333291" cy="888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782B1-CBC5-4249-8E91-357A0CD9D01E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6D666-4D73-4B4B-967A-55CD8CE0FC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702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49F70-B780-4316-99B6-92CE04CD9CF0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99B4E-0FF5-48EC-91EF-D01086A6F5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553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99B4E-0FF5-48EC-91EF-D01086A6F5B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651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2F5B-333F-4344-B5F8-AD7E2010091C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EC70-200B-4557-94DC-58282B550E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533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2F5B-333F-4344-B5F8-AD7E2010091C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EC70-200B-4557-94DC-58282B550E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94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2F5B-333F-4344-B5F8-AD7E2010091C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EC70-200B-4557-94DC-58282B550E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81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2F5B-333F-4344-B5F8-AD7E2010091C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EC70-200B-4557-94DC-58282B550E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20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2F5B-333F-4344-B5F8-AD7E2010091C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EC70-200B-4557-94DC-58282B550E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32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2F5B-333F-4344-B5F8-AD7E2010091C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EC70-200B-4557-94DC-58282B550E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615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2F5B-333F-4344-B5F8-AD7E2010091C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EC70-200B-4557-94DC-58282B550E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6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2F5B-333F-4344-B5F8-AD7E2010091C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EC70-200B-4557-94DC-58282B550E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93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2F5B-333F-4344-B5F8-AD7E2010091C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EC70-200B-4557-94DC-58282B550E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57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2F5B-333F-4344-B5F8-AD7E2010091C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EC70-200B-4557-94DC-58282B550E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20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2F5B-333F-4344-B5F8-AD7E2010091C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EC70-200B-4557-94DC-58282B550E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21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12F5B-333F-4344-B5F8-AD7E2010091C}" type="datetimeFigureOut">
              <a:rPr lang="cs-CZ" smtClean="0"/>
              <a:pPr/>
              <a:t>30.04.2019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FEC70-200B-4557-94DC-58282B550E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97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Projektový management </a:t>
            </a:r>
            <a:br>
              <a:rPr lang="cs-CZ" dirty="0" smtClean="0"/>
            </a:br>
            <a:r>
              <a:rPr lang="cs-CZ" dirty="0" smtClean="0"/>
              <a:t>text pro samostudium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Petra Koudelková,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2325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Další typy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Kromě toho, že informace předáváme ústně (porada, školení, dialogy, veřejné projevy aj) existují i další metody:</a:t>
            </a:r>
          </a:p>
          <a:p>
            <a:pPr lvl="1"/>
            <a:r>
              <a:rPr lang="cs-CZ" dirty="0" smtClean="0"/>
              <a:t>Písemný (dopisy, maily, směrnice, oběžníky, zápisy z porad, reporty,…)</a:t>
            </a:r>
          </a:p>
          <a:p>
            <a:pPr lvl="1"/>
            <a:r>
              <a:rPr lang="cs-CZ" dirty="0" smtClean="0"/>
              <a:t>Vizuální (grafy, tabulky, fotografie, videa, modely,…)</a:t>
            </a:r>
          </a:p>
          <a:p>
            <a:pPr>
              <a:buNone/>
            </a:pPr>
            <a:r>
              <a:rPr lang="cs-CZ" dirty="0" smtClean="0"/>
              <a:t>Za nejúčinnější se považuje kombinace jednotlivých forem komunikace, zejména té písemné a ústní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Projektová dokumentace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 součástí komunikace v projektu. Jde o vykazování výkonů. Je to sice nuda, ale projekt se bez ní neobejde.</a:t>
            </a:r>
          </a:p>
          <a:p>
            <a:r>
              <a:rPr lang="cs-CZ" dirty="0" smtClean="0"/>
              <a:t>Abyste z ní mohli čerpat a vidět v ní alespoň nějaká pozitiva, musí být:</a:t>
            </a:r>
          </a:p>
          <a:p>
            <a:pPr lvl="2"/>
            <a:r>
              <a:rPr lang="cs-CZ" dirty="0" smtClean="0"/>
              <a:t>Srozumitelná</a:t>
            </a:r>
          </a:p>
          <a:p>
            <a:pPr lvl="2"/>
            <a:r>
              <a:rPr lang="cs-CZ" dirty="0" smtClean="0"/>
              <a:t>Stručná</a:t>
            </a:r>
          </a:p>
          <a:p>
            <a:pPr lvl="2"/>
            <a:r>
              <a:rPr lang="cs-CZ" dirty="0" smtClean="0"/>
              <a:t>Jasná</a:t>
            </a:r>
          </a:p>
          <a:p>
            <a:pPr lvl="2"/>
            <a:r>
              <a:rPr lang="cs-CZ" dirty="0" smtClean="0"/>
              <a:t>Úplná</a:t>
            </a:r>
          </a:p>
          <a:p>
            <a:pPr lvl="2"/>
            <a:r>
              <a:rPr lang="cs-CZ" dirty="0" smtClean="0"/>
              <a:t>Bezchybná a</a:t>
            </a:r>
          </a:p>
          <a:p>
            <a:pPr lvl="2"/>
            <a:r>
              <a:rPr lang="cs-CZ" dirty="0" smtClean="0"/>
              <a:t>účelná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Jejím účelem je zachytit potřebné skutečnosti o projektu tak, aby zúčastněné strany mohl tyto informace použít pro kvalitní provedení všech potřebných činností.</a:t>
            </a:r>
          </a:p>
          <a:p>
            <a:r>
              <a:rPr lang="cs-CZ" dirty="0" smtClean="0"/>
              <a:t>Každý dokument má být jasně identifikovatelný a měl by mít výmluvný název (může být i IČO, pořadové číslo či mluvící číslo ve kterém jsou zakódovány určité skutečnosti, někdy se přidává i verze – pořadí dokumentu)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 současnosti se upřednostňuje elektronická komunikace a dokumentace.</a:t>
            </a:r>
          </a:p>
          <a:p>
            <a:r>
              <a:rPr lang="cs-CZ" dirty="0" smtClean="0"/>
              <a:t>Mezi základní typy dokumentů patří:</a:t>
            </a:r>
          </a:p>
          <a:p>
            <a:pPr lvl="1"/>
            <a:r>
              <a:rPr lang="cs-CZ" dirty="0" smtClean="0"/>
              <a:t>Návrhová dokumentace</a:t>
            </a:r>
          </a:p>
          <a:p>
            <a:pPr lvl="1"/>
            <a:r>
              <a:rPr lang="cs-CZ" dirty="0" smtClean="0"/>
              <a:t>Záznamová dokumentace (plus deník projektu, který obsahuje i veškeré schůzky a telefonáty s datem konání, zainteresovanými stranami, vznesenými požadavky z různých stran apod. je to ale práce navíc, takže není-li dokumentace vaše hobby nebo to není vyloženě nutné, deníky bych nevedla)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Správná prezentace?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Stanovte si cíl prezentace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Zformulujte hlavní myšlenky a obsah prezentace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Připravte si vhodný podkladový materiál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Během prezentace dbejte na kvalitu přednesu i jeho formu (tón hlasu,…)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Vtáhněte účastníky do děje (např. zadáním cvičení, uvádění příkladů, vtipnými ukázkami, netradičními pomůckami jako jsou hry, hlavolamy, vida atd.)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 konci shrňte nejdůležitější body a nechte prostor na dotazy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Rozlučte se s </a:t>
            </a:r>
            <a:r>
              <a:rPr lang="cs-CZ" dirty="0" smtClean="0"/>
              <a:t>posluchači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Řízení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realizaci projektu dochází často k malým i velkým změnám. V současnosti je pro velké projekty typické velké množství změn!</a:t>
            </a:r>
          </a:p>
          <a:p>
            <a:r>
              <a:rPr lang="cs-CZ" dirty="0" smtClean="0"/>
              <a:t>Tým musí zajistit, aby změny byly realizovány efektivním způsobem</a:t>
            </a:r>
          </a:p>
          <a:p>
            <a:r>
              <a:rPr lang="cs-CZ" dirty="0" smtClean="0"/>
              <a:t>Existují 2 extrémní přístupy ke změnám:</a:t>
            </a:r>
          </a:p>
          <a:p>
            <a:pPr lvl="2"/>
            <a:r>
              <a:rPr lang="cs-CZ" dirty="0" smtClean="0"/>
              <a:t>Odmítání změn</a:t>
            </a:r>
          </a:p>
          <a:p>
            <a:pPr lvl="2"/>
            <a:r>
              <a:rPr lang="cs-CZ" dirty="0" smtClean="0"/>
              <a:t>Závislost na změnách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786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Plán řízení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Změna je každá odchylka od schválené specifikace</a:t>
            </a:r>
          </a:p>
          <a:p>
            <a:r>
              <a:rPr lang="cs-CZ" dirty="0" smtClean="0"/>
              <a:t>Je vhodné vypracovat </a:t>
            </a:r>
            <a:r>
              <a:rPr lang="cs-CZ" i="1" dirty="0" smtClean="0"/>
              <a:t>plán řízení změn </a:t>
            </a:r>
            <a:r>
              <a:rPr lang="cs-CZ" dirty="0" smtClean="0"/>
              <a:t>(musí z něj být patrno, kdo může schvalovat a zamítat změny a třídy změn)</a:t>
            </a:r>
          </a:p>
          <a:p>
            <a:r>
              <a:rPr lang="cs-CZ" i="1" dirty="0" smtClean="0"/>
              <a:t>Třída 1: Zásadní (řeší a rozhodují: statutární orgán)</a:t>
            </a:r>
          </a:p>
          <a:p>
            <a:r>
              <a:rPr lang="cs-CZ" i="1" dirty="0" smtClean="0"/>
              <a:t>Třída 2: Významné (řeší a rozhodují: komise pro řízení rizik)</a:t>
            </a:r>
          </a:p>
          <a:p>
            <a:r>
              <a:rPr lang="cs-CZ" i="1" dirty="0" smtClean="0"/>
              <a:t>Třída 3: Nepodstatné (řeší a rozhodují: PM)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7421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Tým by měl při řízení změn zohledňovat tato doporučení: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dirty="0" smtClean="0"/>
              <a:t>Právo podat návrh na změnu v projektu je třeba přiznat všem zainteresovaným stranám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dirty="0" smtClean="0"/>
              <a:t>Realizace změn je vhodné soustředit do vymezených časových úseků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dirty="0" smtClean="0"/>
              <a:t>Celý proces musí být časově vymezen a zcela průhledný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dirty="0" smtClean="0"/>
              <a:t>Realizovat by se měly jen změny přínosné a nutné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dirty="0" smtClean="0"/>
              <a:t>Zmenšení počtu změn lze dosáhnout předvídáním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73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57300" lvl="2" indent="-457200">
              <a:buAutoNum type="arabicPeriod" startAt="6"/>
            </a:pPr>
            <a:r>
              <a:rPr lang="cs-CZ" dirty="0" smtClean="0"/>
              <a:t>Kontrolovat postup vypořádání změny musí být umožněno i navrhovateli</a:t>
            </a:r>
          </a:p>
          <a:p>
            <a:pPr marL="1257300" lvl="2" indent="-457200">
              <a:buAutoNum type="arabicPeriod" startAt="6"/>
            </a:pPr>
            <a:r>
              <a:rPr lang="cs-CZ" dirty="0" smtClean="0"/>
              <a:t>Pro sporné případy je vhodné dopředu </a:t>
            </a:r>
            <a:r>
              <a:rPr lang="cs-CZ" dirty="0" err="1" smtClean="0"/>
              <a:t>stanovi</a:t>
            </a:r>
            <a:r>
              <a:rPr lang="cs-CZ" dirty="0" smtClean="0"/>
              <a:t> rozhodčí instanci, se kterou souhlasí všechny strany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Vždy je potřeba:</a:t>
            </a:r>
          </a:p>
          <a:p>
            <a:pPr lvl="2"/>
            <a:r>
              <a:rPr lang="cs-CZ" dirty="0" smtClean="0"/>
              <a:t>Změny řádně zdokumentovat (tady se na to nemůžete vykašlat, tato dokumentace je velice nutná!)</a:t>
            </a:r>
          </a:p>
          <a:p>
            <a:pPr lvl="2"/>
            <a:r>
              <a:rPr lang="cs-CZ" dirty="0" smtClean="0"/>
              <a:t>Změny důkladně zanalyzovat a naplánovat</a:t>
            </a:r>
          </a:p>
          <a:p>
            <a:pPr lvl="2"/>
            <a:r>
              <a:rPr lang="cs-CZ" dirty="0" smtClean="0"/>
              <a:t>O změně včas informovat lidi pracující na projektu</a:t>
            </a:r>
          </a:p>
          <a:p>
            <a:pPr lvl="2"/>
            <a:r>
              <a:rPr lang="cs-CZ" dirty="0" smtClean="0"/>
              <a:t>Nechat změny schválit odpovědným orgánem</a:t>
            </a:r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64541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Řešení krizových situací na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Krize projektu = situace kdy tým nemůže v rámci svých kompetencí nadále řídit průběh projektu (radikální růst ceny, totální rozpad týmu, živelné katastrofy, </a:t>
            </a:r>
            <a:r>
              <a:rPr lang="cs-CZ" dirty="0" err="1" smtClean="0"/>
              <a:t>atd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Pokud se tak stane je opuštěno projektové řízení a přechází se na krizové řízení.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842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Projektová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Přichází po fázi </a:t>
            </a:r>
            <a:r>
              <a:rPr lang="cs-CZ" dirty="0" smtClean="0"/>
              <a:t>předprojektové </a:t>
            </a:r>
            <a:r>
              <a:rPr lang="cs-CZ" dirty="0" smtClean="0"/>
              <a:t>(v této fázi projektový tým dokončil komplexní projektový plán)</a:t>
            </a:r>
          </a:p>
          <a:p>
            <a:r>
              <a:rPr lang="cs-CZ" dirty="0" smtClean="0"/>
              <a:t>Projektová fáze, tedy fáze realizace nezahrnuje jen vlastní vykonávání naplánovaných činností, ale také jejich operativní řízení.</a:t>
            </a:r>
          </a:p>
          <a:p>
            <a:r>
              <a:rPr lang="cs-CZ" dirty="0" smtClean="0"/>
              <a:t>PM sleduje veškeré změny!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674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Krizi vyhlašuje vedení organizace</a:t>
            </a:r>
          </a:p>
          <a:p>
            <a:r>
              <a:rPr lang="cs-CZ" dirty="0" smtClean="0"/>
              <a:t>Je ustanoven </a:t>
            </a:r>
            <a:r>
              <a:rPr lang="cs-CZ" i="1" dirty="0" smtClean="0"/>
              <a:t>krizový štáb – </a:t>
            </a:r>
            <a:r>
              <a:rPr lang="cs-CZ" dirty="0" smtClean="0"/>
              <a:t>jehož cílem je vyvést projekt z krize v co možná nejkratší době</a:t>
            </a:r>
          </a:p>
          <a:p>
            <a:r>
              <a:rPr lang="cs-CZ" dirty="0" smtClean="0"/>
              <a:t>Krizový štáb </a:t>
            </a:r>
            <a:r>
              <a:rPr lang="cs-CZ" dirty="0" smtClean="0">
                <a:solidFill>
                  <a:srgbClr val="FF0000"/>
                </a:solidFill>
              </a:rPr>
              <a:t>nemůže být totožný s projektovým týmem</a:t>
            </a:r>
            <a:r>
              <a:rPr lang="cs-CZ" dirty="0" smtClean="0"/>
              <a:t>! Štáb je řízen krizovým manažerem. Většinou se do tohoto štábu začleňuje PM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Krizový štáb musí mít mimořádné pravomoci a mimořádné zdroje </a:t>
            </a:r>
          </a:p>
          <a:p>
            <a:r>
              <a:rPr lang="cs-CZ" dirty="0"/>
              <a:t>Krizový manažer musí mít příslušné znalosti zásad krizového </a:t>
            </a:r>
            <a:r>
              <a:rPr lang="cs-CZ" dirty="0" smtClean="0"/>
              <a:t>řízení</a:t>
            </a:r>
          </a:p>
          <a:p>
            <a:pPr marL="0" indent="0">
              <a:buNone/>
            </a:pPr>
            <a:r>
              <a:rPr lang="cs-CZ" dirty="0" smtClean="0"/>
              <a:t>				OBR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644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Vyvedení projektu z krize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Krizové řízení má tyto fáze:</a:t>
            </a:r>
          </a:p>
          <a:p>
            <a:r>
              <a:rPr lang="cs-CZ" dirty="0" smtClean="0"/>
              <a:t>Stádium symptomů krize projektu (skluzy v termínech, překročení nákladů, výpadky disponibilních zdrojů, tým se stává nefunkční apod.)</a:t>
            </a:r>
          </a:p>
          <a:p>
            <a:r>
              <a:rPr lang="cs-CZ" dirty="0" smtClean="0"/>
              <a:t>Akutní stadium krize</a:t>
            </a:r>
          </a:p>
          <a:p>
            <a:r>
              <a:rPr lang="cs-CZ" dirty="0" smtClean="0"/>
              <a:t>Chronické stadium krize</a:t>
            </a:r>
          </a:p>
          <a:p>
            <a:r>
              <a:rPr lang="cs-CZ" dirty="0" smtClean="0"/>
              <a:t>Řešení krize</a:t>
            </a:r>
          </a:p>
          <a:p>
            <a:r>
              <a:rPr lang="cs-CZ" dirty="0" smtClean="0"/>
              <a:t>Vyřešení krize a odstranění jejích následků</a:t>
            </a:r>
          </a:p>
          <a:p>
            <a:pPr marL="0" indent="0">
              <a:buNone/>
            </a:pPr>
            <a:r>
              <a:rPr lang="cs-CZ" dirty="0" smtClean="0"/>
              <a:t>Po vyřešení krize může projektový tým převzít řízení. Krizový štáb by měl navrhnout taková opatření, aby se krize neopakovala.</a:t>
            </a:r>
          </a:p>
          <a:p>
            <a:pPr marL="0" indent="0">
              <a:buNone/>
            </a:pPr>
            <a:r>
              <a:rPr lang="cs-CZ" dirty="0" smtClean="0"/>
              <a:t>Pokud došlo k hluboké v krizi projektu, je lepší projekt ukončit a přepracovat jeho návrh na nový projekt. Nejlepší je nepřipustit aby ke krizi došlo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101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Konflikty a jejich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Konflikty jsou přirozenou součástí</a:t>
            </a:r>
          </a:p>
          <a:p>
            <a:r>
              <a:rPr lang="cs-CZ" dirty="0" smtClean="0"/>
              <a:t>Konflikty věcného charakteru mohou přinést spoustu pozitivních dopadů.</a:t>
            </a:r>
          </a:p>
          <a:p>
            <a:r>
              <a:rPr lang="cs-CZ" dirty="0" smtClean="0"/>
              <a:t>Bezkonfliktní prostředí je ohroženo nepružností, neměnností a ignorováním dění v okolním prostředí.</a:t>
            </a:r>
          </a:p>
          <a:p>
            <a:r>
              <a:rPr lang="cs-CZ" dirty="0" smtClean="0"/>
              <a:t>Konflikt se neobjeví z ničeho nic, lze na něj nahlížet jako na proces, který je možno zastavit v jakékoli fázi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478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Konflikt jako proces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8147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2286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Řešení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Dodržení zásad:</a:t>
            </a:r>
          </a:p>
          <a:p>
            <a:pPr lvl="1"/>
            <a:r>
              <a:rPr lang="cs-CZ" dirty="0" smtClean="0"/>
              <a:t>Je potřeba hledat a odstraňovat SKUTEČNÉ příčiny konfliktů</a:t>
            </a:r>
          </a:p>
          <a:p>
            <a:pPr lvl="1"/>
            <a:r>
              <a:rPr lang="cs-CZ" dirty="0" smtClean="0"/>
              <a:t>Je vhodné věnovat se i emocím pracovníků</a:t>
            </a:r>
          </a:p>
          <a:p>
            <a:pPr lvl="1"/>
            <a:r>
              <a:rPr lang="cs-CZ" dirty="0" smtClean="0"/>
              <a:t>Je lepší dobře prozkoumat, co každá strana opravdu potřebuje. </a:t>
            </a:r>
          </a:p>
          <a:p>
            <a:pPr marL="571500" indent="-514350"/>
            <a:r>
              <a:rPr lang="cs-CZ" dirty="0" smtClean="0"/>
              <a:t>Možný postup:</a:t>
            </a:r>
          </a:p>
          <a:p>
            <a:pPr marL="971550" lvl="1" indent="-514350"/>
            <a:r>
              <a:rPr lang="cs-CZ" dirty="0" smtClean="0"/>
              <a:t>Rozpoznat konflikt</a:t>
            </a:r>
          </a:p>
          <a:p>
            <a:pPr marL="971550" lvl="1" indent="-514350"/>
            <a:r>
              <a:rPr lang="cs-CZ" dirty="0" smtClean="0"/>
              <a:t>Zajistit potřeby druhé strany</a:t>
            </a:r>
          </a:p>
          <a:p>
            <a:pPr marL="971550" lvl="1" indent="-514350"/>
            <a:r>
              <a:rPr lang="cs-CZ" dirty="0" smtClean="0"/>
              <a:t>Objasnit své vlastní potřeby</a:t>
            </a:r>
          </a:p>
          <a:p>
            <a:pPr marL="971550" lvl="1" indent="-514350"/>
            <a:r>
              <a:rPr lang="cs-CZ" dirty="0" smtClean="0"/>
              <a:t>Shrnout zájmy zúčastněných stran</a:t>
            </a:r>
          </a:p>
        </p:txBody>
      </p:sp>
    </p:spTree>
    <p:extLst>
      <p:ext uri="{BB962C8B-B14F-4D97-AF65-F5344CB8AC3E}">
        <p14:creationId xmlns:p14="http://schemas.microsoft.com/office/powerpoint/2010/main" val="192481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Podávání zpráv o stavu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 Podávány PM, on určí jakou formou  např.:</a:t>
            </a:r>
          </a:p>
          <a:p>
            <a:pPr lvl="1"/>
            <a:r>
              <a:rPr lang="cs-CZ" dirty="0" smtClean="0"/>
              <a:t>Písemná zpráva</a:t>
            </a:r>
          </a:p>
          <a:p>
            <a:pPr lvl="1"/>
            <a:r>
              <a:rPr lang="cs-CZ" dirty="0" smtClean="0"/>
              <a:t>Elektronický formulář</a:t>
            </a:r>
          </a:p>
          <a:p>
            <a:pPr lvl="1"/>
            <a:r>
              <a:rPr lang="cs-CZ" dirty="0" smtClean="0"/>
              <a:t>Aktualizace </a:t>
            </a:r>
            <a:r>
              <a:rPr lang="cs-CZ" dirty="0" err="1" smtClean="0"/>
              <a:t>info</a:t>
            </a:r>
            <a:r>
              <a:rPr lang="cs-CZ" dirty="0" smtClean="0"/>
              <a:t> v IS</a:t>
            </a:r>
          </a:p>
          <a:p>
            <a:pPr lvl="1"/>
            <a:r>
              <a:rPr lang="cs-CZ" dirty="0" smtClean="0"/>
              <a:t>Porady</a:t>
            </a:r>
          </a:p>
          <a:p>
            <a:pPr lvl="1"/>
            <a:r>
              <a:rPr lang="cs-CZ" dirty="0" smtClean="0"/>
              <a:t>Kontrolní den</a:t>
            </a:r>
          </a:p>
          <a:p>
            <a:pPr lvl="1"/>
            <a:r>
              <a:rPr lang="cs-CZ" dirty="0" smtClean="0"/>
              <a:t>Prezentace výsledků před publikem</a:t>
            </a:r>
          </a:p>
          <a:p>
            <a:pPr lvl="1"/>
            <a:r>
              <a:rPr lang="cs-CZ" dirty="0" smtClean="0"/>
              <a:t>Kontrola činností v místě realizace</a:t>
            </a:r>
          </a:p>
          <a:p>
            <a:r>
              <a:rPr lang="cs-CZ" dirty="0" smtClean="0"/>
              <a:t>Frekvenci reportingu je potřeba uzpůsobit např. délce projektu, rizikovosti atd.</a:t>
            </a:r>
          </a:p>
          <a:p>
            <a:r>
              <a:rPr lang="cs-CZ" dirty="0" smtClean="0"/>
              <a:t>V případě potřeby může PM upravit interval podávání reportů dle potřeby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86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Obsah reportu (bez ohledu na formu)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Info</a:t>
            </a:r>
            <a:r>
              <a:rPr lang="cs-CZ" dirty="0" smtClean="0"/>
              <a:t> o stavu prací</a:t>
            </a:r>
          </a:p>
          <a:p>
            <a:r>
              <a:rPr lang="cs-CZ" dirty="0" smtClean="0"/>
              <a:t>Popis posunu projektu proti poslední kontrole</a:t>
            </a:r>
          </a:p>
          <a:p>
            <a:r>
              <a:rPr lang="cs-CZ" dirty="0" err="1" smtClean="0"/>
              <a:t>Info</a:t>
            </a:r>
            <a:r>
              <a:rPr lang="cs-CZ" dirty="0" smtClean="0"/>
              <a:t> o průběhu prací </a:t>
            </a:r>
          </a:p>
          <a:p>
            <a:r>
              <a:rPr lang="cs-CZ" dirty="0" err="1" smtClean="0"/>
              <a:t>Info</a:t>
            </a:r>
            <a:r>
              <a:rPr lang="cs-CZ" dirty="0" smtClean="0"/>
              <a:t> o předpokládaném průběhu prací</a:t>
            </a:r>
          </a:p>
          <a:p>
            <a:endParaRPr lang="cs-CZ" dirty="0"/>
          </a:p>
          <a:p>
            <a:r>
              <a:rPr lang="cs-CZ" dirty="0" smtClean="0"/>
              <a:t>Výčet hlavních problémů</a:t>
            </a:r>
          </a:p>
          <a:p>
            <a:r>
              <a:rPr lang="cs-CZ" dirty="0" smtClean="0"/>
              <a:t>Návrhy na opatření a konkrétní úkoly</a:t>
            </a:r>
          </a:p>
          <a:p>
            <a:r>
              <a:rPr lang="cs-CZ" dirty="0" smtClean="0"/>
              <a:t>Jiné skutečnosti, na které je potřeba upozornit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36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Porady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pro získávání </a:t>
            </a:r>
            <a:r>
              <a:rPr lang="cs-CZ" dirty="0" err="1" smtClean="0"/>
              <a:t>info</a:t>
            </a:r>
            <a:r>
              <a:rPr lang="cs-CZ" dirty="0" smtClean="0"/>
              <a:t> o projektu, vyhodnocování jeho stavu a nalézání vhodných opatření. </a:t>
            </a:r>
            <a:endParaRPr lang="cs-CZ" dirty="0"/>
          </a:p>
          <a:p>
            <a:r>
              <a:rPr lang="cs-CZ" dirty="0" smtClean="0"/>
              <a:t>Využívají se v různých fázích projektu</a:t>
            </a:r>
          </a:p>
          <a:p>
            <a:r>
              <a:rPr lang="cs-CZ" dirty="0" smtClean="0"/>
              <a:t>Nutnost: postarat se o efektivitu těchto jednání, aby tam zaměstnanci netrávili věčnost </a:t>
            </a:r>
            <a:r>
              <a:rPr lang="cs-CZ" dirty="0" smtClean="0">
                <a:sym typeface="Wingdings" pitchFamily="2" charset="2"/>
              </a:rPr>
              <a:t> - proto musí PM zná zásady organizování a vedení porad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586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Příprava porady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Co a proč bude projednávat (nachystám si: cíl porady, témata a jejich pořadí a nutné podklady)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Kdy a kde to bude projednávat (stanovím nejen vhodné datum a čas, ale i místo-zejména v případě, že dělám projekt pro někoho cizího)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 kým  jak to bude projednávat (kteří lidé jsou na dané poradě nezbytní? )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Výsledkem přípravy je program porady. Měl by obsahovat</a:t>
            </a:r>
          </a:p>
          <a:p>
            <a:pPr lvl="2"/>
            <a:r>
              <a:rPr lang="cs-CZ" dirty="0" err="1" smtClean="0"/>
              <a:t>Info</a:t>
            </a:r>
            <a:r>
              <a:rPr lang="cs-CZ" dirty="0" smtClean="0"/>
              <a:t> o místě konání a předpokládaném čase</a:t>
            </a:r>
          </a:p>
          <a:p>
            <a:pPr lvl="2"/>
            <a:r>
              <a:rPr lang="cs-CZ" dirty="0" smtClean="0"/>
              <a:t>Seznam účastníků včetně jejich rolí vč. hlavních bodů</a:t>
            </a:r>
          </a:p>
          <a:p>
            <a:pPr lvl="2"/>
            <a:r>
              <a:rPr lang="cs-CZ" dirty="0" smtClean="0"/>
              <a:t>Zajištění technické podpory a příprava metod jednání</a:t>
            </a:r>
          </a:p>
          <a:p>
            <a:pPr lvl="2"/>
            <a:r>
              <a:rPr lang="cs-CZ" dirty="0" smtClean="0"/>
              <a:t>Nezbytné přílohy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818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Vedení porady a zápis z porady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PM dodržuje obecná pravidla komunikace. Soustředí se stejnou měrou jak na obsah, tak i na proces. U obtížných porad je vhodné mít </a:t>
            </a:r>
            <a:r>
              <a:rPr lang="cs-CZ" i="1" dirty="0" err="1" smtClean="0"/>
              <a:t>facilitátora</a:t>
            </a:r>
            <a:r>
              <a:rPr lang="cs-CZ" dirty="0" smtClean="0"/>
              <a:t> – ten pak zajišťuje správnost porady z procesního hlediska.</a:t>
            </a:r>
          </a:p>
          <a:p>
            <a:r>
              <a:rPr lang="cs-CZ" dirty="0" smtClean="0"/>
              <a:t>Z každé porady 1 společný zápis! Nejen dílčí zápisy každého pracovníka. K tomu bývá stanovena role </a:t>
            </a:r>
            <a:r>
              <a:rPr lang="cs-CZ" i="1" dirty="0" smtClean="0"/>
              <a:t>tvůrce zápisu. </a:t>
            </a:r>
            <a:r>
              <a:rPr lang="cs-CZ" dirty="0" smtClean="0"/>
              <a:t>Zápis má být přehledný.</a:t>
            </a:r>
          </a:p>
          <a:p>
            <a:r>
              <a:rPr lang="cs-CZ" dirty="0" smtClean="0"/>
              <a:t>Úkoly z porad je vhodné umístit do speciálního dokumentu : </a:t>
            </a:r>
            <a:r>
              <a:rPr lang="cs-CZ" i="1" dirty="0" smtClean="0"/>
              <a:t>úkolovníku</a:t>
            </a:r>
            <a:r>
              <a:rPr lang="cs-CZ" dirty="0" smtClean="0"/>
              <a:t> (to-do </a:t>
            </a:r>
            <a:r>
              <a:rPr lang="cs-CZ" dirty="0" err="1" smtClean="0"/>
              <a:t>it</a:t>
            </a:r>
            <a:r>
              <a:rPr lang="cs-CZ" dirty="0" smtClean="0"/>
              <a:t>). Používá se jako doplněk WBS a seznamu činností. Může ovlivnit motivaci lidí. Pro každý projekt jen jeden úkolovník (může mít el. podobu – Outlook, SharePoint či interní IS). Plnění úkolů by měl PM kontrolovat. </a:t>
            </a:r>
          </a:p>
          <a:p>
            <a:r>
              <a:rPr lang="cs-CZ" dirty="0" err="1" smtClean="0"/>
              <a:t>Úkolovník</a:t>
            </a:r>
            <a:r>
              <a:rPr lang="cs-CZ" dirty="0" smtClean="0"/>
              <a:t> a plánování úkolů. By mel projektový manažer průběžně kontrolovat</a:t>
            </a:r>
          </a:p>
          <a:p>
            <a:r>
              <a:rPr lang="cs-CZ" dirty="0" smtClean="0"/>
              <a:t>Ukončené aktivity mohou zůstat označené v </a:t>
            </a:r>
            <a:r>
              <a:rPr lang="cs-CZ" dirty="0" err="1" smtClean="0"/>
              <a:t>úkolovníku</a:t>
            </a:r>
            <a:r>
              <a:rPr lang="cs-CZ" dirty="0" smtClean="0"/>
              <a:t>, abyste měli přehled o ukončení projektu, co se dělo, v jakém časovém horizontu a kdo to dělal.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367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Komunikace na projektech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Komunikace = sdělování významů mezi lidmi. </a:t>
            </a:r>
          </a:p>
          <a:p>
            <a:pPr>
              <a:buNone/>
            </a:pPr>
            <a:r>
              <a:rPr lang="cs-CZ" dirty="0" smtClean="0"/>
              <a:t>Kroky komunikace: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 mluvčího vznikne myšlenka, kterou chce sdělit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Tuto myšlenku mluvčí zakóduje do slov či znaků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Poté myšlenku předá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Informace se šíří v prostoru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Posluchač zachytí myšlenku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Posluchač ji dekóduje (převede do pojmů, kterým rozumí)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Pak je myšlenka posluchačem pochopena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sdělovat…?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Verbální sdělení (slova, znaky,…)</a:t>
            </a:r>
          </a:p>
          <a:p>
            <a:r>
              <a:rPr lang="cs-CZ" dirty="0" err="1" smtClean="0"/>
              <a:t>Metakomunikace</a:t>
            </a:r>
            <a:r>
              <a:rPr lang="cs-CZ" dirty="0" smtClean="0"/>
              <a:t> (tón řeči, odmlky, hlasitost,…)</a:t>
            </a:r>
          </a:p>
          <a:p>
            <a:r>
              <a:rPr lang="cs-CZ" dirty="0" smtClean="0"/>
              <a:t>Neverbální komunikace neboli signály (gesta, řeč těla, oční kontakt, mimika,…)</a:t>
            </a:r>
          </a:p>
          <a:p>
            <a:pPr>
              <a:buNone/>
            </a:pPr>
            <a:r>
              <a:rPr lang="cs-CZ" dirty="0" smtClean="0"/>
              <a:t>Posluchač informaci zpracovává tak, že kombinuje podněty ze všech tří kanálů a vytváří si z nich celkový dojem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1443</Words>
  <Application>Microsoft Office PowerPoint</Application>
  <PresentationFormat>Předvádění na obrazovce (4:3)</PresentationFormat>
  <Paragraphs>154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Motiv systému Office</vt:lpstr>
      <vt:lpstr>Projektový management  text pro samostudium</vt:lpstr>
      <vt:lpstr>Projektová fáze</vt:lpstr>
      <vt:lpstr>Podávání zpráv o stavu projektu</vt:lpstr>
      <vt:lpstr>Obsah reportu (bez ohledu na formu)</vt:lpstr>
      <vt:lpstr>Porady</vt:lpstr>
      <vt:lpstr>Příprava porady</vt:lpstr>
      <vt:lpstr>Vedení porady a zápis z porady</vt:lpstr>
      <vt:lpstr>Komunikace na projektech</vt:lpstr>
      <vt:lpstr>Jak sdělovat…?</vt:lpstr>
      <vt:lpstr>Další typy komunikace</vt:lpstr>
      <vt:lpstr>Projektová dokumentace</vt:lpstr>
      <vt:lpstr>Prezentace aplikace PowerPoint</vt:lpstr>
      <vt:lpstr>Prezentace aplikace PowerPoint</vt:lpstr>
      <vt:lpstr>Správná prezentace?</vt:lpstr>
      <vt:lpstr>Řízení změn</vt:lpstr>
      <vt:lpstr>Plán řízení změn</vt:lpstr>
      <vt:lpstr>Prezentace aplikace PowerPoint</vt:lpstr>
      <vt:lpstr>Prezentace aplikace PowerPoint</vt:lpstr>
      <vt:lpstr>Řešení krizových situací na projektu</vt:lpstr>
      <vt:lpstr>Prezentace aplikace PowerPoint</vt:lpstr>
      <vt:lpstr>Vyvedení projektu z krize</vt:lpstr>
      <vt:lpstr>Konflikty a jejich řešení</vt:lpstr>
      <vt:lpstr>Konflikt jako proces</vt:lpstr>
      <vt:lpstr>Řešení konfliktu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Projektový management 8</dc:title>
  <dc:creator>POKUSNY UCET,ZAM,CIVT</dc:creator>
  <cp:lastModifiedBy>Hewlett-Packard Company</cp:lastModifiedBy>
  <cp:revision>16</cp:revision>
  <cp:lastPrinted>2014-04-04T14:08:58Z</cp:lastPrinted>
  <dcterms:created xsi:type="dcterms:W3CDTF">2014-04-04T09:57:00Z</dcterms:created>
  <dcterms:modified xsi:type="dcterms:W3CDTF">2019-04-30T18:49:12Z</dcterms:modified>
</cp:coreProperties>
</file>