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72" r:id="rId13"/>
    <p:sldId id="267" r:id="rId14"/>
    <p:sldId id="268" r:id="rId15"/>
    <p:sldId id="270" r:id="rId16"/>
    <p:sldId id="269" r:id="rId17"/>
    <p:sldId id="273" r:id="rId18"/>
    <p:sldId id="274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A020F-ACDD-7076-4E26-FAF43FD86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77009CA-FB3A-CD4F-B260-02A2C8E6DA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901217-5574-6891-6116-C134B5A2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AF668F-3B51-C3FE-0554-6D67E68EE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A50081-FBFA-79BF-FF0E-C8FDE0F07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55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C48E32-728E-B343-9504-3D42EF215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FA94E18-C86D-F30C-3F0F-DFB12FE69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6AA5A4-C262-ACBC-35CF-CE1C55CBB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5C0E0B-606E-06ED-4F61-3CAFD75B7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4C02D3-3071-F4BF-31F6-B92EBFE6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330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CFB6510-00E7-C092-6B7F-150F15D89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6D0FD3-FBE6-C278-D91E-E56964443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66226C-FA88-5EDD-2D74-7399584CC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547074-74D4-733C-F552-C2A752F3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90CB12-464E-54CD-AA84-97EDD95CC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13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12840-CF56-1D40-3F84-F24E8E71B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C301C9-1051-E975-9CDF-E561F3D19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B4AF94-7FA3-A3A7-E7A1-BA44DF355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937E17-6F6B-5F22-3F94-1266F677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B08396-41E5-D641-8A95-018DD9B21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277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EADCEF-60C6-4557-4A1C-6474DCA65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0FFE33-66B8-9BF3-35C7-DD4D26334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C0D1E6-0A7D-D69B-7D38-4EF47446C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44270A-FA47-7B50-8D67-F7B77CA36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9FE087-141C-4017-9CFE-7DE24E89C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64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0538-1EB8-5965-A0FC-4A848F938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AFD700-E3F4-2330-B562-CDB9A4810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3A741C-4F73-D0B6-6890-1BF134EFD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79B38D5-8765-862F-0295-ADF7CCDC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7DB26B3-24C9-3214-FE42-DB9F620F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6A40810-0329-EE5C-4B4A-CC0F6902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122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5694BC-ADDF-8D3A-299A-811D311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24E6D1-AEDE-BC67-7B20-0292E91A07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74989E-52EF-0115-2784-B71241072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4E586B5-E39F-EDBF-27AE-8144F9BB8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8AB43C2-CA0F-85F6-3F35-698491664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F539896-9E67-3A59-0F7D-ED1756B4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0E0A56C-CBA2-EDF8-546E-C35548029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11E573-8D15-381A-9EF1-66B00114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175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748A3-2C33-50BC-16F4-062909915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960D3ED-501E-D1B5-DEFF-EE1E3E0F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A4F419B-2CCC-26DE-4DB2-A9FECF3FF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232918-3CBB-E367-C6B7-E3AA9F16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92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1AF55C7-0638-BF02-D977-A2A091614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D2F854F-1A44-D015-3BBC-3C880122F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AC7C8D-1FF3-12A2-BBA1-2C9CCB09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187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0D056E-D94D-5822-7B2A-DEE12529B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E9CAF5-3D5B-4DED-2D92-F0A3AC25E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4C5C39E-14F7-11DC-67E5-8DE5AB38A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6C1DA9-18DF-1727-B3F3-8508FFECE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DBC9F86-4105-8C76-6D04-CB19B25B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F5B98B-63DE-4D0C-8649-22741DB69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407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40B5AB-FAD0-3127-09F4-84A2393E6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FC1F4F7-B4B3-E1C6-E2DD-41F20152A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5F0CDAD-2A4D-F19D-96FB-FBF15A04C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6A3EC27-7AFC-F9CC-0123-9F2F8BE9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A0469D-90B3-C753-01E9-3329E0CE2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77E8D4A-8E51-57AB-7F05-EE2D5B670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963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9E60324-9D16-302D-16D5-6B0235CD8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221AC8-E3D6-D6C2-C841-C4B04B44F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7C62E6-CB42-BF8A-FB24-1399E1995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277D1-0D7E-4678-8BA9-E111DEE36999}" type="datetimeFigureOut">
              <a:rPr lang="cs-CZ" smtClean="0"/>
              <a:t>11. 5. 2026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078C99-3492-B082-117B-45A6AC04A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E9E705-49DD-8A54-8AB5-EBD44710F4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036BC-85BD-4F3A-BF5F-59A9C9F50F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89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eangashub.com/report-presentation/russian-gas-still-entering-germany-via-neighbouring-countries" TargetMode="External"/><Relationship Id="rId2" Type="http://schemas.openxmlformats.org/officeDocument/2006/relationships/hyperlink" Target="https://www.aljazeera.com/news/2022/1/25/ukraine-russia-what-is-nord-steam-2-and-why-is-it-contentiou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Gas-imports_to_Germany_2022-2025.jpeg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136BD-E046-1794-56B4-CC1F90158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9177"/>
            <a:ext cx="9144000" cy="2387600"/>
          </a:xfrm>
        </p:spPr>
        <p:txBody>
          <a:bodyPr>
            <a:normAutofit/>
          </a:bodyPr>
          <a:lstStyle/>
          <a:p>
            <a:r>
              <a:rPr lang="cs-CZ" dirty="0"/>
              <a:t>Bezpečnostní a energetická politika Německa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DE94A4-8DBD-7AAF-0521-265895A09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8852"/>
            <a:ext cx="9144000" cy="1655762"/>
          </a:xfrm>
        </p:spPr>
        <p:txBody>
          <a:bodyPr/>
          <a:lstStyle/>
          <a:p>
            <a:r>
              <a:rPr lang="cs-CZ" dirty="0"/>
              <a:t>Lukáš Babický</a:t>
            </a:r>
          </a:p>
        </p:txBody>
      </p:sp>
    </p:spTree>
    <p:extLst>
      <p:ext uri="{BB962C8B-B14F-4D97-AF65-F5344CB8AC3E}">
        <p14:creationId xmlns:p14="http://schemas.microsoft.com/office/powerpoint/2010/main" val="2766266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ussian gas still entering Germany via neighbouring countries | European Gas  Hub">
            <a:extLst>
              <a:ext uri="{FF2B5EF4-FFF2-40B4-BE49-F238E27FC236}">
                <a16:creationId xmlns:a16="http://schemas.microsoft.com/office/drawing/2014/main" id="{4C9C8FBF-2067-D314-E914-0B1A85AC4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341" y="456596"/>
            <a:ext cx="7529318" cy="594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665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3597B1-CB69-DD7E-411F-000B1DB9D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/>
              <a:t>Účel</a:t>
            </a:r>
            <a:r>
              <a:rPr lang="en-US" sz="3600" b="1" dirty="0"/>
              <a:t> </a:t>
            </a:r>
            <a:r>
              <a:rPr lang="en-US" sz="3600" b="1" dirty="0" err="1"/>
              <a:t>plynovodů</a:t>
            </a:r>
            <a:r>
              <a:rPr lang="en-US" sz="3600" b="1" dirty="0"/>
              <a:t> Nord Stream 1 a 2</a:t>
            </a:r>
            <a:endParaRPr lang="cs-CZ" sz="36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BB840D-C756-C23E-E4CB-7AFD008B0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zajistit přímé dodávky ruského plynu do Německa</a:t>
            </a:r>
          </a:p>
          <a:p>
            <a:r>
              <a:rPr lang="cs-CZ" sz="2400" dirty="0"/>
              <a:t>obejít tranzitní státy: Ukrajina, Polsko, Slovensko</a:t>
            </a:r>
          </a:p>
          <a:p>
            <a:r>
              <a:rPr lang="cs-CZ" sz="2400" dirty="0"/>
              <a:t>posílit roli Německa jako hlavního energetického uzlu Evropy</a:t>
            </a:r>
          </a:p>
          <a:p>
            <a:r>
              <a:rPr lang="cs-CZ" sz="2400" dirty="0"/>
              <a:t>levnější a stabilní plyn pro německý průmysl</a:t>
            </a:r>
          </a:p>
          <a:p>
            <a:r>
              <a:rPr lang="cs-CZ" sz="2400" dirty="0"/>
              <a:t>větší vliv </a:t>
            </a:r>
            <a:r>
              <a:rPr lang="cs-CZ" sz="2400" dirty="0" err="1"/>
              <a:t>Gazpromu</a:t>
            </a:r>
            <a:r>
              <a:rPr lang="cs-CZ" sz="2400" dirty="0"/>
              <a:t> na evropském trhu (z Ruské strany)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4CD4C974-0010-8A14-89D4-C6613F9E75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820639"/>
              </p:ext>
            </p:extLst>
          </p:nvPr>
        </p:nvGraphicFramePr>
        <p:xfrm>
          <a:off x="838200" y="4434416"/>
          <a:ext cx="10515600" cy="1559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9771859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484017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Nord</a:t>
                      </a:r>
                      <a:r>
                        <a:rPr lang="cs-CZ" dirty="0"/>
                        <a:t> Stream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Nord</a:t>
                      </a:r>
                      <a:r>
                        <a:rPr lang="cs-CZ" dirty="0"/>
                        <a:t> Stream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12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spuštěn 2011–2012</a:t>
                      </a:r>
                    </a:p>
                    <a:p>
                      <a:r>
                        <a:rPr lang="cs-CZ" dirty="0"/>
                        <a:t>kapacita: 55 </a:t>
                      </a:r>
                      <a:r>
                        <a:rPr lang="cs-CZ" dirty="0" err="1"/>
                        <a:t>bcm</a:t>
                      </a:r>
                      <a:r>
                        <a:rPr lang="cs-CZ" dirty="0"/>
                        <a:t> ročně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měl kapacitu zdvojnásobit</a:t>
                      </a:r>
                    </a:p>
                    <a:p>
                      <a:r>
                        <a:rPr lang="cs-CZ" dirty="0"/>
                        <a:t>dokončen 2021, nikdy nebyl spuštěn</a:t>
                      </a:r>
                    </a:p>
                    <a:p>
                      <a:r>
                        <a:rPr lang="cs-CZ" dirty="0"/>
                        <a:t>po invazi Ruska na Ukrajinu (2022) Německo projekt zastavilo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694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442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ord Stream 2: Why Russia's pipeline to Europe divides the West | Energy  News | Al Jazeera">
            <a:extLst>
              <a:ext uri="{FF2B5EF4-FFF2-40B4-BE49-F238E27FC236}">
                <a16:creationId xmlns:a16="http://schemas.microsoft.com/office/drawing/2014/main" id="{71FCD151-4545-6E92-D0B6-4EACC2F7A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8625"/>
            <a:ext cx="11430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917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B2D5CB-453C-BCA9-60EF-832226BB4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/>
              <a:t>Výhled německé energetiky do roku 2030 (pohled z roku 2014)</a:t>
            </a:r>
            <a:endParaRPr lang="cs-CZ" sz="36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17ABBA-E188-C025-5141-62631FDBA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Německé ministerstvo hospodářství a energetiky očekávalo pokles celkové spotřeby energie díky: obnovitelným zdrojům a energetickým úsporám</a:t>
            </a:r>
          </a:p>
          <a:p>
            <a:r>
              <a:rPr lang="cs-CZ" sz="2400" dirty="0"/>
              <a:t>přesto měla fosilní paliva v roce 2030 stále tvořit cca 77 % energetického mixu</a:t>
            </a:r>
          </a:p>
          <a:p>
            <a:r>
              <a:rPr lang="cs-CZ" sz="2400" dirty="0"/>
              <a:t>podíl zemního plynu měl zůstat kolem 21 %</a:t>
            </a:r>
          </a:p>
        </p:txBody>
      </p:sp>
    </p:spTree>
    <p:extLst>
      <p:ext uri="{BB962C8B-B14F-4D97-AF65-F5344CB8AC3E}">
        <p14:creationId xmlns:p14="http://schemas.microsoft.com/office/powerpoint/2010/main" val="1966797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CAC7CD-A2E0-0FCF-0740-CD8C303B3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Alternativy ke snížení závislosti na Rusku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8147628-687E-0521-CE4E-785980C53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764672"/>
              </p:ext>
            </p:extLst>
          </p:nvPr>
        </p:nvGraphicFramePr>
        <p:xfrm>
          <a:off x="838200" y="1965960"/>
          <a:ext cx="10515600" cy="2926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74614872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82505237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5352040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078549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LNG (zkapalněný plyn)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Obnovitelné zdroje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Vyšší dovoz z Norska a Nizozemska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Energetické úspory a efektivita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949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větší diverzifikace dodavatelů</a:t>
                      </a:r>
                    </a:p>
                    <a:p>
                      <a:r>
                        <a:rPr lang="cs-CZ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vyšší energetická bezpečnost</a:t>
                      </a:r>
                    </a:p>
                    <a:p>
                      <a:r>
                        <a:rPr lang="pl-PL" dirty="0">
                          <a:solidFill>
                            <a:srgbClr val="C00000"/>
                          </a:solidFill>
                        </a:rPr>
                        <a:t>- vysoké náklady na terminály a infrastrukturu</a:t>
                      </a:r>
                    </a:p>
                    <a:p>
                      <a:r>
                        <a:rPr lang="cs-CZ" dirty="0">
                          <a:solidFill>
                            <a:srgbClr val="C00000"/>
                          </a:solidFill>
                        </a:rPr>
                        <a:t>- dražší než ruský potrubní plyn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nižší závislost na dovozu fosilních paliv</a:t>
                      </a:r>
                    </a:p>
                    <a:p>
                      <a:r>
                        <a:rPr lang="cs-CZ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podpora klimatických cílů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dirty="0">
                          <a:solidFill>
                            <a:srgbClr val="C00000"/>
                          </a:solidFill>
                        </a:rPr>
                        <a:t>- problém skladování energie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cs-CZ" dirty="0">
                          <a:solidFill>
                            <a:srgbClr val="C00000"/>
                          </a:solidFill>
                        </a:rPr>
                        <a:t>- nedostatečná infrastruktura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stabilní a politicky bezpečnější dodavatelé</a:t>
                      </a:r>
                    </a:p>
                    <a:p>
                      <a:endParaRPr lang="cs-CZ" dirty="0">
                        <a:solidFill>
                          <a:srgbClr val="C00000"/>
                        </a:solidFill>
                      </a:endParaRPr>
                    </a:p>
                    <a:p>
                      <a:endParaRPr lang="cs-CZ" dirty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cs-CZ" dirty="0">
                          <a:solidFill>
                            <a:srgbClr val="C00000"/>
                          </a:solidFill>
                        </a:rPr>
                        <a:t>- omezené kapacity a postupný pokles těžby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dlouhodobé snížení spotřeby plynu</a:t>
                      </a:r>
                    </a:p>
                    <a:p>
                      <a:r>
                        <a:rPr lang="cs-CZ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+ nižší závislost na importu</a:t>
                      </a:r>
                    </a:p>
                    <a:p>
                      <a:r>
                        <a:rPr lang="cs-CZ" dirty="0">
                          <a:solidFill>
                            <a:srgbClr val="C00000"/>
                          </a:solidFill>
                        </a:rPr>
                        <a:t>- pomalý efekt a vysoké investice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993502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F0AB9270-BE49-3FC0-E022-034C0B9CEDC2}"/>
              </a:ext>
            </a:extLst>
          </p:cNvPr>
          <p:cNvSpPr txBox="1"/>
          <p:nvPr/>
        </p:nvSpPr>
        <p:spPr>
          <a:xfrm>
            <a:off x="981243" y="5330598"/>
            <a:ext cx="10229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= Autorka uzavírá, že rychlé omezení závislosti na ruském plynu bylo tehdy považováno za velmi obtížné a ekonomicky nákladné.</a:t>
            </a:r>
          </a:p>
        </p:txBody>
      </p:sp>
    </p:spTree>
    <p:extLst>
      <p:ext uri="{BB962C8B-B14F-4D97-AF65-F5344CB8AC3E}">
        <p14:creationId xmlns:p14="http://schemas.microsoft.com/office/powerpoint/2010/main" val="3145348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4F394-A160-D6C5-4BE7-53A5DACE1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Odpojení jaderných elektráren v Německu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240846-A9F8-559B-21E6-2FD9D0FB6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po havárii ve Fukušimě (2011) Německo rozhodlo o úplném odchodu od jádra</a:t>
            </a:r>
          </a:p>
          <a:p>
            <a:r>
              <a:rPr lang="cs-CZ" sz="2400" dirty="0"/>
              <a:t>poslední tři jaderné elektrárny byly odstaveny v dubnu 2023</a:t>
            </a:r>
          </a:p>
          <a:p>
            <a:r>
              <a:rPr lang="cs-CZ" sz="2400" dirty="0"/>
              <a:t>Cíle:</a:t>
            </a:r>
          </a:p>
          <a:p>
            <a:pPr lvl="1"/>
            <a:r>
              <a:rPr lang="cs-CZ" sz="2000" dirty="0"/>
              <a:t>zvýšení bezpečnosti</a:t>
            </a:r>
          </a:p>
          <a:p>
            <a:pPr lvl="1"/>
            <a:r>
              <a:rPr lang="cs-CZ" sz="2000" dirty="0"/>
              <a:t>podpora obnovitelných zdrojů v rámci </a:t>
            </a:r>
            <a:r>
              <a:rPr lang="cs-CZ" sz="2000" dirty="0" err="1"/>
              <a:t>Energiewende</a:t>
            </a:r>
            <a:endParaRPr lang="cs-CZ" sz="2400" dirty="0"/>
          </a:p>
          <a:p>
            <a:r>
              <a:rPr lang="cs-CZ" sz="2400" dirty="0"/>
              <a:t>Dopady:</a:t>
            </a:r>
          </a:p>
          <a:p>
            <a:pPr lvl="1"/>
            <a:r>
              <a:rPr lang="cs-CZ" sz="2000" dirty="0"/>
              <a:t>pokles stabilní výroby elektřiny</a:t>
            </a:r>
          </a:p>
          <a:p>
            <a:pPr lvl="1"/>
            <a:r>
              <a:rPr lang="cs-CZ" sz="2000" dirty="0"/>
              <a:t>vyšší význam zemního plynu, uhlí a dovozu elektřiny</a:t>
            </a:r>
            <a:endParaRPr lang="cs-CZ" sz="2400" dirty="0"/>
          </a:p>
          <a:p>
            <a:r>
              <a:rPr lang="cs-CZ" sz="2400" b="1" dirty="0"/>
              <a:t>odstavení jádra tak nepřímo zvýšilo závislost Německa na ruském plynu</a:t>
            </a:r>
          </a:p>
          <a:p>
            <a:pPr marL="0" indent="0">
              <a:buNone/>
            </a:pPr>
            <a:r>
              <a:rPr lang="cs-CZ" sz="2400" dirty="0"/>
              <a:t>= Po roce 2022 byla německá politika odchodu od jádra často kritizována jako faktor, který oslabil energetickou bezpečnost země.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53939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AA35F0-3965-4FE1-058B-C571A93E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Výhled německé závislosti na ruském plynu dle autorky (2015)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49626E-C970-8432-E7A6-02A4F0212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68889"/>
          </a:xfrm>
        </p:spPr>
        <p:txBody>
          <a:bodyPr>
            <a:normAutofit/>
          </a:bodyPr>
          <a:lstStyle/>
          <a:p>
            <a:r>
              <a:rPr lang="cs-CZ" sz="2400" dirty="0"/>
              <a:t>Autorka předpokládá, že Německo nebude schopné rychle omezit závislost na ruském plynu, a že v krátkodobém ani střednědobém horizontu se neočekává zásadní změna politiky vůči Rusku</a:t>
            </a:r>
          </a:p>
          <a:p>
            <a:r>
              <a:rPr lang="cs-CZ" sz="2400" dirty="0"/>
              <a:t>Argumenty:</a:t>
            </a:r>
          </a:p>
          <a:p>
            <a:pPr lvl="1"/>
            <a:r>
              <a:rPr lang="cs-CZ" sz="2000" dirty="0"/>
              <a:t>silná ekonomická provázanost Německa a Ruska</a:t>
            </a:r>
          </a:p>
          <a:p>
            <a:pPr lvl="1"/>
            <a:r>
              <a:rPr lang="cs-CZ" sz="2000" dirty="0"/>
              <a:t>vysoké náklady na přestavbu energetické infrastruktury</a:t>
            </a:r>
          </a:p>
          <a:p>
            <a:pPr lvl="1"/>
            <a:r>
              <a:rPr lang="cs-CZ" sz="2000" dirty="0"/>
              <a:t>nedostatek alternativních dodavatelů</a:t>
            </a:r>
          </a:p>
          <a:p>
            <a:pPr lvl="1"/>
            <a:r>
              <a:rPr lang="cs-CZ" sz="2000" dirty="0"/>
              <a:t>absence LNG terminálů v Německu</a:t>
            </a:r>
          </a:p>
          <a:p>
            <a:pPr lvl="1"/>
            <a:r>
              <a:rPr lang="cs-CZ" sz="2000" dirty="0"/>
              <a:t>význam plynu pro německý průmysl a </a:t>
            </a:r>
            <a:r>
              <a:rPr lang="cs-CZ" sz="2000" dirty="0" err="1"/>
              <a:t>Energiewende</a:t>
            </a:r>
            <a:endParaRPr lang="cs-CZ" sz="2000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D83E3AC1-8993-E030-DADD-431408824CE2}"/>
              </a:ext>
            </a:extLst>
          </p:cNvPr>
          <p:cNvSpPr txBox="1">
            <a:spLocks/>
          </p:cNvSpPr>
          <p:nvPr/>
        </p:nvSpPr>
        <p:spPr>
          <a:xfrm>
            <a:off x="838200" y="5229451"/>
            <a:ext cx="10515600" cy="105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/>
              <a:t>= Autorka očekává pokračování úzké energetické spolupráce s Ruskem a nepředpokládá „</a:t>
            </a:r>
            <a:r>
              <a:rPr lang="cs-CZ" sz="2400" b="1" dirty="0" err="1"/>
              <a:t>abrupt</a:t>
            </a:r>
            <a:r>
              <a:rPr lang="cs-CZ" sz="2400" b="1" dirty="0"/>
              <a:t> </a:t>
            </a:r>
            <a:r>
              <a:rPr lang="cs-CZ" sz="2400" b="1" dirty="0" err="1"/>
              <a:t>changes</a:t>
            </a:r>
            <a:r>
              <a:rPr lang="cs-CZ" sz="2400" b="1" dirty="0"/>
              <a:t>“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941778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63A4E5-8B2E-B4C9-1254-03E4C1F04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D12E1B-3F5E-FE34-88D9-FC4DFB71B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Miriam Solera </a:t>
            </a:r>
            <a:r>
              <a:rPr lang="en-US" sz="2400" dirty="0" err="1"/>
              <a:t>Ureña</a:t>
            </a:r>
            <a:r>
              <a:rPr lang="en-US" sz="2400" dirty="0"/>
              <a:t>, „The dependence of Germany on Russian gas: analysis and prospects in the context of the current Ukrainian crisis“, in </a:t>
            </a:r>
            <a:r>
              <a:rPr lang="en-US" sz="2400" dirty="0" err="1"/>
              <a:t>Comillas</a:t>
            </a:r>
            <a:r>
              <a:rPr lang="en-US" sz="2400" dirty="0"/>
              <a:t> Journal of International Relations, Vol. 2, No. 4 (September-December 2015), pp. 52–72.</a:t>
            </a:r>
            <a:endParaRPr lang="cs-CZ" sz="2400" dirty="0"/>
          </a:p>
          <a:p>
            <a:r>
              <a:rPr lang="cs-CZ" sz="2400" dirty="0">
                <a:hlinkClick r:id="rId2"/>
              </a:rPr>
              <a:t>https://www.aljazeera.com/news/2022/1/25/ukraine-russia-what-is-nord-steam-2-and-why-is-it-contentious</a:t>
            </a:r>
            <a:endParaRPr lang="cs-CZ" sz="2400" dirty="0"/>
          </a:p>
          <a:p>
            <a:r>
              <a:rPr lang="cs-CZ" sz="2400" dirty="0">
                <a:hlinkClick r:id="rId3"/>
              </a:rPr>
              <a:t>https://europeangashub.com/report-presentation/russian-gas-still-entering-germany-via-neighbouring-countries</a:t>
            </a:r>
            <a:endParaRPr lang="cs-CZ" sz="2400" dirty="0"/>
          </a:p>
          <a:p>
            <a:r>
              <a:rPr lang="cs-CZ" sz="2400" dirty="0">
                <a:hlinkClick r:id="rId4"/>
              </a:rPr>
              <a:t>https://commons.wikimedia.org/wiki/File:Gas-imports_to_Germany_2022-2025.jpeg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71779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1465AC-7A73-5CB9-FE12-C2F72308FF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59893"/>
            <a:ext cx="9144000" cy="938213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0595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13F0D4-0006-2782-E9F5-152F4A3CF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Strong economic interdependence </a:t>
            </a:r>
            <a:r>
              <a:rPr lang="en-US" sz="3600" b="1" dirty="0" err="1"/>
              <a:t>mezi</a:t>
            </a:r>
            <a:r>
              <a:rPr lang="en-US" sz="3600" b="1" dirty="0"/>
              <a:t> </a:t>
            </a:r>
            <a:r>
              <a:rPr lang="en-US" sz="3600" b="1" dirty="0" err="1"/>
              <a:t>Německem</a:t>
            </a:r>
            <a:r>
              <a:rPr lang="en-US" sz="3600" b="1" dirty="0"/>
              <a:t> a </a:t>
            </a:r>
            <a:r>
              <a:rPr lang="en-US" sz="3600" b="1" dirty="0" err="1"/>
              <a:t>Ruskem</a:t>
            </a:r>
            <a:endParaRPr lang="cs-CZ" sz="36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867EE8-6827-CD56-3D67-7760A7291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44146"/>
          </a:xfrm>
        </p:spPr>
        <p:txBody>
          <a:bodyPr>
            <a:normAutofit/>
          </a:bodyPr>
          <a:lstStyle/>
          <a:p>
            <a:r>
              <a:rPr lang="cs-CZ" sz="2400" u="sng" dirty="0"/>
              <a:t>Německo</a:t>
            </a:r>
            <a:r>
              <a:rPr lang="cs-CZ" sz="2400" dirty="0"/>
              <a:t> bylo silně závislé na dovozu ruských energetických surovin</a:t>
            </a:r>
          </a:p>
          <a:p>
            <a:pPr lvl="1"/>
            <a:r>
              <a:rPr lang="cs-CZ" sz="2000" dirty="0"/>
              <a:t>přibližně 35–40 % německého zemního plynu pocházelo z Ruska</a:t>
            </a:r>
          </a:p>
          <a:p>
            <a:pPr lvl="1"/>
            <a:r>
              <a:rPr lang="cs-CZ" sz="2000" dirty="0"/>
              <a:t>významný byl i dovoz ropy a uhlí (34% a 45%)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66EC7B86-CCB6-1478-3AA4-43321D66E549}"/>
              </a:ext>
            </a:extLst>
          </p:cNvPr>
          <p:cNvSpPr txBox="1">
            <a:spLocks/>
          </p:cNvSpPr>
          <p:nvPr/>
        </p:nvSpPr>
        <p:spPr>
          <a:xfrm>
            <a:off x="838200" y="3872138"/>
            <a:ext cx="10515600" cy="1532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u="sng" dirty="0"/>
              <a:t>Rusko</a:t>
            </a:r>
            <a:r>
              <a:rPr lang="cs-CZ" sz="2400" dirty="0"/>
              <a:t> bylo naopak závislé na evropských odběratelích</a:t>
            </a:r>
          </a:p>
          <a:p>
            <a:pPr lvl="1"/>
            <a:r>
              <a:rPr lang="cs-CZ" sz="2000" dirty="0"/>
              <a:t>EU (hlavně Německo) byla klíčovým trhem pro export ruských surovin</a:t>
            </a:r>
          </a:p>
          <a:p>
            <a:pPr lvl="1"/>
            <a:r>
              <a:rPr lang="cs-CZ" sz="2000" dirty="0"/>
              <a:t>německé firmy investovaly v Rusku</a:t>
            </a:r>
          </a:p>
          <a:p>
            <a:pPr lvl="1"/>
            <a:r>
              <a:rPr lang="cs-CZ" sz="2000" dirty="0"/>
              <a:t>Rusko dováželo německé technologie a průmyslové výrobky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670E0BBC-0F42-A670-3B5F-6E6586E6F3D5}"/>
              </a:ext>
            </a:extLst>
          </p:cNvPr>
          <p:cNvSpPr txBox="1">
            <a:spLocks/>
          </p:cNvSpPr>
          <p:nvPr/>
        </p:nvSpPr>
        <p:spPr>
          <a:xfrm>
            <a:off x="5934755" y="3282042"/>
            <a:ext cx="322489" cy="29391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dirty="0"/>
              <a:t>X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DEE9544A-C76C-782D-4262-76F2B0C9AFA3}"/>
              </a:ext>
            </a:extLst>
          </p:cNvPr>
          <p:cNvSpPr txBox="1">
            <a:spLocks/>
          </p:cNvSpPr>
          <p:nvPr/>
        </p:nvSpPr>
        <p:spPr>
          <a:xfrm>
            <a:off x="838199" y="5404757"/>
            <a:ext cx="10515600" cy="952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000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56F3AD34-B0DC-C829-7B00-D14655B2B125}"/>
              </a:ext>
            </a:extLst>
          </p:cNvPr>
          <p:cNvSpPr txBox="1">
            <a:spLocks/>
          </p:cNvSpPr>
          <p:nvPr/>
        </p:nvSpPr>
        <p:spPr>
          <a:xfrm>
            <a:off x="838199" y="5700938"/>
            <a:ext cx="10515600" cy="700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000" b="1" dirty="0"/>
              <a:t>= Obě země byly ekonomicky vzájemně propojené a profitovaly z tohoto vztahu. </a:t>
            </a:r>
          </a:p>
        </p:txBody>
      </p:sp>
    </p:spTree>
    <p:extLst>
      <p:ext uri="{BB962C8B-B14F-4D97-AF65-F5344CB8AC3E}">
        <p14:creationId xmlns:p14="http://schemas.microsoft.com/office/powerpoint/2010/main" val="79145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, snímek obrazovky, Písmo, Paralelní&#10;&#10;Popis byl vytvořen automaticky">
            <a:extLst>
              <a:ext uri="{FF2B5EF4-FFF2-40B4-BE49-F238E27FC236}">
                <a16:creationId xmlns:a16="http://schemas.microsoft.com/office/drawing/2014/main" id="{FD0531F7-B396-1A89-3CE8-FB1832C46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32" y="875193"/>
            <a:ext cx="9502536" cy="510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94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782AD8-9AC9-CF52-F6AB-7C9E0ECA1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Politický význam provázanosti Německa a Ruska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69E6CF-4587-B0A7-BA3B-BAF7B82A0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/>
          </a:bodyPr>
          <a:lstStyle/>
          <a:p>
            <a:r>
              <a:rPr lang="cs-CZ" sz="2400" dirty="0"/>
              <a:t>Německá politika vycházela z přesvědčení, že: </a:t>
            </a:r>
          </a:p>
          <a:p>
            <a:pPr lvl="1"/>
            <a:r>
              <a:rPr lang="cs-CZ" sz="2000" dirty="0"/>
              <a:t>intenzivní obchod a energetická spolupráce sníží riziko konfliktu</a:t>
            </a:r>
          </a:p>
          <a:p>
            <a:pPr lvl="1"/>
            <a:r>
              <a:rPr lang="cs-CZ" sz="2000" dirty="0"/>
              <a:t>ekonomická propojenost povede Rusko k větší stabilitě a spolupráci</a:t>
            </a:r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8E4B1656-EC08-9FA3-A551-F8B550A9DFC1}"/>
              </a:ext>
            </a:extLst>
          </p:cNvPr>
          <p:cNvSpPr txBox="1">
            <a:spLocks/>
          </p:cNvSpPr>
          <p:nvPr/>
        </p:nvSpPr>
        <p:spPr>
          <a:xfrm>
            <a:off x="838200" y="3044032"/>
            <a:ext cx="10515600" cy="1789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Základ politiky vůči Rusku tvořily koncepty:</a:t>
            </a:r>
          </a:p>
          <a:p>
            <a:pPr lvl="1"/>
            <a:r>
              <a:rPr lang="cs-CZ" sz="2000" b="1" dirty="0"/>
              <a:t>„</a:t>
            </a:r>
            <a:r>
              <a:rPr lang="cs-CZ" sz="2000" b="1" dirty="0" err="1"/>
              <a:t>Wandel</a:t>
            </a:r>
            <a:r>
              <a:rPr lang="cs-CZ" sz="2000" b="1" dirty="0"/>
              <a:t> durch </a:t>
            </a:r>
            <a:r>
              <a:rPr lang="cs-CZ" sz="2000" b="1" dirty="0" err="1"/>
              <a:t>Annäherung</a:t>
            </a:r>
            <a:r>
              <a:rPr lang="cs-CZ" sz="2000" b="1" dirty="0"/>
              <a:t>“</a:t>
            </a:r>
            <a:r>
              <a:rPr lang="cs-CZ" sz="2000" dirty="0"/>
              <a:t>(„změna skrze sbližování“) =&gt; dialog a spolupráce během studené války</a:t>
            </a:r>
          </a:p>
          <a:p>
            <a:pPr lvl="1"/>
            <a:r>
              <a:rPr lang="cs-CZ" sz="2000" b="1" dirty="0"/>
              <a:t>„</a:t>
            </a:r>
            <a:r>
              <a:rPr lang="cs-CZ" sz="2000" b="1" dirty="0" err="1"/>
              <a:t>Wandel</a:t>
            </a:r>
            <a:r>
              <a:rPr lang="cs-CZ" sz="2000" b="1" dirty="0"/>
              <a:t> durch </a:t>
            </a:r>
            <a:r>
              <a:rPr lang="cs-CZ" sz="2000" b="1" dirty="0" err="1"/>
              <a:t>Interdependenz</a:t>
            </a:r>
            <a:r>
              <a:rPr lang="cs-CZ" sz="2000" b="1" dirty="0"/>
              <a:t>“</a:t>
            </a:r>
            <a:r>
              <a:rPr lang="cs-CZ" sz="2000" dirty="0"/>
              <a:t>(„změna skrze vzájemnou závislost“) =&gt; po roce 1990 důraz na obchodní a energetické vazby</a:t>
            </a:r>
          </a:p>
        </p:txBody>
      </p:sp>
    </p:spTree>
    <p:extLst>
      <p:ext uri="{BB962C8B-B14F-4D97-AF65-F5344CB8AC3E}">
        <p14:creationId xmlns:p14="http://schemas.microsoft.com/office/powerpoint/2010/main" val="84545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7C4A0-8A87-8A19-EE01-B17EC5704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Závislost Německa na dovozu zemního plynu (2014)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FFECD-FEA5-4343-A736-B17A2A127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Německý průmysl byl závislý na levném plynu pro chemický, automobilový a strojírenský sektor</a:t>
            </a:r>
          </a:p>
          <a:p>
            <a:r>
              <a:rPr lang="cs-CZ" sz="2400" dirty="0"/>
              <a:t>Politika </a:t>
            </a:r>
            <a:r>
              <a:rPr lang="cs-CZ" sz="2400" dirty="0" err="1"/>
              <a:t>Energiewende</a:t>
            </a:r>
            <a:r>
              <a:rPr lang="cs-CZ" sz="2400" dirty="0"/>
              <a:t> zároveň postupně omezovala jádro a podporovala plyn jako „přechodové palivo“</a:t>
            </a:r>
          </a:p>
          <a:p>
            <a:r>
              <a:rPr lang="cs-CZ" sz="2400" dirty="0"/>
              <a:t>v roce 2014 spotřebovalo cca 72 </a:t>
            </a:r>
            <a:r>
              <a:rPr lang="cs-CZ" sz="2400" dirty="0" err="1"/>
              <a:t>bcm</a:t>
            </a:r>
            <a:r>
              <a:rPr lang="cs-CZ" sz="2400" dirty="0"/>
              <a:t> zemního plynu (</a:t>
            </a:r>
            <a:r>
              <a:rPr lang="cs-CZ" sz="2400" dirty="0" err="1"/>
              <a:t>billion</a:t>
            </a:r>
            <a:r>
              <a:rPr lang="cs-CZ" sz="2400" dirty="0"/>
              <a:t> </a:t>
            </a:r>
            <a:r>
              <a:rPr lang="cs-CZ" sz="2400" dirty="0" err="1"/>
              <a:t>cubic</a:t>
            </a:r>
            <a:r>
              <a:rPr lang="cs-CZ" sz="2400" dirty="0"/>
              <a:t> </a:t>
            </a:r>
            <a:r>
              <a:rPr lang="cs-CZ" sz="2400" dirty="0" err="1"/>
              <a:t>meters</a:t>
            </a:r>
            <a:r>
              <a:rPr lang="cs-CZ" sz="2400" dirty="0"/>
              <a:t>)</a:t>
            </a:r>
          </a:p>
          <a:p>
            <a:r>
              <a:rPr lang="cs-CZ" sz="2400" dirty="0"/>
              <a:t>zemní plyn tvořil asi 21 % německého energetického mixu</a:t>
            </a:r>
          </a:p>
          <a:p>
            <a:r>
              <a:rPr lang="cs-CZ" sz="2400" dirty="0"/>
              <a:t>Německo mělo minimální vlastní těžbu a nemělo LNG terminály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2816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snímek obrazovky, diagram, řada/pruh&#10;&#10;Popis byl vytvořen automaticky">
            <a:extLst>
              <a:ext uri="{FF2B5EF4-FFF2-40B4-BE49-F238E27FC236}">
                <a16:creationId xmlns:a16="http://schemas.microsoft.com/office/drawing/2014/main" id="{99B16F1C-D849-6C97-F62F-157C6657A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937" y="963745"/>
            <a:ext cx="8688125" cy="493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6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7C4A0-8A87-8A19-EE01-B17EC5704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Závislost Německa na dovozu zemního plynu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FFECD-FEA5-4343-A736-B17A2A127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Německo již není závislé primárně na Rusku</a:t>
            </a:r>
          </a:p>
          <a:p>
            <a:r>
              <a:rPr lang="cs-CZ" sz="2400" dirty="0"/>
              <a:t>Hlavní dodavatelé momentálně jsou: Norsko, USA (LNG), Nizozemsko</a:t>
            </a:r>
          </a:p>
          <a:p>
            <a:r>
              <a:rPr lang="cs-CZ" sz="2400" dirty="0"/>
              <a:t>Změny po roce 2022:</a:t>
            </a:r>
          </a:p>
          <a:p>
            <a:pPr lvl="1"/>
            <a:r>
              <a:rPr lang="cs-CZ" sz="2000" dirty="0"/>
              <a:t>výstavba LNG terminálů (</a:t>
            </a:r>
            <a:r>
              <a:rPr lang="cs-CZ" sz="2000" dirty="0" err="1"/>
              <a:t>Wilhelmshaven</a:t>
            </a:r>
            <a:r>
              <a:rPr lang="cs-CZ" sz="2000" dirty="0"/>
              <a:t>, </a:t>
            </a:r>
            <a:r>
              <a:rPr lang="cs-CZ" sz="2000" dirty="0" err="1"/>
              <a:t>Brunsbüttel</a:t>
            </a:r>
            <a:r>
              <a:rPr lang="cs-CZ" sz="2000" dirty="0"/>
              <a:t>)</a:t>
            </a:r>
          </a:p>
          <a:p>
            <a:pPr lvl="1"/>
            <a:r>
              <a:rPr lang="cs-CZ" sz="2000" dirty="0"/>
              <a:t>vyšší ceny energií</a:t>
            </a:r>
          </a:p>
          <a:p>
            <a:pPr lvl="1"/>
            <a:r>
              <a:rPr lang="cs-CZ" sz="2000" dirty="0"/>
              <a:t>vyšší státní výdaje</a:t>
            </a:r>
          </a:p>
        </p:txBody>
      </p:sp>
    </p:spTree>
    <p:extLst>
      <p:ext uri="{BB962C8B-B14F-4D97-AF65-F5344CB8AC3E}">
        <p14:creationId xmlns:p14="http://schemas.microsoft.com/office/powerpoint/2010/main" val="1260081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B7C4A0-8A87-8A19-EE01-B17EC5704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Závislost Německa na ruském plynu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FFECD-FEA5-4343-A736-B17A2A127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538061"/>
          </a:xfrm>
        </p:spPr>
        <p:txBody>
          <a:bodyPr>
            <a:normAutofit/>
          </a:bodyPr>
          <a:lstStyle/>
          <a:p>
            <a:r>
              <a:rPr lang="cs-CZ" sz="2400" dirty="0"/>
              <a:t>Podíl ruských surovin před válkou:</a:t>
            </a:r>
          </a:p>
          <a:p>
            <a:pPr lvl="1"/>
            <a:r>
              <a:rPr lang="it-IT" sz="2000" dirty="0"/>
              <a:t>plyn: cca 55%</a:t>
            </a:r>
            <a:endParaRPr lang="cs-CZ" sz="2000" dirty="0"/>
          </a:p>
          <a:p>
            <a:pPr lvl="1"/>
            <a:r>
              <a:rPr lang="it-IT" sz="2000" dirty="0"/>
              <a:t>ropa: cca 34%</a:t>
            </a:r>
            <a:endParaRPr lang="cs-CZ" sz="2000" dirty="0"/>
          </a:p>
          <a:p>
            <a:pPr lvl="1"/>
            <a:r>
              <a:rPr lang="it-IT" sz="2000" dirty="0"/>
              <a:t>uhlí: cca 45%</a:t>
            </a:r>
            <a:endParaRPr lang="cs-CZ" sz="2000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EE0B7EFB-CCAA-1DA3-FB35-0CFD36AAB5FE}"/>
              </a:ext>
            </a:extLst>
          </p:cNvPr>
          <p:cNvSpPr txBox="1">
            <a:spLocks/>
          </p:cNvSpPr>
          <p:nvPr/>
        </p:nvSpPr>
        <p:spPr>
          <a:xfrm>
            <a:off x="838200" y="3496583"/>
            <a:ext cx="10515600" cy="1655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Po roce 2022</a:t>
            </a:r>
          </a:p>
          <a:p>
            <a:pPr lvl="1"/>
            <a:r>
              <a:rPr lang="it-IT" sz="2000" dirty="0"/>
              <a:t>plyn: dovoz ruského plynu byl téměř ukončen</a:t>
            </a:r>
            <a:endParaRPr lang="cs-CZ" sz="2000" dirty="0"/>
          </a:p>
          <a:p>
            <a:pPr lvl="1"/>
            <a:r>
              <a:rPr lang="it-IT" sz="2000" dirty="0"/>
              <a:t>ropa: výrazně omezen</a:t>
            </a:r>
            <a:endParaRPr lang="cs-CZ" sz="2000" dirty="0"/>
          </a:p>
          <a:p>
            <a:pPr lvl="1"/>
            <a:r>
              <a:rPr lang="it-IT" sz="2000" dirty="0"/>
              <a:t>uhlí:</a:t>
            </a:r>
            <a:r>
              <a:rPr lang="cs-CZ" sz="2000" dirty="0"/>
              <a:t> zakázán sankcemi EU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70CC5B7B-F6BA-609F-5D7F-EF6E9E315E2A}"/>
              </a:ext>
            </a:extLst>
          </p:cNvPr>
          <p:cNvSpPr txBox="1">
            <a:spLocks/>
          </p:cNvSpPr>
          <p:nvPr/>
        </p:nvSpPr>
        <p:spPr>
          <a:xfrm>
            <a:off x="838200" y="5284562"/>
            <a:ext cx="10515600" cy="69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/>
              <a:t>= Německo se dokázalo zbavit přímé závislosti na ruském plynu.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722261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7A9BCC9-1ACB-51B1-686C-41FA1C3A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0"/>
            <a:ext cx="11672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5274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843</Words>
  <Application>Microsoft Office PowerPoint</Application>
  <PresentationFormat>Širokoúhlá obrazovka</PresentationFormat>
  <Paragraphs>107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Bezpečnostní a energetická politika Německa </vt:lpstr>
      <vt:lpstr>Strong economic interdependence mezi Německem a Ruskem</vt:lpstr>
      <vt:lpstr>Prezentace aplikace PowerPoint</vt:lpstr>
      <vt:lpstr>Politický význam provázanosti Německa a Ruska</vt:lpstr>
      <vt:lpstr>Závislost Německa na dovozu zemního plynu (2014)</vt:lpstr>
      <vt:lpstr>Prezentace aplikace PowerPoint</vt:lpstr>
      <vt:lpstr>Závislost Německa na dovozu zemního plynu (2026)</vt:lpstr>
      <vt:lpstr>Závislost Německa na ruském plynu</vt:lpstr>
      <vt:lpstr>Prezentace aplikace PowerPoint</vt:lpstr>
      <vt:lpstr>Prezentace aplikace PowerPoint</vt:lpstr>
      <vt:lpstr>Účel plynovodů Nord Stream 1 a 2</vt:lpstr>
      <vt:lpstr>Prezentace aplikace PowerPoint</vt:lpstr>
      <vt:lpstr>Výhled německé energetiky do roku 2030 (pohled z roku 2014)</vt:lpstr>
      <vt:lpstr>Alternativy ke snížení závislosti na Rusku</vt:lpstr>
      <vt:lpstr>Odpojení jaderných elektráren v Německu</vt:lpstr>
      <vt:lpstr>Výhled německé závislosti na ruském plynu dle autorky (2015)</vt:lpstr>
      <vt:lpstr>Zdroje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Bezpečnostní a energetická politika Německa </dc:title>
  <dc:creator>Lukáš Babický</dc:creator>
  <cp:lastModifiedBy>Lukáš Babický</cp:lastModifiedBy>
  <cp:revision>1</cp:revision>
  <dcterms:created xsi:type="dcterms:W3CDTF">2026-05-11T17:41:04Z</dcterms:created>
  <dcterms:modified xsi:type="dcterms:W3CDTF">2026-05-11T19:34:54Z</dcterms:modified>
</cp:coreProperties>
</file>