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66F5-D187-4BA3-8726-1F144F40E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4FE21-B724-41E8-8405-854787F5B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F3A39-6AC2-4C5F-8D1C-3C47614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D0AE7-5D04-45A8-86CD-DC51E99C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E2705-4EB4-4D6F-8FDD-4D0CAD6D3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46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20911-469F-4499-A535-16BAACBA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63B8D-A2A9-4F4D-9FE7-09702D6D1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F5834-4BBB-4CCE-9E46-9F18532C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EC42D-FB70-4F64-8005-9E874CDB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4B44A-E09E-4D1A-B92D-765B70DB4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8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5139C0-E1C6-49E3-AD17-FE7D66DE4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EFB36-D47B-4D64-B144-623948FC7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5939B-0C09-49F5-B886-C9C2161F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F6140-7AC0-4E06-93CB-9F9B78F8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5E8EF-1BAE-4E2B-9457-7352917A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95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0243-6CD0-467F-9E55-F3576CC2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4EBFE-5F1C-429D-B24F-F3C9F547B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482EA-B020-4DBE-97A1-35DA341C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A9E5E-AA3E-4BCC-A321-6EBC9D802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2B83B-AF4A-496C-BECA-25373379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84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9329-2E07-4533-B425-29A67F0E2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92F46-DF3C-4038-B13D-D1CFFAB26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8FCD5-2EC6-482B-86B4-EF9844A2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7A594-8C09-4313-A4E3-391D6917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00C68-ACA3-4788-A074-40BF0E1B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06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79CB-25CA-4595-A120-519C01EE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F41FC-4247-43A6-8F75-F84AC4127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99267-FFC3-42C5-8D7C-C8B9AA132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72C1C-1A61-46A7-B0CD-E026DF6D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3ACFC-C494-49AD-9A01-1C73CE6E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AF5AB-102F-4C9C-88C1-FEFE9262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59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B3DA-AED6-48AA-BF9E-04C8F984A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A681E-6E90-4D40-A373-F7FBF975A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7CB7A-E1B1-49E7-B3CD-6B33ED4F1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F42C17-1527-40C7-AA96-54984FCD1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04D4AD-CAD5-4361-A580-0D94BB4EB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857E2C-4B6C-4D28-B79F-04977584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9F23AF-1EED-4AF7-9874-34E4658D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06F502-1CF2-4084-BE5B-A0ADC3AC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91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488D-1323-4BA2-AAE3-37FF1F39B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7D6D55-F8CA-4319-ADA1-BBBA45EA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B204C-CD6F-4DCB-97CE-C126E31F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4CD70-8541-4FF7-B385-5F491783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85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63ABC0-5635-4CCF-8872-A94A9B63E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C61AB-352E-4DC9-B16B-3EA8AAE4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3229-837B-4721-9E3D-5DAA2A787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44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9B95-A967-4B9E-8994-3309576E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09F8C-C189-4F2B-86C5-469398828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518E9-8813-4312-8588-904202CB1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62005-B56F-4E81-9C76-4B57450D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F1CCE-71BB-4DB0-8D24-C1D2D294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0F5D1-0E98-41C7-8DC1-B938F89B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46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AF47-920F-44C4-B4F5-B71352727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328B0-F179-45B2-AC2C-55154AD9A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38217-3425-4A10-8D1E-A23D1E57D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9F518-EF46-410D-A7D4-556155CC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9E1BC-FCE1-47FA-9559-6325BC72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7A0F7-DB16-48EF-8FDE-D39D87EA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85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47F76-F342-41AC-B9CC-72AEE986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A1350-D887-46CF-A5BF-A1437BD22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0053C-82F5-482A-A5A2-0CE30148F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300B-EA4A-4741-98B7-BE79FECFBE68}" type="datetimeFigureOut">
              <a:rPr lang="cs-CZ" smtClean="0"/>
              <a:t>1.12.2020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257C-57FA-4926-9B9F-BA2312DBC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03B1C-6DB3-4874-BA02-03A48ABBC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719B-2417-4D03-BF97-2867CEB479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36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39F2-20BF-42C8-94D3-FB32385731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Sokolská všestrannost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B7E9BA-77B9-4A57-BBFE-8BFA6DE38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Dubská, Král</a:t>
            </a:r>
          </a:p>
        </p:txBody>
      </p:sp>
    </p:spTree>
    <p:extLst>
      <p:ext uri="{BB962C8B-B14F-4D97-AF65-F5344CB8AC3E}">
        <p14:creationId xmlns:p14="http://schemas.microsoft.com/office/powerpoint/2010/main" val="3296317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12123-4364-4E9F-86F4-4A50968FB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hlavní část 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FE3FB-2BE0-4739-83A9-672E21338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Časový rozsah: 25 minut (5x5)</a:t>
            </a:r>
          </a:p>
          <a:p>
            <a:endParaRPr lang="cs-CZ" dirty="0"/>
          </a:p>
          <a:p>
            <a:r>
              <a:rPr lang="cs-CZ" dirty="0"/>
              <a:t>Forma: cvičení ve družstvech</a:t>
            </a:r>
          </a:p>
          <a:p>
            <a:endParaRPr lang="cs-CZ" dirty="0"/>
          </a:p>
          <a:p>
            <a:r>
              <a:rPr lang="cs-CZ" dirty="0"/>
              <a:t>Cíl: nácvik pohybových dovedností, rozvoj pohybových schopností, rozvoj morálně volních vlastností</a:t>
            </a:r>
          </a:p>
          <a:p>
            <a:endParaRPr lang="cs-CZ" dirty="0"/>
          </a:p>
          <a:p>
            <a:r>
              <a:rPr lang="cs-CZ" dirty="0"/>
              <a:t>Pomůcky: 2 lavičky, švédská bedna, žíněnky (min. 6), papíry, papírové koule, kužely, obruče + případně krabice, čočky, lano, bosu, dětské chůdy apod.</a:t>
            </a:r>
          </a:p>
        </p:txBody>
      </p:sp>
    </p:spTree>
    <p:extLst>
      <p:ext uri="{BB962C8B-B14F-4D97-AF65-F5344CB8AC3E}">
        <p14:creationId xmlns:p14="http://schemas.microsoft.com/office/powerpoint/2010/main" val="1468278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8DC5-18F1-4DCB-8EF3-9132E0EB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náplň hlavní části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88376-63AF-431B-ADD9-3226AB5C2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Zasněžený kopec </a:t>
            </a:r>
            <a:r>
              <a:rPr lang="cs-CZ" dirty="0"/>
              <a:t>(lavička –bedna –lavička) – různé způsoby zdolávání (lezení, plazení, přitahování, klouzání)</a:t>
            </a:r>
          </a:p>
          <a:p>
            <a:r>
              <a:rPr lang="cs-CZ" i="1" dirty="0"/>
              <a:t>Hrátky na sněhu </a:t>
            </a:r>
            <a:r>
              <a:rPr lang="cs-CZ" dirty="0"/>
              <a:t>(2x2 žíněnky) – základní prostná (andělíček, sudy, kolíbka, kotoul vpřed) + lokomoce (skoky, plazení)</a:t>
            </a:r>
          </a:p>
          <a:p>
            <a:r>
              <a:rPr lang="cs-CZ" i="1" dirty="0"/>
              <a:t>Lyžování </a:t>
            </a:r>
            <a:r>
              <a:rPr lang="cs-CZ" dirty="0"/>
              <a:t>–</a:t>
            </a:r>
            <a:r>
              <a:rPr lang="cs-CZ" u="sng" dirty="0"/>
              <a:t> </a:t>
            </a:r>
            <a:r>
              <a:rPr lang="cs-CZ" dirty="0"/>
              <a:t>Klouzání na papírech/chůze po dětských chůdách alias lyží mezi metami, slalom</a:t>
            </a:r>
          </a:p>
          <a:p>
            <a:r>
              <a:rPr lang="cs-CZ" i="1" dirty="0"/>
              <a:t>Koulování </a:t>
            </a:r>
            <a:r>
              <a:rPr lang="cs-CZ" dirty="0"/>
              <a:t>– házení papírových koulí na cíl (např. do obruče, krabice apod.), do dálky, do výšky s chycením apod.</a:t>
            </a:r>
          </a:p>
          <a:p>
            <a:r>
              <a:rPr lang="cs-CZ" i="1" dirty="0"/>
              <a:t>Chůze po sněhu </a:t>
            </a:r>
            <a:r>
              <a:rPr lang="cs-CZ" dirty="0"/>
              <a:t>– šlapání po papírových koulích ideálně naboso (možno doplnit chodníček bosu, čočkami, lanem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413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3FB6-FEEF-486E-9644-07C4B5430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přechod po hlavní části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99583-86BD-454F-8CDF-67C9291B3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1 minuta</a:t>
            </a:r>
          </a:p>
          <a:p>
            <a:endParaRPr lang="cs-CZ" dirty="0"/>
          </a:p>
          <a:p>
            <a:r>
              <a:rPr lang="cs-CZ" dirty="0"/>
              <a:t>Forma: hromadná</a:t>
            </a:r>
          </a:p>
          <a:p>
            <a:endParaRPr lang="cs-CZ" dirty="0"/>
          </a:p>
          <a:p>
            <a:r>
              <a:rPr lang="cs-CZ" dirty="0"/>
              <a:t>Cíl: úklid a příprava závěrečné části + edukativní prvky a hudebně-pohybová výchova</a:t>
            </a:r>
          </a:p>
          <a:p>
            <a:endParaRPr lang="cs-CZ" dirty="0"/>
          </a:p>
          <a:p>
            <a:r>
              <a:rPr lang="cs-CZ" dirty="0"/>
              <a:t>Náplň: povídání o zimě, písnička (Bude zima…/Grónská zem/Lachtani)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945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D428-E770-4AC3-9C68-748B7EC5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2983" cy="1325563"/>
          </a:xfrm>
        </p:spPr>
        <p:txBody>
          <a:bodyPr/>
          <a:lstStyle/>
          <a:p>
            <a:r>
              <a:rPr lang="cs-CZ" dirty="0"/>
              <a:t>CJ pro předškoláky – závěrečná relaxace 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DE43-E41C-44DF-8C54-81BCCE5C9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12 minut</a:t>
            </a:r>
          </a:p>
          <a:p>
            <a:endParaRPr lang="cs-CZ" dirty="0"/>
          </a:p>
          <a:p>
            <a:r>
              <a:rPr lang="cs-CZ" dirty="0"/>
              <a:t>Forma: hromadná</a:t>
            </a:r>
          </a:p>
          <a:p>
            <a:endParaRPr lang="cs-CZ" dirty="0"/>
          </a:p>
          <a:p>
            <a:r>
              <a:rPr lang="cs-CZ" dirty="0"/>
              <a:t>Cíl: zklidnění, snížení tepové frekvence, rozvoj jemné motoriky, rozvoj rozumových vlastností, rozvoj kreativity, rozvoj kooperativních dovedností </a:t>
            </a:r>
          </a:p>
          <a:p>
            <a:endParaRPr lang="cs-CZ" dirty="0"/>
          </a:p>
          <a:p>
            <a:r>
              <a:rPr lang="cs-CZ" dirty="0"/>
              <a:t>Pomůcky: víčka, krabice, případně kolíčky či barevné terče</a:t>
            </a:r>
          </a:p>
        </p:txBody>
      </p:sp>
    </p:spTree>
    <p:extLst>
      <p:ext uri="{BB962C8B-B14F-4D97-AF65-F5344CB8AC3E}">
        <p14:creationId xmlns:p14="http://schemas.microsoft.com/office/powerpoint/2010/main" val="2990416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C05B-2DDD-473A-A3F9-9485E6422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náplň závěrečné relaxace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DF71F-E065-4B45-B85A-80C6A3799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Sběr víček </a:t>
            </a:r>
            <a:r>
              <a:rPr lang="cs-CZ" dirty="0"/>
              <a:t>– cvičenci na povel cvičitele sbírají po jednom víčka dané barvy a nosí je pomahatelům, jež kontrolují správnost. Možno stížit přenášením přes kolíček.</a:t>
            </a:r>
          </a:p>
          <a:p>
            <a:endParaRPr lang="cs-CZ" dirty="0"/>
          </a:p>
          <a:p>
            <a:r>
              <a:rPr lang="cs-CZ" i="1" dirty="0"/>
              <a:t>Vločky</a:t>
            </a:r>
            <a:r>
              <a:rPr lang="cs-CZ" dirty="0"/>
              <a:t> – děti si staví z víček sněhové vločky dle vlastní fantazie, pomahatelé jim vydávají víčka</a:t>
            </a:r>
          </a:p>
          <a:p>
            <a:endParaRPr lang="cs-CZ" dirty="0"/>
          </a:p>
          <a:p>
            <a:r>
              <a:rPr lang="cs-CZ" i="1" dirty="0"/>
              <a:t>Sněhulák</a:t>
            </a:r>
            <a:r>
              <a:rPr lang="cs-CZ" dirty="0"/>
              <a:t> – nakonec všichni pod dohledem cvičitele poskládají pomocí víček jednoho velkého sněhuláka.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76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68C3-C3D4-4394-B1B9-70456F87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9975" cy="1325563"/>
          </a:xfrm>
        </p:spPr>
        <p:txBody>
          <a:bodyPr/>
          <a:lstStyle/>
          <a:p>
            <a:r>
              <a:rPr lang="cs-CZ" dirty="0"/>
              <a:t>CJ pro předškoláky – závěrečná organizační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3860C-FCBE-4ADF-99F9-E641C7BAD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2 minuty</a:t>
            </a:r>
          </a:p>
          <a:p>
            <a:endParaRPr lang="cs-CZ" dirty="0"/>
          </a:p>
          <a:p>
            <a:r>
              <a:rPr lang="cs-CZ" dirty="0"/>
              <a:t>Forma: nástup</a:t>
            </a:r>
          </a:p>
          <a:p>
            <a:endParaRPr lang="cs-CZ" dirty="0"/>
          </a:p>
          <a:p>
            <a:r>
              <a:rPr lang="cs-CZ" dirty="0"/>
              <a:t>Cíl: ukončení jednotky, pochvala, pozdrav</a:t>
            </a:r>
          </a:p>
          <a:p>
            <a:endParaRPr lang="cs-CZ" dirty="0"/>
          </a:p>
          <a:p>
            <a:r>
              <a:rPr lang="cs-CZ" dirty="0"/>
              <a:t>Náplň: hodnocení, pozor-básnička, loučící básnička</a:t>
            </a:r>
          </a:p>
        </p:txBody>
      </p:sp>
    </p:spTree>
    <p:extLst>
      <p:ext uri="{BB962C8B-B14F-4D97-AF65-F5344CB8AC3E}">
        <p14:creationId xmlns:p14="http://schemas.microsoft.com/office/powerpoint/2010/main" val="3767340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80C8-AD61-4F81-B4C8-3B6494D6A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- charakteristika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D0158-D616-4CF4-89C1-E3B5D44B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účatníků: 24 cvičenek + 4 cvičitelé</a:t>
            </a:r>
          </a:p>
          <a:p>
            <a:endParaRPr lang="cs-CZ" dirty="0"/>
          </a:p>
          <a:p>
            <a:r>
              <a:rPr lang="cs-CZ" dirty="0"/>
              <a:t>Časový rozsah: 60 minut</a:t>
            </a:r>
          </a:p>
          <a:p>
            <a:endParaRPr lang="cs-CZ" dirty="0"/>
          </a:p>
          <a:p>
            <a:r>
              <a:rPr lang="cs-CZ" dirty="0"/>
              <a:t>Místo: vybavená tělocvična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64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BCD2A-38E5-4EEE-ADF1-551E1B3B1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úvodní organizační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B0C41-5077-40DD-A4D4-13F7AEBF7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1 minuta</a:t>
            </a:r>
          </a:p>
          <a:p>
            <a:endParaRPr lang="cs-CZ" dirty="0"/>
          </a:p>
          <a:p>
            <a:r>
              <a:rPr lang="cs-CZ" dirty="0"/>
              <a:t>Forma: nástup</a:t>
            </a:r>
          </a:p>
          <a:p>
            <a:endParaRPr lang="cs-CZ" dirty="0"/>
          </a:p>
          <a:p>
            <a:r>
              <a:rPr lang="cs-CZ" dirty="0"/>
              <a:t>Cíl: pozdrav, seznámení cvičenců s plánem a cílem CJ, pozitivní motivace, kontrola připravenosti cvičenců</a:t>
            </a:r>
          </a:p>
          <a:p>
            <a:endParaRPr lang="cs-CZ" dirty="0"/>
          </a:p>
          <a:p>
            <a:r>
              <a:rPr lang="cs-CZ" dirty="0"/>
              <a:t>Náplň: pozdrav, instrukce, rozdání pomůcek k rušné části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561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B60F8-B7C0-48F7-AA6F-147BD078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úvodní rušná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68ED-07B8-4BCB-9665-CA29CC2D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Časový rozsah: 4 minuty</a:t>
            </a:r>
          </a:p>
          <a:p>
            <a:endParaRPr lang="cs-CZ" dirty="0"/>
          </a:p>
          <a:p>
            <a:r>
              <a:rPr lang="cs-CZ" dirty="0"/>
              <a:t>Forma: hra</a:t>
            </a:r>
          </a:p>
          <a:p>
            <a:endParaRPr lang="cs-CZ" dirty="0"/>
          </a:p>
          <a:p>
            <a:r>
              <a:rPr lang="cs-CZ" dirty="0"/>
              <a:t>Cíl: rozehřátí svalů, zvýšení tepové frekvence, rozvoj prostorové orientace, rozvoj rychlosti</a:t>
            </a:r>
          </a:p>
          <a:p>
            <a:endParaRPr lang="cs-CZ" dirty="0"/>
          </a:p>
          <a:p>
            <a:r>
              <a:rPr lang="cs-CZ" dirty="0"/>
              <a:t>Náplň: Kaskáda</a:t>
            </a:r>
          </a:p>
          <a:p>
            <a:endParaRPr lang="cs-CZ" dirty="0"/>
          </a:p>
          <a:p>
            <a:r>
              <a:rPr lang="cs-CZ" dirty="0"/>
              <a:t>Pomůcky: malé předměty (oblázky, kuličky, žetony, víčka…) – 3 na osobu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820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CA709-3AD5-4A98-B551-013C256B6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průpravná část 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D0F75-65A1-4A9D-8AB2-BC59C7326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15 minut</a:t>
            </a:r>
          </a:p>
          <a:p>
            <a:endParaRPr lang="cs-CZ" dirty="0"/>
          </a:p>
          <a:p>
            <a:r>
              <a:rPr lang="cs-CZ" dirty="0"/>
              <a:t>Forma: cvičení ve dvojicích</a:t>
            </a:r>
          </a:p>
          <a:p>
            <a:endParaRPr lang="cs-CZ" dirty="0"/>
          </a:p>
          <a:p>
            <a:r>
              <a:rPr lang="cs-CZ" dirty="0"/>
              <a:t>Cíl: příprava organismu na fyzickou zátěž (mobilizace kloubů, protažení svalů, lehké posilování), rozvoj kooperačních dovedností, rozvoj pohybových schopností</a:t>
            </a:r>
          </a:p>
          <a:p>
            <a:endParaRPr lang="cs-CZ" dirty="0"/>
          </a:p>
          <a:p>
            <a:r>
              <a:rPr lang="cs-CZ" dirty="0"/>
              <a:t>Pomůcky: podložky (2 do dvojice), předměty z rušné části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96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7272-6DA1-402E-8941-2BED96EE5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sokolské všestrannosti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60D1E-E6E7-4803-A71C-C23D9D789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Klasická: gymnastika, atletika, plavání, sportovní hry, netradiční hry, pobyt v přírodě, pohybové skladby</a:t>
            </a:r>
          </a:p>
          <a:p>
            <a:endParaRPr lang="cs-CZ" dirty="0"/>
          </a:p>
          <a:p>
            <a:r>
              <a:rPr lang="cs-CZ" dirty="0"/>
              <a:t>V minulosti: pořadová, šerm, zápas…</a:t>
            </a:r>
          </a:p>
          <a:p>
            <a:endParaRPr lang="cs-CZ" dirty="0"/>
          </a:p>
          <a:p>
            <a:r>
              <a:rPr lang="cs-CZ" dirty="0"/>
              <a:t>Nové trendy: parkour, teamgym, rope skipping, nový cirkus… </a:t>
            </a:r>
          </a:p>
        </p:txBody>
      </p:sp>
    </p:spTree>
    <p:extLst>
      <p:ext uri="{BB962C8B-B14F-4D97-AF65-F5344CB8AC3E}">
        <p14:creationId xmlns:p14="http://schemas.microsoft.com/office/powerpoint/2010/main" val="3473348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1C098-F59F-44FD-8A91-04E6E55F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náplň průpravné části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27A4F-3456-4E0E-A279-32F7BFF7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Prolézání</a:t>
            </a:r>
            <a:r>
              <a:rPr lang="cs-CZ" dirty="0"/>
              <a:t> = dvojice se postaví naproti sobě, chytne se za ruce a aniž by se pustily, přemístí se překročením rukou do postavení zády k sobě a dalším překročením stejným směrem zase do čelného postavení. Cvik se opakuje alespoň 2x na každou stranu.</a:t>
            </a:r>
          </a:p>
          <a:p>
            <a:r>
              <a:rPr lang="cs-CZ" i="1" dirty="0"/>
              <a:t>Horizontální předávání předmětů </a:t>
            </a:r>
            <a:r>
              <a:rPr lang="cs-CZ" dirty="0"/>
              <a:t>= dvojice se postaví zády k sobě na vzdálenost cca 1 kroku do stoje mírně rozkročného a otáčením v bocích si mezi sebou předává předměty z úvodní hry. Předmět „objede“ alespoň 2 kola na každou stranu.</a:t>
            </a:r>
          </a:p>
          <a:p>
            <a:r>
              <a:rPr lang="cs-CZ" i="1" dirty="0"/>
              <a:t>Vertikální předávání předmětů </a:t>
            </a:r>
            <a:r>
              <a:rPr lang="cs-CZ" dirty="0"/>
              <a:t>= výchozí poloha je stejná jako u předchozího cviku jen o trochu blíž k sobě (ale nikoli úplně natěsno), tentokrát probíhá jedna předávka nahoře ve vzpažení a mírném záklonu, druhá mezi nohama v hlubokém předklonu. Opět alespoň 2 kola na každou stranu.</a:t>
            </a:r>
          </a:p>
          <a:p>
            <a:r>
              <a:rPr lang="cs-CZ" i="1" dirty="0"/>
              <a:t>Úklony =</a:t>
            </a:r>
            <a:r>
              <a:rPr lang="cs-CZ" dirty="0"/>
              <a:t> dvojice stojí čelně naproti sobě a v předpažení zevnitř se drží za ruce, v této poloze provádí úklony na levou resp. pravou stranu. Cvik se opakuje alespoň 3x na každou stranu.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606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B5C84-AC7D-4161-ABB2-65250452B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náplň průpravné části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57DCB-6AEB-4187-9988-36ABCFDA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Malování</a:t>
            </a:r>
            <a:r>
              <a:rPr lang="cs-CZ" dirty="0"/>
              <a:t> = výchozí poloha je podobná jako u předchozího cviku jen mírný předklon a dlaně opřené o sebe, velké čelné kruhy střídavě levou resp. pravou paží, případně oběma. Cvik se opakuje alespoň 3x na každou stranu.</a:t>
            </a:r>
          </a:p>
          <a:p>
            <a:r>
              <a:rPr lang="cs-CZ" i="1" dirty="0"/>
              <a:t>Předklon</a:t>
            </a:r>
            <a:r>
              <a:rPr lang="cs-CZ" dirty="0"/>
              <a:t> = dvojice stojí čelem naproti sobě v dostatečné vzdálenosti, předkloní se a vzájemně opřou vzpažené ruce o ramena protistojící.</a:t>
            </a:r>
          </a:p>
          <a:p>
            <a:r>
              <a:rPr lang="cs-CZ" i="1" dirty="0"/>
              <a:t>Převažování</a:t>
            </a:r>
            <a:r>
              <a:rPr lang="cs-CZ" dirty="0"/>
              <a:t> = dvojice se postaví natěsno zády k sobě zaklesne se do sebe lokty, jeden z dvojice se předklání druhý se zaklání et vice versa. Obě polohy si vyzkouší alespoň 3x.</a:t>
            </a:r>
          </a:p>
          <a:p>
            <a:r>
              <a:rPr lang="cs-CZ" i="1" dirty="0"/>
              <a:t>Přetahování </a:t>
            </a:r>
            <a:r>
              <a:rPr lang="cs-CZ" dirty="0"/>
              <a:t>= dvojice sedí čelem naproti sobě v širokém sedu roznožném, chodidly opřenými o sebe. Chytí se v předpažení za ruce a střídavě mírným tahem jde jedna z dvojice do předklonu druhá do záklonu. Obě polohy si vyzkouší alespoň 3x.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348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88AC-39CA-422C-9F17-E14078A5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náplň průpravné části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CD357-3B46-4360-A902-4627B5C16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/>
              <a:t>Šlapání </a:t>
            </a:r>
            <a:r>
              <a:rPr lang="cs-CZ" dirty="0"/>
              <a:t>= dvojice je v podporu na předloktí vzadu sedmo chodidly opřená o sebe, jedna noha je skrčená, druhá natažená a střídají se. Cvik se opakuje alespoň 3x na každou stranu.</a:t>
            </a:r>
          </a:p>
          <a:p>
            <a:r>
              <a:rPr lang="cs-CZ" i="1" dirty="0"/>
              <a:t>Svícen </a:t>
            </a:r>
            <a:r>
              <a:rPr lang="cs-CZ" dirty="0"/>
              <a:t>= výchozí poloha je podobná jako u předchozího cviku jen se nejedná o podpor na předloktích, ale vzpor vzadu sedmo skrčmo, špičkami chodidel u sebe. Střídavé narovnávání a zvedání levé resp. pravé dolní končetiny s chodidly opřenými o sebe. Při zvládnutí propnutí obou nohou možno pokusit se o zvednutí hýždí ze země a přechod do váhy.</a:t>
            </a:r>
          </a:p>
          <a:p>
            <a:r>
              <a:rPr lang="cs-CZ" i="1" dirty="0"/>
              <a:t>Dřepy</a:t>
            </a:r>
            <a:r>
              <a:rPr lang="cs-CZ" dirty="0"/>
              <a:t> = dvojice ze sedu zády k sobě, lokty zaklesnutými do sebe se snaží dostat do dřepu a odtud synchronně do stoje. Dřep se opakuje alespoň 4x.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27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42D08-AA56-4148-9CC9-8426C3EB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hlavní část 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B7D8B-C633-4C30-8C91-47947C38C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Časový rozsah: 30 minut</a:t>
            </a:r>
          </a:p>
          <a:p>
            <a:endParaRPr lang="cs-CZ" dirty="0"/>
          </a:p>
          <a:p>
            <a:r>
              <a:rPr lang="cs-CZ" dirty="0"/>
              <a:t>Forma: cvičení ve družstvech (každé družstvo jedno nářadí)</a:t>
            </a:r>
          </a:p>
          <a:p>
            <a:endParaRPr lang="cs-CZ" dirty="0"/>
          </a:p>
          <a:p>
            <a:r>
              <a:rPr lang="cs-CZ" dirty="0"/>
              <a:t>Cíl: rozvoj pohybových dovedností a schopností</a:t>
            </a:r>
          </a:p>
          <a:p>
            <a:endParaRPr lang="cs-CZ" dirty="0"/>
          </a:p>
          <a:p>
            <a:r>
              <a:rPr lang="cs-CZ" dirty="0"/>
              <a:t>Pomůcky: gymnastický koberec, slzička (=kapka), malá trampolína, hrazda, kruhy, tyč, žíněnky, duchny</a:t>
            </a:r>
          </a:p>
        </p:txBody>
      </p:sp>
    </p:spTree>
    <p:extLst>
      <p:ext uri="{BB962C8B-B14F-4D97-AF65-F5344CB8AC3E}">
        <p14:creationId xmlns:p14="http://schemas.microsoft.com/office/powerpoint/2010/main" val="1608733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FAF87-3191-46E0-AA81-1749EAF1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náplň hlavní části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516A5-5ECD-4908-84B3-5B182DD4C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Prostná</a:t>
            </a:r>
            <a:r>
              <a:rPr lang="cs-CZ" dirty="0"/>
              <a:t> = kolíbky, kotouly vpřed ze dřepu, kotouly vpřed do roznožení,  kotouly letmo, kotouly vzad do roznožení, kotouly vzad ze dřepu, kotouly vzad ze stoje do stoje, čertík, nůžky, zpevnění v lehu na zádech, stoj na rukou, stoj na rukou-kotoul vpřed, most, přemet vpřed přes kapku.</a:t>
            </a:r>
          </a:p>
          <a:p>
            <a:endParaRPr lang="cs-CZ" dirty="0"/>
          </a:p>
          <a:p>
            <a:r>
              <a:rPr lang="cs-CZ" i="1" dirty="0"/>
              <a:t>Trampolínka</a:t>
            </a:r>
            <a:r>
              <a:rPr lang="cs-CZ" dirty="0"/>
              <a:t> = přímý skok (2x), skrčka (2x), roznožka vpřed/do strany (2x), schylka/zánožka (2x), obrat (2x – ideálně vystřídat směr otáčení), dvojobrat, kotoul z trampolíny, kotoul letmo, kotoul letmo </a:t>
            </a:r>
            <a:r>
              <a:rPr lang="cs-CZ"/>
              <a:t>přes překážku, skok na přání.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79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7A65-50B6-418E-B95E-F567D19D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náplň hlavní části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3842D-F63B-4D26-8982-441F13C8A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Kruhy</a:t>
            </a:r>
            <a:r>
              <a:rPr lang="cs-CZ" dirty="0"/>
              <a:t> = shyb/výdrž ve shybu/výdrž ve shybu s upažováním jednoruč, výdrž ve vzporu, chození ve vzporu ležmo chodidla zavěšená na kruzích, zvedání natažených nohou v přednožení, svis vznesmo-svis střemhlav-svis vznesmo (2x), kružítko, komíhání, překot vzad roznožmo, kamikadze.</a:t>
            </a:r>
          </a:p>
          <a:p>
            <a:endParaRPr lang="cs-CZ" dirty="0"/>
          </a:p>
          <a:p>
            <a:r>
              <a:rPr lang="cs-CZ" i="1" dirty="0"/>
              <a:t>Hrazda</a:t>
            </a:r>
            <a:r>
              <a:rPr lang="cs-CZ" dirty="0"/>
              <a:t> = výdrž ve shybu, zvedání natažených nohou v přednožení, výmyk-sešin (2x), přešvih skrčmo/s houpání ve svisu vznesmo/výmyk zadem, pavouk, unožování ve vzporu/přešvih únožmo, toč jízdmo/závěs v podkolenní, tučňák, odkmih, podmet/toč vzad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270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D8E30-BBE0-4C5C-A004-E2806FC8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starší žákyně – závěrečná relaxační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4BD4B-83DE-4366-8056-EE23B015E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Časový rozsah: 13 minut (10+3)</a:t>
            </a:r>
          </a:p>
          <a:p>
            <a:endParaRPr lang="cs-CZ" dirty="0"/>
          </a:p>
          <a:p>
            <a:r>
              <a:rPr lang="cs-CZ" dirty="0"/>
              <a:t>Forma: hra + individuální</a:t>
            </a:r>
          </a:p>
          <a:p>
            <a:endParaRPr lang="cs-CZ" dirty="0"/>
          </a:p>
          <a:p>
            <a:r>
              <a:rPr lang="cs-CZ" dirty="0"/>
              <a:t>Cíl: rozvoj herních dovedností, postupné zklidnění organismu, snížení tepové frekvence, protažení, posílení kolektivních vazeb (teambuilding)</a:t>
            </a:r>
          </a:p>
          <a:p>
            <a:endParaRPr lang="cs-CZ" dirty="0"/>
          </a:p>
          <a:p>
            <a:r>
              <a:rPr lang="cs-CZ" dirty="0"/>
              <a:t>Náplň: fotbal + strečink</a:t>
            </a:r>
          </a:p>
          <a:p>
            <a:endParaRPr lang="cs-CZ" dirty="0"/>
          </a:p>
          <a:p>
            <a:r>
              <a:rPr lang="cs-CZ" dirty="0"/>
              <a:t>Pomůcky: míče, rozlišováky, branky</a:t>
            </a:r>
          </a:p>
        </p:txBody>
      </p:sp>
    </p:spTree>
    <p:extLst>
      <p:ext uri="{BB962C8B-B14F-4D97-AF65-F5344CB8AC3E}">
        <p14:creationId xmlns:p14="http://schemas.microsoft.com/office/powerpoint/2010/main" val="870627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03947-C068-469E-AA20-F38FEBFE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9244" cy="1325563"/>
          </a:xfrm>
        </p:spPr>
        <p:txBody>
          <a:bodyPr/>
          <a:lstStyle/>
          <a:p>
            <a:r>
              <a:rPr lang="cs-CZ" dirty="0"/>
              <a:t>CJ pro starší žákyně – závěrečná organizační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8808D-6F77-4FAF-820A-E174AA9D4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2 minuty</a:t>
            </a:r>
          </a:p>
          <a:p>
            <a:endParaRPr lang="cs-CZ" dirty="0"/>
          </a:p>
          <a:p>
            <a:r>
              <a:rPr lang="cs-CZ" dirty="0"/>
              <a:t>Forma: nástup</a:t>
            </a:r>
          </a:p>
          <a:p>
            <a:endParaRPr lang="cs-CZ" dirty="0"/>
          </a:p>
          <a:p>
            <a:r>
              <a:rPr lang="cs-CZ" dirty="0"/>
              <a:t>Cíl: ukončení jednotky, pozdrav</a:t>
            </a:r>
          </a:p>
          <a:p>
            <a:endParaRPr lang="cs-CZ" dirty="0"/>
          </a:p>
          <a:p>
            <a:r>
              <a:rPr lang="cs-CZ" dirty="0"/>
              <a:t>Náplň: hodnocení, oznámení, pozdrav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36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BC1C1-3C38-423F-A3E9-E645E25F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- charakteristika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099A-352A-48C1-8F76-D6A792555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účatníků: 8 cvičenek + 2 cvičitelé</a:t>
            </a:r>
          </a:p>
          <a:p>
            <a:endParaRPr lang="cs-CZ" dirty="0"/>
          </a:p>
          <a:p>
            <a:r>
              <a:rPr lang="cs-CZ" dirty="0"/>
              <a:t>Časový rozsah: 60 minut</a:t>
            </a:r>
          </a:p>
          <a:p>
            <a:endParaRPr lang="cs-CZ" dirty="0"/>
          </a:p>
          <a:p>
            <a:r>
              <a:rPr lang="cs-CZ" dirty="0"/>
              <a:t>Místo: vybavená tělocvična</a:t>
            </a:r>
          </a:p>
          <a:p>
            <a:endParaRPr lang="cs-CZ" dirty="0"/>
          </a:p>
          <a:p>
            <a:r>
              <a:rPr lang="cs-CZ" dirty="0"/>
              <a:t>Téma: Přeskok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766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F41E-2DC8-4FDB-84DE-C8D43410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– úvodní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335BC-8013-4E90-899D-A65E30ED4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Organizační část</a:t>
            </a:r>
          </a:p>
          <a:p>
            <a:r>
              <a:rPr lang="cs-CZ" dirty="0"/>
              <a:t>elektronicky před započetím jednotky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/>
              <a:t>Rušná část</a:t>
            </a:r>
          </a:p>
          <a:p>
            <a:r>
              <a:rPr lang="cs-CZ" dirty="0"/>
              <a:t>Časový rozsah: 1 minuta</a:t>
            </a:r>
          </a:p>
          <a:p>
            <a:r>
              <a:rPr lang="cs-CZ" dirty="0"/>
              <a:t>Forma: Individuální</a:t>
            </a:r>
          </a:p>
          <a:p>
            <a:r>
              <a:rPr lang="cs-CZ" dirty="0"/>
              <a:t>Náplň: kardio cvičení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95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9A64-8B34-4E19-9B9F-73FB0CC9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- charakteristika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999A-CCB0-44CD-AB26-B366C7B94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účatníků: 25 cvičenců + 5 cvičitelů</a:t>
            </a:r>
          </a:p>
          <a:p>
            <a:endParaRPr lang="cs-CZ" dirty="0"/>
          </a:p>
          <a:p>
            <a:r>
              <a:rPr lang="cs-CZ" dirty="0"/>
              <a:t>Časový rozsah: 60 minut</a:t>
            </a:r>
          </a:p>
          <a:p>
            <a:endParaRPr lang="cs-CZ" dirty="0"/>
          </a:p>
          <a:p>
            <a:r>
              <a:rPr lang="cs-CZ" dirty="0"/>
              <a:t>Místo: vybavená tělocvična</a:t>
            </a:r>
          </a:p>
          <a:p>
            <a:endParaRPr lang="cs-CZ" dirty="0"/>
          </a:p>
          <a:p>
            <a:r>
              <a:rPr lang="cs-CZ" dirty="0"/>
              <a:t>Téma: Zima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029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065D-F240-424C-BBF4-4F8B3676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– průpravná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D822-4D88-4CB9-B011-206434F65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Časový rozsah: 14 minut (9+5)</a:t>
            </a:r>
          </a:p>
          <a:p>
            <a:endParaRPr lang="cs-CZ" dirty="0"/>
          </a:p>
          <a:p>
            <a:r>
              <a:rPr lang="cs-CZ" dirty="0"/>
              <a:t>Forma: individuální + hromadná</a:t>
            </a:r>
          </a:p>
          <a:p>
            <a:endParaRPr lang="cs-CZ" dirty="0"/>
          </a:p>
          <a:p>
            <a:r>
              <a:rPr lang="cs-CZ" dirty="0"/>
              <a:t>Cíl: příprava organismu na fyzickou zátěž (mobilizace kloubů, protažení svalů, lehké posilování)</a:t>
            </a:r>
          </a:p>
          <a:p>
            <a:endParaRPr lang="cs-CZ" dirty="0"/>
          </a:p>
          <a:p>
            <a:r>
              <a:rPr lang="cs-CZ" dirty="0"/>
              <a:t>Náplň: individuální rozcvičení na páse + společná zvířátka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171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E282-850B-4CEC-B76E-7DD46B1E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– hlavní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D106-5524-4117-989F-8805077BB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30 minut</a:t>
            </a:r>
          </a:p>
          <a:p>
            <a:endParaRPr lang="cs-CZ" dirty="0"/>
          </a:p>
          <a:p>
            <a:r>
              <a:rPr lang="cs-CZ" dirty="0"/>
              <a:t>Forma: individuální</a:t>
            </a:r>
          </a:p>
          <a:p>
            <a:endParaRPr lang="cs-CZ" dirty="0"/>
          </a:p>
          <a:p>
            <a:r>
              <a:rPr lang="cs-CZ" dirty="0"/>
              <a:t>Cíl: rozvoj pohybových dovedností a schopností</a:t>
            </a:r>
          </a:p>
          <a:p>
            <a:endParaRPr lang="cs-CZ" dirty="0"/>
          </a:p>
          <a:p>
            <a:r>
              <a:rPr lang="cs-CZ" dirty="0"/>
              <a:t>Pomůcky: koza, švédská bedna (2x), molitanová bedna, můstek (3x), žíněnky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844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ACFF2-37B9-4C1D-BD6D-A79E4B2AB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– náplň hlavní části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AD7DD-50C0-487F-9FDB-46CAACFF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Výskok do dřepu bez rozběhu</a:t>
            </a:r>
          </a:p>
          <a:p>
            <a:endParaRPr lang="cs-CZ" dirty="0"/>
          </a:p>
          <a:p>
            <a:r>
              <a:rPr lang="cs-CZ" dirty="0"/>
              <a:t>Výskok do dřepu/průvlek/skrčka/skrčka se zášvihem</a:t>
            </a:r>
          </a:p>
          <a:p>
            <a:endParaRPr lang="cs-CZ" dirty="0"/>
          </a:p>
          <a:p>
            <a:r>
              <a:rPr lang="cs-CZ" dirty="0"/>
              <a:t>Odbočka na obě strany, výskok do vzporu stojmo rozkročného</a:t>
            </a:r>
          </a:p>
          <a:p>
            <a:endParaRPr lang="cs-CZ" dirty="0"/>
          </a:p>
          <a:p>
            <a:r>
              <a:rPr lang="cs-CZ" dirty="0"/>
              <a:t>Výskok do sedu roznožmo/roznožka/roznožka se zášvihem</a:t>
            </a:r>
          </a:p>
          <a:p>
            <a:endParaRPr lang="cs-CZ" dirty="0"/>
          </a:p>
          <a:p>
            <a:r>
              <a:rPr lang="cs-CZ" dirty="0"/>
              <a:t>Výskok do dřepu-kotoul vpřed/kotoul vpřed/sesun do kotoulu vpřed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7307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7A15-98FA-4DDB-B0AD-8479345B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ženy – závěrečná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22E31-16C8-4329-8B55-E691AE23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Relaxační část</a:t>
            </a:r>
          </a:p>
          <a:p>
            <a:r>
              <a:rPr lang="cs-CZ" dirty="0"/>
              <a:t>Časový rozsah: 14 minut (9+5)</a:t>
            </a:r>
          </a:p>
          <a:p>
            <a:r>
              <a:rPr lang="cs-CZ" dirty="0"/>
              <a:t>Forma: hromadná</a:t>
            </a:r>
          </a:p>
          <a:p>
            <a:r>
              <a:rPr lang="cs-CZ" dirty="0"/>
              <a:t>Náplň: posilování + strečink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/>
              <a:t>Organizační část</a:t>
            </a:r>
          </a:p>
          <a:p>
            <a:r>
              <a:rPr lang="cs-CZ" dirty="0"/>
              <a:t>Časový rozsah: 1 minuta</a:t>
            </a:r>
          </a:p>
          <a:p>
            <a:r>
              <a:rPr lang="cs-CZ" dirty="0"/>
              <a:t>Forma: nástup</a:t>
            </a:r>
          </a:p>
        </p:txBody>
      </p:sp>
    </p:spTree>
    <p:extLst>
      <p:ext uri="{BB962C8B-B14F-4D97-AF65-F5344CB8AC3E}">
        <p14:creationId xmlns:p14="http://schemas.microsoft.com/office/powerpoint/2010/main" val="1051313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CE65D-5B8E-47DE-8CE1-45979F2F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9729-37B5-4121-AB91-C73D89E6F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Kategorie předškoláků je typická svou všestranností přesahující obvyklý rámec tělesné výchovy, potřebou imaginativní motivace a rychlým střídáním aktivit kvůli malé schopnosti delšího soustředění</a:t>
            </a:r>
          </a:p>
          <a:p>
            <a:endParaRPr lang="cs-CZ" dirty="0"/>
          </a:p>
          <a:p>
            <a:r>
              <a:rPr lang="cs-CZ" dirty="0"/>
              <a:t>Pro starší žákyně je typická potřeba socializace a nutnost zachování kladného vztahu k vlastnímu tělu a pohybu navzdory tělesným změnám souvisejících s pubertou</a:t>
            </a:r>
          </a:p>
          <a:p>
            <a:endParaRPr lang="cs-CZ" dirty="0"/>
          </a:p>
          <a:p>
            <a:r>
              <a:rPr lang="cs-CZ" dirty="0"/>
              <a:t>Kategorie žen vyžaduje individuální přístup a prostor pro </a:t>
            </a:r>
            <a:r>
              <a:rPr lang="cs-CZ"/>
              <a:t>vlastní seberealizaci cvičenek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82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1B94-7B6E-4333-A394-8B7062F3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úvodní organizační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7FAC0-2494-4632-A2C4-CE5C4AE37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2 minuty</a:t>
            </a:r>
          </a:p>
          <a:p>
            <a:endParaRPr lang="cs-CZ" dirty="0"/>
          </a:p>
          <a:p>
            <a:r>
              <a:rPr lang="cs-CZ" dirty="0"/>
              <a:t>Forma: nástup</a:t>
            </a:r>
          </a:p>
          <a:p>
            <a:endParaRPr lang="cs-CZ" dirty="0"/>
          </a:p>
          <a:p>
            <a:r>
              <a:rPr lang="cs-CZ" dirty="0"/>
              <a:t>Cíl: pozdrav, seznámení cvičenců s plánem a cílem CJ, pozitivní motivace, kontrola připravenosti cvičenců</a:t>
            </a:r>
          </a:p>
          <a:p>
            <a:endParaRPr lang="cs-CZ" dirty="0"/>
          </a:p>
          <a:p>
            <a:r>
              <a:rPr lang="cs-CZ" dirty="0"/>
              <a:t>Náplň: pozor-básnička, zdravící básnička („Dobrý den“), instrukce</a:t>
            </a:r>
          </a:p>
        </p:txBody>
      </p:sp>
    </p:spTree>
    <p:extLst>
      <p:ext uri="{BB962C8B-B14F-4D97-AF65-F5344CB8AC3E}">
        <p14:creationId xmlns:p14="http://schemas.microsoft.com/office/powerpoint/2010/main" val="418289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47A2-AAA0-42B8-9AD5-80AF1FC3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úvodní rušná část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99EA8-790A-4959-B2DB-9374DFA0A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Časový rozsah: 3 minuty</a:t>
            </a:r>
          </a:p>
          <a:p>
            <a:endParaRPr lang="cs-CZ" dirty="0"/>
          </a:p>
          <a:p>
            <a:r>
              <a:rPr lang="cs-CZ" dirty="0"/>
              <a:t>Forma: hra</a:t>
            </a:r>
          </a:p>
          <a:p>
            <a:endParaRPr lang="cs-CZ" dirty="0"/>
          </a:p>
          <a:p>
            <a:r>
              <a:rPr lang="cs-CZ" dirty="0"/>
              <a:t>Cíl: rozehřátí svalů, zvýšení tepové frekvence, rozvoj reakčních schopností, rozvoj prostorové orientace, rozvoj běžecké techniky</a:t>
            </a:r>
          </a:p>
          <a:p>
            <a:endParaRPr lang="cs-CZ" dirty="0"/>
          </a:p>
          <a:p>
            <a:r>
              <a:rPr lang="cs-CZ" dirty="0"/>
              <a:t>Náplň: Eskymáci na krách</a:t>
            </a:r>
          </a:p>
          <a:p>
            <a:endParaRPr lang="cs-CZ" dirty="0"/>
          </a:p>
          <a:p>
            <a:r>
              <a:rPr lang="cs-CZ" dirty="0"/>
              <a:t>Pomůcky: tamburína, papíry</a:t>
            </a:r>
          </a:p>
        </p:txBody>
      </p:sp>
    </p:spTree>
    <p:extLst>
      <p:ext uri="{BB962C8B-B14F-4D97-AF65-F5344CB8AC3E}">
        <p14:creationId xmlns:p14="http://schemas.microsoft.com/office/powerpoint/2010/main" val="9324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1A43F-5953-468C-8AC6-23FA1CE3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průpravná část obecně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011A-A4E5-414F-9875-A097D6AD5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13 minut</a:t>
            </a:r>
          </a:p>
          <a:p>
            <a:endParaRPr lang="cs-CZ" dirty="0"/>
          </a:p>
          <a:p>
            <a:r>
              <a:rPr lang="cs-CZ" dirty="0"/>
              <a:t>Forma: hromadná</a:t>
            </a:r>
          </a:p>
          <a:p>
            <a:endParaRPr lang="cs-CZ" dirty="0"/>
          </a:p>
          <a:p>
            <a:r>
              <a:rPr lang="cs-CZ" dirty="0"/>
              <a:t>Cíl: příprava organismu na fyzickou zátěž (mobilizace kloubů, protažení svalů, lehké posilování), rozvoj představivosti, rozvoj motoriky, rozvoj správného držení těla, rozvoj dýchání</a:t>
            </a:r>
          </a:p>
          <a:p>
            <a:endParaRPr lang="cs-CZ" dirty="0"/>
          </a:p>
          <a:p>
            <a:r>
              <a:rPr lang="cs-CZ" dirty="0"/>
              <a:t>Pomůcky: papíry (2 na osobu), podložky (1 na osobu)</a:t>
            </a:r>
          </a:p>
        </p:txBody>
      </p:sp>
    </p:spTree>
    <p:extLst>
      <p:ext uri="{BB962C8B-B14F-4D97-AF65-F5344CB8AC3E}">
        <p14:creationId xmlns:p14="http://schemas.microsoft.com/office/powerpoint/2010/main" val="322972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84E6-7889-445D-B9E9-42BA8DED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náplň průpravné části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A882-91C3-444D-8452-6473E1538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Polární den a noc </a:t>
            </a:r>
            <a:r>
              <a:rPr lang="cs-CZ" dirty="0"/>
              <a:t>– sed a hluboký předklon v tureckém sedu, v sedu pohyby hlavou, papír jako slunce drží cvičenci ve vzpažení resp. na zemi.</a:t>
            </a:r>
          </a:p>
          <a:p>
            <a:r>
              <a:rPr lang="cs-CZ" i="1" dirty="0"/>
              <a:t>Sluníčko</a:t>
            </a:r>
            <a:r>
              <a:rPr lang="cs-CZ" dirty="0"/>
              <a:t> – úklony v tureckém sedu na „východ“ a na „západ“</a:t>
            </a:r>
          </a:p>
          <a:p>
            <a:r>
              <a:rPr lang="cs-CZ" i="1" dirty="0"/>
              <a:t>Kajak</a:t>
            </a:r>
            <a:r>
              <a:rPr lang="cs-CZ" u="sng" dirty="0"/>
              <a:t> </a:t>
            </a:r>
            <a:r>
              <a:rPr lang="cs-CZ" dirty="0"/>
              <a:t>– protahování třísel v „motýlku“ = sed skrčmo chodidla k sobě (proplouvání mezi krami)</a:t>
            </a:r>
          </a:p>
          <a:p>
            <a:r>
              <a:rPr lang="cs-CZ" i="1" dirty="0"/>
              <a:t>Dopis</a:t>
            </a:r>
            <a:r>
              <a:rPr lang="cs-CZ" dirty="0"/>
              <a:t> – rolování papíru pří předklánění v sedu (ruce na špičky, kolena napnutá)</a:t>
            </a:r>
          </a:p>
          <a:p>
            <a:r>
              <a:rPr lang="cs-CZ" i="1" dirty="0"/>
              <a:t>Závěj 1 </a:t>
            </a:r>
            <a:r>
              <a:rPr lang="cs-CZ" dirty="0"/>
              <a:t>– odkopávání závěje v polosedu („jízda na kole“)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16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413FD-DC42-4DF5-99F5-32F37CD1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náplň průpravné části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A03F2-5403-4A3B-8D68-066F4D4E4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Závěj 2</a:t>
            </a:r>
            <a:r>
              <a:rPr lang="cs-CZ" dirty="0"/>
              <a:t> – rozhrnování závěje rukama v lehu na břiše</a:t>
            </a:r>
          </a:p>
          <a:p>
            <a:r>
              <a:rPr lang="cs-CZ" i="1" dirty="0"/>
              <a:t>Závěj 3</a:t>
            </a:r>
            <a:r>
              <a:rPr lang="cs-CZ" dirty="0"/>
              <a:t> – vylézání ze závěje („kobra“)</a:t>
            </a:r>
          </a:p>
          <a:p>
            <a:r>
              <a:rPr lang="cs-CZ" i="1" dirty="0"/>
              <a:t>Závěj 4</a:t>
            </a:r>
            <a:r>
              <a:rPr lang="cs-CZ" dirty="0"/>
              <a:t> – odfoukávání poslední vločky (papíru)</a:t>
            </a:r>
          </a:p>
          <a:p>
            <a:r>
              <a:rPr lang="cs-CZ" i="1" dirty="0"/>
              <a:t>Rybolov</a:t>
            </a:r>
            <a:r>
              <a:rPr lang="cs-CZ" dirty="0"/>
              <a:t> – balancování a koordinace ve vzporu klečmo, ruce na papírech</a:t>
            </a:r>
          </a:p>
          <a:p>
            <a:r>
              <a:rPr lang="cs-CZ" i="1" dirty="0"/>
              <a:t>Příprava koulí </a:t>
            </a:r>
            <a:r>
              <a:rPr lang="cs-CZ" dirty="0"/>
              <a:t>– zmačkání papírů v kleku sedmo</a:t>
            </a:r>
          </a:p>
          <a:p>
            <a:r>
              <a:rPr lang="cs-CZ" i="1" dirty="0"/>
              <a:t>Koulovačka</a:t>
            </a:r>
            <a:r>
              <a:rPr lang="cs-CZ" dirty="0"/>
              <a:t> – dřepy s poskokem a odhozením koule </a:t>
            </a:r>
          </a:p>
        </p:txBody>
      </p:sp>
    </p:spTree>
    <p:extLst>
      <p:ext uri="{BB962C8B-B14F-4D97-AF65-F5344CB8AC3E}">
        <p14:creationId xmlns:p14="http://schemas.microsoft.com/office/powerpoint/2010/main" val="418947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198E-3B00-462D-B63B-16249748D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CJ pro předškoláky – přechod k hlavní části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A41C4-01E2-474E-AB3F-6A37285A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rozsah: 2 minuty</a:t>
            </a:r>
          </a:p>
          <a:p>
            <a:endParaRPr lang="cs-CZ" dirty="0"/>
          </a:p>
          <a:p>
            <a:r>
              <a:rPr lang="cs-CZ" dirty="0"/>
              <a:t>Forma: hromadná</a:t>
            </a:r>
          </a:p>
          <a:p>
            <a:endParaRPr lang="cs-CZ" dirty="0"/>
          </a:p>
          <a:p>
            <a:r>
              <a:rPr lang="cs-CZ" dirty="0"/>
              <a:t>Cíl: příprava stanovišť na hlavní část, rozdělení do družstev + edukativní prvky a hudebně-pohybová výchova</a:t>
            </a:r>
          </a:p>
          <a:p>
            <a:endParaRPr lang="cs-CZ" dirty="0"/>
          </a:p>
          <a:p>
            <a:r>
              <a:rPr lang="cs-CZ" dirty="0"/>
              <a:t>Náplň: povídání o zimě, písnička (Tučňák), zapojování vagonků</a:t>
            </a:r>
          </a:p>
        </p:txBody>
      </p:sp>
    </p:spTree>
    <p:extLst>
      <p:ext uri="{BB962C8B-B14F-4D97-AF65-F5344CB8AC3E}">
        <p14:creationId xmlns:p14="http://schemas.microsoft.com/office/powerpoint/2010/main" val="351640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2106</Words>
  <Application>Microsoft Office PowerPoint</Application>
  <PresentationFormat>Widescreen</PresentationFormat>
  <Paragraphs>249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Sokolská všestrannost</vt:lpstr>
      <vt:lpstr>Náplň sokolské všestrannosti</vt:lpstr>
      <vt:lpstr>CJ pro předškoláky - charakteristika</vt:lpstr>
      <vt:lpstr>CJ pro předškoláky – úvodní organizační část</vt:lpstr>
      <vt:lpstr>CJ pro předškoláky – úvodní rušná část</vt:lpstr>
      <vt:lpstr>CJ pro předškoláky – průpravná část obecně</vt:lpstr>
      <vt:lpstr>CJ pro předškoláky – náplň průpravné části I</vt:lpstr>
      <vt:lpstr>CJ pro předškoláky – náplň průpravné části II</vt:lpstr>
      <vt:lpstr>CJ pro předškoláky – přechod k hlavní části</vt:lpstr>
      <vt:lpstr>CJ pro předškoláky – hlavní část obecně</vt:lpstr>
      <vt:lpstr>CJ pro předškoláky – náplň hlavní části </vt:lpstr>
      <vt:lpstr>CJ pro předškoláky – přechod po hlavní části</vt:lpstr>
      <vt:lpstr>CJ pro předškoláky – závěrečná relaxace obecně</vt:lpstr>
      <vt:lpstr>CJ pro předškoláky – náplň závěrečné relaxace</vt:lpstr>
      <vt:lpstr>CJ pro předškoláky – závěrečná organizační část</vt:lpstr>
      <vt:lpstr>CJ pro starší žákyně - charakteristika</vt:lpstr>
      <vt:lpstr>CJ pro starší žákyně – úvodní organizační část</vt:lpstr>
      <vt:lpstr>CJ pro starší žákyně – úvodní rušná část</vt:lpstr>
      <vt:lpstr>CJ pro starší žákyně – průpravná část obecně</vt:lpstr>
      <vt:lpstr>CJ pro starší žákyně – náplň průpravné části I</vt:lpstr>
      <vt:lpstr>CJ pro starší žákyně – náplň průpravné části II</vt:lpstr>
      <vt:lpstr>CJ pro starší žákyně – náplň průpravné části III</vt:lpstr>
      <vt:lpstr>CJ pro starší žákyně – hlavní část obecně</vt:lpstr>
      <vt:lpstr>CJ pro starší žákyně – náplň hlavní části I</vt:lpstr>
      <vt:lpstr>CJ pro starší žákyně – náplň hlavní části II</vt:lpstr>
      <vt:lpstr>CJ pro starší žákyně – závěrečná relaxační část</vt:lpstr>
      <vt:lpstr>CJ pro starší žákyně – závěrečná organizační část</vt:lpstr>
      <vt:lpstr>CJ pro ženy - charakteristika</vt:lpstr>
      <vt:lpstr>CJ pro ženy – úvodní část</vt:lpstr>
      <vt:lpstr>CJ pro ženy – průpravná část</vt:lpstr>
      <vt:lpstr>CJ pro ženy – hlavní část</vt:lpstr>
      <vt:lpstr>CJ pro ženy – náplň hlavní části</vt:lpstr>
      <vt:lpstr>CJ pro ženy – závěrečná část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Sokolská všestrannost</dc:title>
  <dc:creator>Jana Dubská</dc:creator>
  <cp:lastModifiedBy>Jana Dubská</cp:lastModifiedBy>
  <cp:revision>29</cp:revision>
  <dcterms:created xsi:type="dcterms:W3CDTF">2020-11-20T19:52:51Z</dcterms:created>
  <dcterms:modified xsi:type="dcterms:W3CDTF">2020-12-01T14:05:44Z</dcterms:modified>
</cp:coreProperties>
</file>