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11" r:id="rId16"/>
    <p:sldId id="312" r:id="rId17"/>
    <p:sldId id="31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90801" autoAdjust="0"/>
  </p:normalViewPr>
  <p:slideViewPr>
    <p:cSldViewPr>
      <p:cViewPr varScale="1">
        <p:scale>
          <a:sx n="61" d="100"/>
          <a:sy n="61" d="100"/>
        </p:scale>
        <p:origin x="132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5BDBE-DA66-4D6F-941C-386F75E6060E}" type="datetimeFigureOut">
              <a:rPr lang="cs-CZ" smtClean="0"/>
              <a:t>26.02.2018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DF751-3640-4B0B-91C9-9D1B2497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02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DF751-3640-4B0B-91C9-9D1B2497B1A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164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</p:spPr>
      </p:sp>
      <p:sp>
        <p:nvSpPr>
          <p:cNvPr id="1259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229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</p:spPr>
      </p:sp>
      <p:sp>
        <p:nvSpPr>
          <p:cNvPr id="1269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43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26.02.2018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52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26.02.2018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8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26.02.2018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62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26.02.2018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21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26.02.2018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93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26.02.2018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39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26.02.2018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62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26.02.2018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2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26.02.2018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03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26.02.2018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07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26.02.2018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08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E3821-D4B7-4D8A-8D4D-136CC350729C}" type="datetimeFigureOut">
              <a:rPr lang="cs-CZ" smtClean="0"/>
              <a:t>26.02.2018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69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als.info/feature/120A#2/16.6/153.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Seminář praktické češtiny 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dirty="0"/>
              <a:t>26. února 2018</a:t>
            </a:r>
          </a:p>
          <a:p>
            <a:pPr algn="r"/>
            <a:r>
              <a:rPr lang="cs-CZ" sz="2400" dirty="0"/>
              <a:t>Hana Prokšová</a:t>
            </a:r>
          </a:p>
        </p:txBody>
      </p:sp>
    </p:spTree>
    <p:extLst>
      <p:ext uri="{BB962C8B-B14F-4D97-AF65-F5344CB8AC3E}">
        <p14:creationId xmlns:p14="http://schemas.microsoft.com/office/powerpoint/2010/main" val="619817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několikanásobný přísudek × dvě věty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6371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několikanásobný přísudek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shodné doplnění v předmětu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Karel umyl a utřel nádobí.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× dvě různé věty se shodným podmětem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různá doplnění v předmětu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Karel uvařil a umyl nádobí.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i="1" dirty="0"/>
          </a:p>
          <a:p>
            <a:r>
              <a:rPr lang="cs-CZ" dirty="0"/>
              <a:t>podobné u jiných několikanásobných větných členů</a:t>
            </a:r>
          </a:p>
        </p:txBody>
      </p:sp>
      <p:sp>
        <p:nvSpPr>
          <p:cNvPr id="6" name="Volný tvar: obrazec 5">
            <a:extLst>
              <a:ext uri="{FF2B5EF4-FFF2-40B4-BE49-F238E27FC236}">
                <a16:creationId xmlns:a16="http://schemas.microsoft.com/office/drawing/2014/main" id="{1910717C-0E44-4E23-947A-F78C07593C67}"/>
              </a:ext>
            </a:extLst>
          </p:cNvPr>
          <p:cNvSpPr/>
          <p:nvPr/>
        </p:nvSpPr>
        <p:spPr>
          <a:xfrm rot="21358216">
            <a:off x="3572760" y="2978585"/>
            <a:ext cx="769172" cy="279559"/>
          </a:xfrm>
          <a:custGeom>
            <a:avLst/>
            <a:gdLst>
              <a:gd name="connsiteX0" fmla="*/ 0 w 830318"/>
              <a:gd name="connsiteY0" fmla="*/ 0 h 411153"/>
              <a:gd name="connsiteX1" fmla="*/ 378373 w 830318"/>
              <a:gd name="connsiteY1" fmla="*/ 409904 h 411153"/>
              <a:gd name="connsiteX2" fmla="*/ 830318 w 830318"/>
              <a:gd name="connsiteY2" fmla="*/ 136635 h 411153"/>
              <a:gd name="connsiteX3" fmla="*/ 830318 w 830318"/>
              <a:gd name="connsiteY3" fmla="*/ 136635 h 411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0318" h="411153">
                <a:moveTo>
                  <a:pt x="0" y="0"/>
                </a:moveTo>
                <a:cubicBezTo>
                  <a:pt x="119993" y="193566"/>
                  <a:pt x="239987" y="387132"/>
                  <a:pt x="378373" y="409904"/>
                </a:cubicBezTo>
                <a:cubicBezTo>
                  <a:pt x="516759" y="432677"/>
                  <a:pt x="830318" y="136635"/>
                  <a:pt x="830318" y="136635"/>
                </a:cubicBezTo>
                <a:lnTo>
                  <a:pt x="830318" y="13663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: obrazec 7">
            <a:extLst>
              <a:ext uri="{FF2B5EF4-FFF2-40B4-BE49-F238E27FC236}">
                <a16:creationId xmlns:a16="http://schemas.microsoft.com/office/drawing/2014/main" id="{FFB717C0-F9FE-4CCF-ACB3-C14F88E2A1CD}"/>
              </a:ext>
            </a:extLst>
          </p:cNvPr>
          <p:cNvSpPr/>
          <p:nvPr/>
        </p:nvSpPr>
        <p:spPr>
          <a:xfrm>
            <a:off x="2296032" y="3008557"/>
            <a:ext cx="2207173" cy="567057"/>
          </a:xfrm>
          <a:custGeom>
            <a:avLst/>
            <a:gdLst>
              <a:gd name="connsiteX0" fmla="*/ 0 w 2207173"/>
              <a:gd name="connsiteY0" fmla="*/ 0 h 409908"/>
              <a:gd name="connsiteX1" fmla="*/ 1145628 w 2207173"/>
              <a:gd name="connsiteY1" fmla="*/ 409903 h 409908"/>
              <a:gd name="connsiteX2" fmla="*/ 2207173 w 2207173"/>
              <a:gd name="connsiteY2" fmla="*/ 10510 h 409908"/>
              <a:gd name="connsiteX3" fmla="*/ 2207173 w 2207173"/>
              <a:gd name="connsiteY3" fmla="*/ 10510 h 409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7173" h="409908">
                <a:moveTo>
                  <a:pt x="0" y="0"/>
                </a:moveTo>
                <a:cubicBezTo>
                  <a:pt x="388883" y="204075"/>
                  <a:pt x="777766" y="408151"/>
                  <a:pt x="1145628" y="409903"/>
                </a:cubicBezTo>
                <a:cubicBezTo>
                  <a:pt x="1513490" y="411655"/>
                  <a:pt x="2207173" y="10510"/>
                  <a:pt x="2207173" y="10510"/>
                </a:cubicBezTo>
                <a:lnTo>
                  <a:pt x="2207173" y="1051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: obrazec 8">
            <a:extLst>
              <a:ext uri="{FF2B5EF4-FFF2-40B4-BE49-F238E27FC236}">
                <a16:creationId xmlns:a16="http://schemas.microsoft.com/office/drawing/2014/main" id="{89EF4642-7A34-461B-945F-4BDF4A54AC05}"/>
              </a:ext>
            </a:extLst>
          </p:cNvPr>
          <p:cNvSpPr/>
          <p:nvPr/>
        </p:nvSpPr>
        <p:spPr>
          <a:xfrm rot="21358216">
            <a:off x="3500753" y="4971769"/>
            <a:ext cx="769172" cy="279559"/>
          </a:xfrm>
          <a:custGeom>
            <a:avLst/>
            <a:gdLst>
              <a:gd name="connsiteX0" fmla="*/ 0 w 830318"/>
              <a:gd name="connsiteY0" fmla="*/ 0 h 411153"/>
              <a:gd name="connsiteX1" fmla="*/ 378373 w 830318"/>
              <a:gd name="connsiteY1" fmla="*/ 409904 h 411153"/>
              <a:gd name="connsiteX2" fmla="*/ 830318 w 830318"/>
              <a:gd name="connsiteY2" fmla="*/ 136635 h 411153"/>
              <a:gd name="connsiteX3" fmla="*/ 830318 w 830318"/>
              <a:gd name="connsiteY3" fmla="*/ 136635 h 411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0318" h="411153">
                <a:moveTo>
                  <a:pt x="0" y="0"/>
                </a:moveTo>
                <a:cubicBezTo>
                  <a:pt x="119993" y="193566"/>
                  <a:pt x="239987" y="387132"/>
                  <a:pt x="378373" y="409904"/>
                </a:cubicBezTo>
                <a:cubicBezTo>
                  <a:pt x="516759" y="432677"/>
                  <a:pt x="830318" y="136635"/>
                  <a:pt x="830318" y="136635"/>
                </a:cubicBezTo>
                <a:lnTo>
                  <a:pt x="830318" y="13663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790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přísudek se slovesem BÝT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součást slovesně-jmenného přísudku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Kobliha </a:t>
            </a:r>
            <a:r>
              <a:rPr lang="cs-CZ" i="1" u="sng" dirty="0"/>
              <a:t>je plněná</a:t>
            </a:r>
            <a:r>
              <a:rPr lang="cs-CZ" i="1" dirty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To </a:t>
            </a:r>
            <a:r>
              <a:rPr lang="cs-CZ" i="1" u="sng" dirty="0"/>
              <a:t>je kobliha</a:t>
            </a:r>
            <a:r>
              <a:rPr lang="cs-CZ" i="1" dirty="0"/>
              <a:t>. / </a:t>
            </a:r>
            <a:r>
              <a:rPr lang="cs-CZ" i="1" u="sng" dirty="0"/>
              <a:t>To je</a:t>
            </a:r>
            <a:r>
              <a:rPr lang="cs-CZ" i="1" dirty="0"/>
              <a:t> kobliha.</a:t>
            </a:r>
          </a:p>
          <a:p>
            <a:pPr lvl="1">
              <a:buFont typeface="Arial" pitchFamily="34" charset="0"/>
              <a:buChar char="•"/>
            </a:pPr>
            <a:r>
              <a:rPr lang="cs-CZ" dirty="0">
                <a:solidFill>
                  <a:schemeClr val="accent1"/>
                </a:solidFill>
              </a:rPr>
              <a:t>Co je spona (= kopula)?</a:t>
            </a:r>
          </a:p>
          <a:p>
            <a:pPr lvl="1">
              <a:buFont typeface="Arial" pitchFamily="34" charset="0"/>
              <a:buChar char="•"/>
            </a:pPr>
            <a:r>
              <a:rPr lang="cs-CZ" dirty="0">
                <a:solidFill>
                  <a:schemeClr val="accent1"/>
                </a:solidFill>
                <a:hlinkClick r:id="rId2"/>
              </a:rPr>
              <a:t>http://wals.info/feature/120A#2/16.6/153.5</a:t>
            </a:r>
            <a:r>
              <a:rPr lang="cs-CZ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/>
              <a:t>jako samostatný přísudek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existence</a:t>
            </a:r>
          </a:p>
          <a:p>
            <a:pPr lvl="2"/>
            <a:r>
              <a:rPr lang="cs-CZ" i="1" dirty="0"/>
              <a:t>Upíři </a:t>
            </a:r>
            <a:r>
              <a:rPr lang="cs-CZ" i="1" u="sng" dirty="0"/>
              <a:t>nejsou</a:t>
            </a:r>
            <a:r>
              <a:rPr lang="cs-CZ" i="1" dirty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vyskytování</a:t>
            </a:r>
          </a:p>
          <a:p>
            <a:pPr lvl="2"/>
            <a:r>
              <a:rPr lang="cs-CZ" i="1" dirty="0"/>
              <a:t>Kobliha </a:t>
            </a:r>
            <a:r>
              <a:rPr lang="cs-CZ" i="1" u="sng" dirty="0"/>
              <a:t>je</a:t>
            </a:r>
            <a:r>
              <a:rPr lang="cs-CZ" i="1" dirty="0"/>
              <a:t> na stole.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konání se</a:t>
            </a:r>
          </a:p>
          <a:p>
            <a:pPr lvl="2"/>
            <a:r>
              <a:rPr lang="cs-CZ" i="1" dirty="0"/>
              <a:t>V úterý </a:t>
            </a:r>
            <a:r>
              <a:rPr lang="cs-CZ" i="1" u="sng" dirty="0"/>
              <a:t>je</a:t>
            </a:r>
            <a:r>
              <a:rPr lang="cs-CZ" i="1" dirty="0"/>
              <a:t> mezinárodní den toalet.</a:t>
            </a:r>
          </a:p>
        </p:txBody>
      </p:sp>
    </p:spTree>
    <p:extLst>
      <p:ext uri="{BB962C8B-B14F-4D97-AF65-F5344CB8AC3E}">
        <p14:creationId xmlns:p14="http://schemas.microsoft.com/office/powerpoint/2010/main" val="244927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1"/>
                </a:solidFill>
              </a:rPr>
              <a:t>Určete základní skladební dvojice (= syntagma)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Na zahradě je liška.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Z toho kopce je vidět celé město.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Z hrnce se kouřilo.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Kdo si bez dovolení vzal moji koblihu?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Líbila se mi ústřední píseň toho filmu.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Není bezpečné se za jízdy vyklánět z okna vlaku.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Ten vlak nám nesmí ujet!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O </a:t>
            </a:r>
            <a:r>
              <a:rPr lang="cs-CZ" dirty="0" err="1">
                <a:solidFill>
                  <a:schemeClr val="accent1"/>
                </a:solidFill>
              </a:rPr>
              <a:t>svaťáku</a:t>
            </a:r>
            <a:r>
              <a:rPr lang="cs-CZ" dirty="0">
                <a:solidFill>
                  <a:schemeClr val="accent1"/>
                </a:solidFill>
              </a:rPr>
              <a:t> jen se jen šprtám a spím.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Sbírat a vyměňovat pivní tácky byl Karlův absolutně největší koníček už od dětství.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591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syntagma = </a:t>
            </a:r>
            <a:r>
              <a:rPr lang="cs-CZ" sz="3200" b="1" dirty="0">
                <a:solidFill>
                  <a:schemeClr val="accent1"/>
                </a:solidFill>
              </a:rPr>
              <a:t>podmět </a:t>
            </a:r>
            <a:r>
              <a:rPr lang="cs-CZ" sz="3200" dirty="0">
                <a:solidFill>
                  <a:schemeClr val="accent1"/>
                </a:solidFill>
              </a:rPr>
              <a:t>a </a:t>
            </a:r>
            <a:r>
              <a:rPr lang="cs-CZ" sz="3200" u="sng" dirty="0">
                <a:solidFill>
                  <a:schemeClr val="accent1"/>
                </a:solidFill>
              </a:rPr>
              <a:t>přísudek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Na zahradě </a:t>
            </a:r>
            <a:r>
              <a:rPr lang="cs-CZ" u="sng" dirty="0">
                <a:solidFill>
                  <a:schemeClr val="accent1"/>
                </a:solidFill>
              </a:rPr>
              <a:t>je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b="1" dirty="0">
                <a:solidFill>
                  <a:schemeClr val="accent1"/>
                </a:solidFill>
              </a:rPr>
              <a:t>liška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Z toho kopce </a:t>
            </a:r>
            <a:r>
              <a:rPr lang="cs-CZ" u="sng" dirty="0">
                <a:solidFill>
                  <a:schemeClr val="accent1"/>
                </a:solidFill>
              </a:rPr>
              <a:t>je vidět</a:t>
            </a:r>
            <a:r>
              <a:rPr lang="cs-CZ" dirty="0">
                <a:solidFill>
                  <a:schemeClr val="accent1"/>
                </a:solidFill>
              </a:rPr>
              <a:t> celé </a:t>
            </a:r>
            <a:r>
              <a:rPr lang="cs-CZ" b="1" dirty="0">
                <a:solidFill>
                  <a:schemeClr val="accent1"/>
                </a:solidFill>
              </a:rPr>
              <a:t>město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BEZPODM. </a:t>
            </a:r>
            <a:r>
              <a:rPr lang="cs-CZ" dirty="0">
                <a:solidFill>
                  <a:schemeClr val="accent1"/>
                </a:solidFill>
              </a:rPr>
              <a:t>Z hrnce </a:t>
            </a:r>
            <a:r>
              <a:rPr lang="cs-CZ" u="sng" dirty="0">
                <a:solidFill>
                  <a:schemeClr val="accent1"/>
                </a:solidFill>
              </a:rPr>
              <a:t>se kouřilo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Kdo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u="sng" dirty="0">
                <a:solidFill>
                  <a:schemeClr val="accent1"/>
                </a:solidFill>
              </a:rPr>
              <a:t>si</a:t>
            </a:r>
            <a:r>
              <a:rPr lang="cs-CZ" dirty="0">
                <a:solidFill>
                  <a:schemeClr val="accent1"/>
                </a:solidFill>
              </a:rPr>
              <a:t> bez dovolení </a:t>
            </a:r>
            <a:r>
              <a:rPr lang="cs-CZ" u="sng" dirty="0">
                <a:solidFill>
                  <a:schemeClr val="accent1"/>
                </a:solidFill>
              </a:rPr>
              <a:t>vzal</a:t>
            </a:r>
            <a:r>
              <a:rPr lang="cs-CZ" dirty="0">
                <a:solidFill>
                  <a:schemeClr val="accent1"/>
                </a:solidFill>
              </a:rPr>
              <a:t> moji koblihu?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u="sng" dirty="0">
                <a:solidFill>
                  <a:schemeClr val="accent1"/>
                </a:solidFill>
              </a:rPr>
              <a:t>Líbila se</a:t>
            </a:r>
            <a:r>
              <a:rPr lang="cs-CZ" dirty="0">
                <a:solidFill>
                  <a:schemeClr val="accent1"/>
                </a:solidFill>
              </a:rPr>
              <a:t> mi ústřední </a:t>
            </a:r>
            <a:r>
              <a:rPr lang="cs-CZ" b="1" dirty="0">
                <a:solidFill>
                  <a:schemeClr val="accent1"/>
                </a:solidFill>
              </a:rPr>
              <a:t>píseň</a:t>
            </a:r>
            <a:r>
              <a:rPr lang="cs-CZ" dirty="0">
                <a:solidFill>
                  <a:schemeClr val="accent1"/>
                </a:solidFill>
              </a:rPr>
              <a:t> toho filmu.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u="sng" dirty="0">
                <a:solidFill>
                  <a:schemeClr val="accent1"/>
                </a:solidFill>
              </a:rPr>
              <a:t>Není bezpečné</a:t>
            </a:r>
            <a:r>
              <a:rPr lang="cs-CZ" dirty="0">
                <a:solidFill>
                  <a:schemeClr val="accent1"/>
                </a:solidFill>
              </a:rPr>
              <a:t> se za jízdy </a:t>
            </a:r>
            <a:r>
              <a:rPr lang="cs-CZ" b="1" dirty="0">
                <a:solidFill>
                  <a:schemeClr val="accent1"/>
                </a:solidFill>
              </a:rPr>
              <a:t>vyklánět</a:t>
            </a:r>
            <a:r>
              <a:rPr lang="cs-CZ" dirty="0">
                <a:solidFill>
                  <a:schemeClr val="accent1"/>
                </a:solidFill>
              </a:rPr>
              <a:t> z okna vlaku.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Ten </a:t>
            </a:r>
            <a:r>
              <a:rPr lang="cs-CZ" b="1" dirty="0">
                <a:solidFill>
                  <a:schemeClr val="accent1"/>
                </a:solidFill>
              </a:rPr>
              <a:t>vlak</a:t>
            </a:r>
            <a:r>
              <a:rPr lang="cs-CZ" dirty="0">
                <a:solidFill>
                  <a:schemeClr val="accent1"/>
                </a:solidFill>
              </a:rPr>
              <a:t> nám </a:t>
            </a:r>
            <a:r>
              <a:rPr lang="cs-CZ" u="sng" dirty="0">
                <a:solidFill>
                  <a:schemeClr val="accent1"/>
                </a:solidFill>
              </a:rPr>
              <a:t>nesmí ujet</a:t>
            </a:r>
            <a:r>
              <a:rPr lang="cs-CZ" dirty="0">
                <a:solidFill>
                  <a:schemeClr val="accent1"/>
                </a:solidFill>
              </a:rPr>
              <a:t>!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(</a:t>
            </a:r>
            <a:r>
              <a:rPr lang="cs-CZ" b="1" dirty="0">
                <a:solidFill>
                  <a:schemeClr val="accent1"/>
                </a:solidFill>
              </a:rPr>
              <a:t>Já</a:t>
            </a:r>
            <a:r>
              <a:rPr lang="cs-CZ" dirty="0">
                <a:solidFill>
                  <a:schemeClr val="accent1"/>
                </a:solidFill>
              </a:rPr>
              <a:t>) O </a:t>
            </a:r>
            <a:r>
              <a:rPr lang="cs-CZ" dirty="0" err="1">
                <a:solidFill>
                  <a:schemeClr val="accent1"/>
                </a:solidFill>
              </a:rPr>
              <a:t>svaťáku</a:t>
            </a:r>
            <a:r>
              <a:rPr lang="cs-CZ" dirty="0">
                <a:solidFill>
                  <a:schemeClr val="accent1"/>
                </a:solidFill>
              </a:rPr>
              <a:t> jen </a:t>
            </a:r>
            <a:r>
              <a:rPr lang="cs-CZ" u="sng" dirty="0">
                <a:solidFill>
                  <a:schemeClr val="accent1"/>
                </a:solidFill>
              </a:rPr>
              <a:t>se</a:t>
            </a:r>
            <a:r>
              <a:rPr lang="cs-CZ" dirty="0">
                <a:solidFill>
                  <a:schemeClr val="accent1"/>
                </a:solidFill>
              </a:rPr>
              <a:t> jen </a:t>
            </a:r>
            <a:r>
              <a:rPr lang="cs-CZ" u="sng" dirty="0">
                <a:solidFill>
                  <a:schemeClr val="accent1"/>
                </a:solidFill>
              </a:rPr>
              <a:t>šprtám</a:t>
            </a:r>
            <a:r>
              <a:rPr lang="cs-CZ" dirty="0">
                <a:solidFill>
                  <a:schemeClr val="accent1"/>
                </a:solidFill>
              </a:rPr>
              <a:t> a (</a:t>
            </a:r>
            <a:r>
              <a:rPr lang="cs-CZ" b="1" dirty="0">
                <a:solidFill>
                  <a:schemeClr val="accent1"/>
                </a:solidFill>
              </a:rPr>
              <a:t>já</a:t>
            </a:r>
            <a:r>
              <a:rPr lang="cs-CZ" dirty="0">
                <a:solidFill>
                  <a:schemeClr val="accent1"/>
                </a:solidFill>
              </a:rPr>
              <a:t>) </a:t>
            </a:r>
            <a:r>
              <a:rPr lang="cs-CZ" u="sng" dirty="0">
                <a:solidFill>
                  <a:schemeClr val="accent1"/>
                </a:solidFill>
              </a:rPr>
              <a:t>spím</a:t>
            </a:r>
            <a:r>
              <a:rPr lang="cs-CZ" dirty="0">
                <a:solidFill>
                  <a:schemeClr val="accent1"/>
                </a:solidFill>
              </a:rPr>
              <a:t>. </a:t>
            </a:r>
            <a:r>
              <a:rPr lang="cs-CZ" b="1" dirty="0">
                <a:solidFill>
                  <a:schemeClr val="accent1"/>
                </a:solidFill>
              </a:rPr>
              <a:t>2 věty!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Sbírat a vyměňovat (několikanásobný podmět!) </a:t>
            </a:r>
            <a:r>
              <a:rPr lang="cs-CZ" dirty="0">
                <a:solidFill>
                  <a:schemeClr val="accent1"/>
                </a:solidFill>
              </a:rPr>
              <a:t>pivní tácky </a:t>
            </a:r>
            <a:r>
              <a:rPr lang="cs-CZ" u="sng" dirty="0">
                <a:solidFill>
                  <a:schemeClr val="accent1"/>
                </a:solidFill>
              </a:rPr>
              <a:t>byl</a:t>
            </a:r>
            <a:r>
              <a:rPr lang="cs-CZ" dirty="0">
                <a:solidFill>
                  <a:schemeClr val="accent1"/>
                </a:solidFill>
              </a:rPr>
              <a:t> Karlův absolutně největší </a:t>
            </a:r>
            <a:r>
              <a:rPr lang="cs-CZ" u="sng" dirty="0">
                <a:solidFill>
                  <a:schemeClr val="accent1"/>
                </a:solidFill>
              </a:rPr>
              <a:t>koníček</a:t>
            </a:r>
            <a:r>
              <a:rPr lang="cs-CZ" dirty="0">
                <a:solidFill>
                  <a:schemeClr val="accent1"/>
                </a:solidFill>
              </a:rPr>
              <a:t> už od dětství.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455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shoda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= kongruence</a:t>
            </a:r>
          </a:p>
          <a:p>
            <a:r>
              <a:rPr lang="cs-CZ" dirty="0"/>
              <a:t>mezi větnými členy, které vyjadřují shodné morfologické kategorie</a:t>
            </a:r>
          </a:p>
          <a:p>
            <a:r>
              <a:rPr lang="cs-CZ" dirty="0"/>
              <a:t>podmět – přísudek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Kobliha voněla.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Bylo potřeba nakoupit.</a:t>
            </a:r>
          </a:p>
          <a:p>
            <a:pPr lvl="2"/>
            <a:r>
              <a:rPr lang="cs-CZ" dirty="0">
                <a:solidFill>
                  <a:srgbClr val="00B050"/>
                </a:solidFill>
              </a:rPr>
              <a:t>infinitiv má vždy shodu se středním rodem!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/>
                </a:solidFill>
              </a:rPr>
              <a:t>shoda přísudku s podmětem!</a:t>
            </a:r>
          </a:p>
          <a:p>
            <a:r>
              <a:rPr lang="cs-CZ" dirty="0"/>
              <a:t>podmět – shodný přívlastek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maková kobliha</a:t>
            </a:r>
          </a:p>
          <a:p>
            <a:r>
              <a:rPr lang="cs-CZ" dirty="0"/>
              <a:t>jméno – doplněk (ADJ, PRON)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Viděl manželku unavenou.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682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2800" b="1" dirty="0">
                <a:latin typeface="+mn-lt"/>
              </a:rPr>
              <a:t>několikanásobný podmět předcházející přísudku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3830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500"/>
              </a:spcBef>
              <a:buSzPct val="65000"/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Složkou několikanásobného podmětu </a:t>
            </a:r>
            <a:r>
              <a:rPr lang="cs-CZ" altLang="cs-CZ" sz="2400" b="1" dirty="0"/>
              <a:t>je podstatné jméno rodu mužského životného</a:t>
            </a:r>
            <a:r>
              <a:rPr lang="cs-CZ" altLang="cs-CZ" sz="2400" dirty="0"/>
              <a:t> – píšeme ve shodě </a:t>
            </a:r>
            <a:r>
              <a:rPr lang="cs-CZ" altLang="cs-CZ" sz="2400" b="1" dirty="0"/>
              <a:t>měkké </a:t>
            </a:r>
            <a:r>
              <a:rPr lang="cs-CZ" altLang="cs-CZ" sz="2400" b="1" i="1" dirty="0"/>
              <a:t>-i</a:t>
            </a:r>
            <a:r>
              <a:rPr lang="cs-CZ" altLang="cs-CZ" sz="2400" dirty="0"/>
              <a:t>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i="1" dirty="0"/>
              <a:t>Ministryně, zástupkyně odborů a náměstek projednávali návrh.</a:t>
            </a:r>
          </a:p>
          <a:p>
            <a:pPr marL="1303338" lvl="2" indent="-393700" eaLnBrk="1" hangingPunct="1">
              <a:lnSpc>
                <a:spcPct val="80000"/>
              </a:lnSpc>
              <a:spcBef>
                <a:spcPts val="500"/>
              </a:spcBef>
              <a:buSzPct val="6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/>
          </a:p>
          <a:p>
            <a:pPr marL="0" indent="0" eaLnBrk="1" hangingPunct="1">
              <a:lnSpc>
                <a:spcPct val="80000"/>
              </a:lnSpc>
              <a:spcBef>
                <a:spcPts val="500"/>
              </a:spcBef>
              <a:buSzPct val="65000"/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Složky několikanásobného podmětu jsou </a:t>
            </a:r>
            <a:r>
              <a:rPr lang="cs-CZ" altLang="cs-CZ" sz="2400" b="1" dirty="0"/>
              <a:t>podstatná jména rodu středního v množném čísle</a:t>
            </a:r>
            <a:r>
              <a:rPr lang="cs-CZ" altLang="cs-CZ" sz="2400" dirty="0"/>
              <a:t> – píšeme ve shodě </a:t>
            </a:r>
            <a:r>
              <a:rPr lang="cs-CZ" altLang="cs-CZ" sz="2400" b="1" i="1" dirty="0"/>
              <a:t>-a</a:t>
            </a:r>
            <a:r>
              <a:rPr lang="cs-CZ" altLang="cs-CZ" sz="2400" dirty="0"/>
              <a:t>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i="1" dirty="0"/>
              <a:t>Nízkoprahová centra a střediska intervence byla dotována.</a:t>
            </a:r>
          </a:p>
          <a:p>
            <a:pPr marL="1303338" lvl="2" indent="-393700" eaLnBrk="1" hangingPunct="1">
              <a:lnSpc>
                <a:spcPct val="80000"/>
              </a:lnSpc>
              <a:spcBef>
                <a:spcPts val="500"/>
              </a:spcBef>
              <a:buSzPct val="6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/>
          </a:p>
          <a:p>
            <a:pPr marL="0" indent="0" eaLnBrk="1" hangingPunct="1">
              <a:lnSpc>
                <a:spcPct val="80000"/>
              </a:lnSpc>
              <a:spcBef>
                <a:spcPts val="500"/>
              </a:spcBef>
              <a:buSzPct val="65000"/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Ve všech ostatních případech píšeme ve shodě </a:t>
            </a:r>
            <a:r>
              <a:rPr lang="cs-CZ" altLang="cs-CZ" sz="2400" b="1" i="1" dirty="0"/>
              <a:t>-y</a:t>
            </a:r>
            <a:r>
              <a:rPr lang="cs-CZ" altLang="cs-CZ" sz="2400" dirty="0"/>
              <a:t>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i="1" dirty="0"/>
              <a:t>Koblihy a čerstvé rohlíky voněly bytem.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i="1" dirty="0"/>
              <a:t>Česká televize a Český rozhlas byly oceněny za kulturní projekt.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i="1" dirty="0"/>
              <a:t>Německo a Polsko uzavřely dohodu a podepsaly smlouvu.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531899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2800" b="1" dirty="0">
                <a:latin typeface="+mn-lt"/>
              </a:rPr>
              <a:t>přísudek předcházející několikanásobnému podmětu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628728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spcBef>
                <a:spcPts val="450"/>
              </a:spcBef>
              <a:buSzPct val="65000"/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/>
              <a:t>Složkou několikanásobného podmětu je </a:t>
            </a:r>
            <a:r>
              <a:rPr lang="cs-CZ" altLang="cs-CZ" sz="2400" b="1" dirty="0"/>
              <a:t>podstatné jméno rodu mužského životného</a:t>
            </a:r>
            <a:r>
              <a:rPr lang="cs-CZ" altLang="cs-CZ" sz="2400" dirty="0"/>
              <a:t> – píšeme ve shodě </a:t>
            </a:r>
            <a:r>
              <a:rPr lang="cs-CZ" altLang="cs-CZ" sz="2400" b="1" dirty="0"/>
              <a:t>měkké </a:t>
            </a:r>
            <a:r>
              <a:rPr lang="cs-CZ" altLang="cs-CZ" sz="2400" b="1" i="1" dirty="0"/>
              <a:t>-i</a:t>
            </a:r>
            <a:r>
              <a:rPr lang="cs-CZ" altLang="cs-CZ" sz="2400" b="1" dirty="0"/>
              <a:t>,</a:t>
            </a:r>
            <a:r>
              <a:rPr lang="cs-CZ" altLang="cs-CZ" sz="2400" dirty="0"/>
              <a:t> nebo řídíme shodu </a:t>
            </a:r>
            <a:r>
              <a:rPr lang="cs-CZ" altLang="cs-CZ" sz="2400" b="1" dirty="0"/>
              <a:t>podle jména nejbližšího přísudku</a:t>
            </a:r>
            <a:r>
              <a:rPr lang="cs-CZ" altLang="cs-CZ" sz="2400" dirty="0"/>
              <a:t>.</a:t>
            </a:r>
          </a:p>
          <a:p>
            <a:pPr eaLnBrk="1" hangingPunct="1">
              <a:spcBef>
                <a:spcPts val="45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i="1" dirty="0"/>
              <a:t>Na akci se podíleli kulturní dům a herci z místního divadla </a:t>
            </a:r>
            <a:r>
              <a:rPr lang="cs-CZ" altLang="cs-CZ" sz="2000" dirty="0"/>
              <a:t>i </a:t>
            </a:r>
            <a:r>
              <a:rPr lang="cs-CZ" altLang="cs-CZ" sz="2000" i="1" dirty="0"/>
              <a:t>Na akci se podílel kulturní dům a herci z místního divadla.</a:t>
            </a:r>
          </a:p>
          <a:p>
            <a:pPr eaLnBrk="1" hangingPunct="1">
              <a:spcBef>
                <a:spcPts val="45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i="1" dirty="0"/>
              <a:t>Na přednášku přišlo pět studentek a jejich pedagog i Na přednášku přišli pět studentek a jejich pedagog.</a:t>
            </a:r>
          </a:p>
          <a:p>
            <a:pPr marL="457200" lvl="1" indent="0">
              <a:spcBef>
                <a:spcPts val="450"/>
              </a:spcBef>
              <a:buSzPct val="10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200" dirty="0">
                <a:solidFill>
                  <a:schemeClr val="accent1"/>
                </a:solidFill>
              </a:rPr>
              <a:t>Co vám přijde jako lepší varianta?</a:t>
            </a:r>
          </a:p>
          <a:p>
            <a:pPr marL="1303338" lvl="2" indent="-393700" eaLnBrk="1" hangingPunct="1">
              <a:spcBef>
                <a:spcPts val="450"/>
              </a:spcBef>
              <a:buSzPct val="6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sz="2000" dirty="0"/>
          </a:p>
          <a:p>
            <a:pPr marL="0" indent="0" eaLnBrk="1" hangingPunct="1">
              <a:spcBef>
                <a:spcPts val="450"/>
              </a:spcBef>
              <a:buSzPct val="65000"/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/>
              <a:t>Ve všech ostatních případech píšeme ve shodě buď </a:t>
            </a:r>
            <a:r>
              <a:rPr lang="cs-CZ" altLang="cs-CZ" sz="2400" b="1" i="1" dirty="0"/>
              <a:t>-y</a:t>
            </a:r>
            <a:r>
              <a:rPr lang="cs-CZ" altLang="cs-CZ" sz="2400" dirty="0"/>
              <a:t>, nebo </a:t>
            </a:r>
            <a:r>
              <a:rPr lang="cs-CZ" altLang="cs-CZ" sz="2400" b="1" dirty="0"/>
              <a:t>podle bližšího jména</a:t>
            </a:r>
            <a:r>
              <a:rPr lang="cs-CZ" altLang="cs-CZ" sz="2400" dirty="0"/>
              <a:t>.</a:t>
            </a:r>
          </a:p>
          <a:p>
            <a:pPr>
              <a:spcBef>
                <a:spcPts val="45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i="1" dirty="0"/>
              <a:t>V práci byla popsána problematika vzdělávání neslyšících a možnosti jejího vývoje</a:t>
            </a:r>
            <a:r>
              <a:rPr lang="cs-CZ" altLang="cs-CZ" sz="2000" dirty="0"/>
              <a:t> i </a:t>
            </a:r>
            <a:r>
              <a:rPr lang="cs-CZ" altLang="cs-CZ" sz="2000" i="1" dirty="0"/>
              <a:t>V práci byly popsány problematika vzdělávání neslyšících a možnosti jejího vývoje 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445464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doplňte shodu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Řecko a Turecko se dohodl_ na spolupráci.</a:t>
            </a:r>
          </a:p>
          <a:p>
            <a:r>
              <a:rPr lang="cs-CZ" i="1" dirty="0"/>
              <a:t>Evropský parlament a Evropská rada hlasoval_ o unijním rozpočtu.</a:t>
            </a:r>
          </a:p>
          <a:p>
            <a:r>
              <a:rPr lang="cs-CZ" i="1" dirty="0"/>
              <a:t>Oběti celé kauzy byl_ novináři.</a:t>
            </a:r>
          </a:p>
          <a:p>
            <a:r>
              <a:rPr lang="cs-CZ" i="1" dirty="0"/>
              <a:t>Žalovaná strana a její zástupce připravil_ odvolání.</a:t>
            </a:r>
          </a:p>
          <a:p>
            <a:r>
              <a:rPr lang="cs-CZ" i="1" dirty="0"/>
              <a:t>Na fotce byl_ děti a vnoučata.</a:t>
            </a:r>
          </a:p>
          <a:p>
            <a:r>
              <a:rPr lang="cs-CZ" i="1" dirty="0"/>
              <a:t>Mezi oběťmi havárie byl_ i dvě letušky a pilot.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79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větné členy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„normální“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Pes </a:t>
            </a:r>
            <a:r>
              <a:rPr lang="cs-CZ" i="1" u="sng" dirty="0"/>
              <a:t>spí</a:t>
            </a:r>
            <a:r>
              <a:rPr lang="cs-CZ" i="1" dirty="0"/>
              <a:t>. </a:t>
            </a:r>
            <a:r>
              <a:rPr lang="cs-CZ" i="1" u="sng" dirty="0"/>
              <a:t>Spi</a:t>
            </a:r>
            <a:r>
              <a:rPr lang="cs-CZ" i="1" dirty="0"/>
              <a:t>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Škola </a:t>
            </a:r>
            <a:r>
              <a:rPr lang="cs-CZ" i="1" u="sng" dirty="0"/>
              <a:t>byla založena </a:t>
            </a:r>
            <a:r>
              <a:rPr lang="cs-CZ" i="1" dirty="0"/>
              <a:t>v roce 1786.</a:t>
            </a:r>
          </a:p>
          <a:p>
            <a:pPr marL="0" indent="0">
              <a:buNone/>
            </a:pPr>
            <a:r>
              <a:rPr lang="cs-CZ" b="1" dirty="0" err="1"/>
              <a:t>verbonominální</a:t>
            </a:r>
            <a:endParaRPr lang="cs-CZ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Petr </a:t>
            </a:r>
            <a:r>
              <a:rPr lang="cs-CZ" i="1" u="sng" dirty="0"/>
              <a:t>je neslyšící</a:t>
            </a:r>
            <a:r>
              <a:rPr lang="cs-CZ" i="1" dirty="0"/>
              <a:t>. Petr </a:t>
            </a:r>
            <a:r>
              <a:rPr lang="cs-CZ" i="1" u="sng" dirty="0"/>
              <a:t>je lektor/</a:t>
            </a:r>
            <a:r>
              <a:rPr lang="cs-CZ" i="1" u="sng" dirty="0" err="1"/>
              <a:t>em</a:t>
            </a:r>
            <a:r>
              <a:rPr lang="cs-CZ" i="1" u="sng" dirty="0"/>
              <a:t> ČZJ</a:t>
            </a:r>
            <a:r>
              <a:rPr lang="cs-CZ" i="1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Upéct bábovku </a:t>
            </a:r>
            <a:r>
              <a:rPr lang="cs-CZ" i="1" u="sng" dirty="0"/>
              <a:t>je těžké</a:t>
            </a:r>
            <a:r>
              <a:rPr lang="cs-CZ" i="1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Nechci </a:t>
            </a:r>
            <a:r>
              <a:rPr lang="cs-CZ" i="1" u="sng" dirty="0"/>
              <a:t>být stará</a:t>
            </a:r>
            <a:r>
              <a:rPr lang="cs-CZ" i="1" dirty="0"/>
              <a:t>.</a:t>
            </a:r>
            <a:r>
              <a:rPr lang="cs-CZ" dirty="0"/>
              <a:t> (předmět)</a:t>
            </a:r>
          </a:p>
          <a:p>
            <a:pPr marL="0" indent="0">
              <a:buNone/>
            </a:pPr>
            <a:r>
              <a:rPr lang="cs-CZ" b="1" dirty="0"/>
              <a:t>souslovné (</a:t>
            </a:r>
            <a:r>
              <a:rPr lang="cs-CZ" b="1" dirty="0" err="1"/>
              <a:t>frazeologizovaná</a:t>
            </a:r>
            <a:r>
              <a:rPr lang="cs-CZ" b="1" dirty="0"/>
              <a:t> vyjádření)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u="sng" dirty="0"/>
              <a:t>Neměla jsem na vybranou</a:t>
            </a:r>
            <a:r>
              <a:rPr lang="cs-CZ" i="1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u="sng" dirty="0"/>
              <a:t>Dej</a:t>
            </a:r>
            <a:r>
              <a:rPr lang="cs-CZ" i="1" dirty="0"/>
              <a:t> mi </a:t>
            </a:r>
            <a:r>
              <a:rPr lang="cs-CZ" i="1" u="sng" dirty="0"/>
              <a:t>vědět</a:t>
            </a:r>
            <a:r>
              <a:rPr lang="cs-CZ" i="1" dirty="0"/>
              <a:t> do večera.</a:t>
            </a:r>
          </a:p>
          <a:p>
            <a:pPr marL="0" indent="0">
              <a:buNone/>
            </a:pPr>
            <a:r>
              <a:rPr lang="cs-CZ" b="1" dirty="0"/>
              <a:t>složené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u="sng" dirty="0"/>
              <a:t>Musím jít</a:t>
            </a:r>
            <a:r>
              <a:rPr lang="cs-CZ" i="1" dirty="0"/>
              <a:t> na poštu.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u="sng" dirty="0"/>
              <a:t>Muset chodit </a:t>
            </a:r>
            <a:r>
              <a:rPr lang="cs-CZ" i="1" dirty="0"/>
              <a:t>na poštu každý den je otravné. </a:t>
            </a:r>
            <a:r>
              <a:rPr lang="cs-CZ" dirty="0"/>
              <a:t>(podmět)</a:t>
            </a:r>
          </a:p>
        </p:txBody>
      </p:sp>
    </p:spTree>
    <p:extLst>
      <p:ext uri="{BB962C8B-B14F-4D97-AF65-F5344CB8AC3E}">
        <p14:creationId xmlns:p14="http://schemas.microsoft.com/office/powerpoint/2010/main" val="1368046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podmět (subjekt)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0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= kdo co dělá, nositel stavu</a:t>
            </a:r>
          </a:p>
          <a:p>
            <a:pPr marL="0" indent="0">
              <a:buNone/>
            </a:pPr>
            <a:r>
              <a:rPr lang="cs-CZ" b="1" dirty="0"/>
              <a:t>jméno v nominativu</a:t>
            </a:r>
          </a:p>
          <a:p>
            <a:pPr lvl="1">
              <a:buFont typeface="Arial" pitchFamily="34" charset="0"/>
              <a:buChar char="•"/>
            </a:pPr>
            <a:r>
              <a:rPr lang="cs-CZ" i="1" u="sng" dirty="0"/>
              <a:t>Karel</a:t>
            </a:r>
            <a:r>
              <a:rPr lang="cs-CZ" i="1" dirty="0"/>
              <a:t> rozsedl koblihu.</a:t>
            </a:r>
          </a:p>
          <a:p>
            <a:pPr lvl="1">
              <a:buFont typeface="Arial" pitchFamily="34" charset="0"/>
              <a:buChar char="•"/>
            </a:pPr>
            <a:r>
              <a:rPr lang="cs-CZ" i="1" u="sng" dirty="0"/>
              <a:t>Kobliha</a:t>
            </a:r>
            <a:r>
              <a:rPr lang="cs-CZ" i="1" dirty="0"/>
              <a:t> byla rozsednuta Karlem.</a:t>
            </a:r>
          </a:p>
          <a:p>
            <a:pPr lvl="1">
              <a:buFont typeface="Arial" pitchFamily="34" charset="0"/>
              <a:buChar char="•"/>
            </a:pPr>
            <a:r>
              <a:rPr lang="cs-CZ" i="1" u="sng" dirty="0"/>
              <a:t>Kdo</a:t>
            </a:r>
            <a:r>
              <a:rPr lang="cs-CZ" i="1" dirty="0"/>
              <a:t> jí koblihy?</a:t>
            </a:r>
          </a:p>
          <a:p>
            <a:pPr lvl="1">
              <a:buFont typeface="Arial" pitchFamily="34" charset="0"/>
              <a:buChar char="•"/>
            </a:pPr>
            <a:r>
              <a:rPr lang="cs-CZ" i="1" u="sng" dirty="0"/>
              <a:t>Neslyšící</a:t>
            </a:r>
            <a:r>
              <a:rPr lang="cs-CZ" i="1" dirty="0"/>
              <a:t> pořádají ples.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složité u číslovek &gt; 5: </a:t>
            </a:r>
            <a:r>
              <a:rPr lang="cs-CZ" i="1" u="sng" dirty="0"/>
              <a:t>dvacet</a:t>
            </a:r>
            <a:r>
              <a:rPr lang="cs-CZ" i="1" dirty="0"/>
              <a:t> koblih </a:t>
            </a:r>
            <a:r>
              <a:rPr lang="cs-CZ" dirty="0"/>
              <a:t>× </a:t>
            </a:r>
            <a:r>
              <a:rPr lang="cs-CZ" i="1" dirty="0"/>
              <a:t>dvacet </a:t>
            </a:r>
            <a:r>
              <a:rPr lang="cs-CZ" i="1" u="sng" dirty="0"/>
              <a:t>koblih</a:t>
            </a:r>
          </a:p>
          <a:p>
            <a:pPr marL="0" indent="0">
              <a:buNone/>
            </a:pPr>
            <a:r>
              <a:rPr lang="cs-CZ" b="1" dirty="0"/>
              <a:t>jméno v jiném pádě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genitiv: </a:t>
            </a:r>
            <a:r>
              <a:rPr lang="cs-CZ" i="1" u="sng" dirty="0"/>
              <a:t>Koblih</a:t>
            </a:r>
            <a:r>
              <a:rPr lang="cs-CZ" i="1" dirty="0"/>
              <a:t> na stole ubylo.</a:t>
            </a:r>
            <a:endParaRPr lang="cs-CZ" dirty="0"/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Na sta </a:t>
            </a:r>
            <a:r>
              <a:rPr lang="cs-CZ" i="1" u="sng" dirty="0"/>
              <a:t>koblih</a:t>
            </a:r>
            <a:r>
              <a:rPr lang="cs-CZ" i="1" dirty="0"/>
              <a:t> vonělo pekárnou. </a:t>
            </a:r>
            <a:r>
              <a:rPr lang="cs-CZ" dirty="0"/>
              <a:t>(</a:t>
            </a:r>
            <a:r>
              <a:rPr lang="cs-CZ" i="1" dirty="0"/>
              <a:t>na sta </a:t>
            </a:r>
            <a:r>
              <a:rPr lang="cs-CZ" dirty="0"/>
              <a:t>= PU míry)</a:t>
            </a:r>
          </a:p>
        </p:txBody>
      </p:sp>
    </p:spTree>
    <p:extLst>
      <p:ext uri="{BB962C8B-B14F-4D97-AF65-F5344CB8AC3E}">
        <p14:creationId xmlns:p14="http://schemas.microsoft.com/office/powerpoint/2010/main" val="9040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podmět (subjekt)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7091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= kdo co dělá, nositel stavu</a:t>
            </a:r>
          </a:p>
          <a:p>
            <a:pPr marL="0" indent="0">
              <a:buNone/>
            </a:pPr>
            <a:r>
              <a:rPr lang="cs-CZ" b="1" dirty="0"/>
              <a:t>infinitiv</a:t>
            </a:r>
          </a:p>
          <a:p>
            <a:pPr lvl="1">
              <a:buFont typeface="Arial" pitchFamily="34" charset="0"/>
              <a:buChar char="•"/>
            </a:pPr>
            <a:r>
              <a:rPr lang="cs-CZ" i="1" u="sng" dirty="0"/>
              <a:t>Snídat </a:t>
            </a:r>
            <a:r>
              <a:rPr lang="cs-CZ" i="1" dirty="0"/>
              <a:t>koblihy je skvělé.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Vadí mi </a:t>
            </a:r>
            <a:r>
              <a:rPr lang="cs-CZ" i="1" u="sng" dirty="0"/>
              <a:t>sedět</a:t>
            </a:r>
            <a:r>
              <a:rPr lang="cs-CZ" i="1" dirty="0"/>
              <a:t> celý den doma.</a:t>
            </a:r>
          </a:p>
          <a:p>
            <a:pPr marL="0" indent="0">
              <a:buNone/>
            </a:pPr>
            <a:r>
              <a:rPr lang="cs-CZ" b="1" dirty="0"/>
              <a:t>vedlejší věta			</a:t>
            </a:r>
            <a:r>
              <a:rPr lang="cs-CZ" sz="2200" i="1" dirty="0">
                <a:solidFill>
                  <a:schemeClr val="tx2"/>
                </a:solidFill>
              </a:rPr>
              <a:t>součásti VV je i uvozující zájmeno</a:t>
            </a:r>
            <a:endParaRPr lang="cs-CZ" sz="2200" b="1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Mrzí mě, </a:t>
            </a:r>
            <a:r>
              <a:rPr lang="cs-CZ" i="1" u="sng" dirty="0"/>
              <a:t>že došly koblihy</a:t>
            </a:r>
            <a:r>
              <a:rPr lang="cs-CZ" i="1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Nejlepší na koblihách je </a:t>
            </a:r>
            <a:r>
              <a:rPr lang="cs-CZ" i="1" u="sng" dirty="0"/>
              <a:t>to, jak z nich vytéká marmeláda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b="1" dirty="0"/>
              <a:t>slova jiných slovních druhů v metajazyce</a:t>
            </a:r>
          </a:p>
          <a:p>
            <a:pPr lvl="1">
              <a:buFont typeface="Arial" pitchFamily="34" charset="0"/>
              <a:buChar char="•"/>
            </a:pPr>
            <a:r>
              <a:rPr lang="cs-CZ" i="1" u="sng" dirty="0"/>
              <a:t>Protože</a:t>
            </a:r>
            <a:r>
              <a:rPr lang="cs-CZ" i="1" dirty="0"/>
              <a:t> je spojka.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4716016" y="4149080"/>
            <a:ext cx="2952328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76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podmět (subjekt)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0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podmět nevyjádřený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Piju kávu.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Jak se máš?</a:t>
            </a:r>
          </a:p>
          <a:p>
            <a:pPr marL="0" indent="0">
              <a:buNone/>
            </a:pPr>
            <a:r>
              <a:rPr lang="cs-CZ" dirty="0"/>
              <a:t>× podmět všeobecný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Říkali to v televizi.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S poctivostí nejdál dojdeš.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Rozlišuje tyto typy podmětů ČZJ? Jak?</a:t>
            </a:r>
          </a:p>
        </p:txBody>
      </p:sp>
    </p:spTree>
    <p:extLst>
      <p:ext uri="{BB962C8B-B14F-4D97-AF65-F5344CB8AC3E}">
        <p14:creationId xmlns:p14="http://schemas.microsoft.com/office/powerpoint/2010/main" val="2977848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věta bezpodmětná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= věta jednočlenná</a:t>
            </a:r>
          </a:p>
          <a:p>
            <a:r>
              <a:rPr lang="cs-CZ" dirty="0"/>
              <a:t>věta, v níž se nevyskytuje </a:t>
            </a:r>
            <a:r>
              <a:rPr lang="cs-CZ" b="1" dirty="0"/>
              <a:t>vztah predikace</a:t>
            </a:r>
          </a:p>
          <a:p>
            <a:pPr marL="400050" lvl="1" indent="0">
              <a:buNone/>
            </a:pPr>
            <a:r>
              <a:rPr lang="cs-CZ" dirty="0"/>
              <a:t>= věta, v níž není vztah mezi podmětem a přísudkem/predikátem</a:t>
            </a:r>
          </a:p>
          <a:p>
            <a:pPr marL="457200" indent="-457200"/>
            <a:r>
              <a:rPr lang="cs-CZ" dirty="0"/>
              <a:t>podmětem v bezpodmětných větách není žádné *ONO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cs-CZ" dirty="0"/>
              <a:t>*ONO </a:t>
            </a:r>
            <a:r>
              <a:rPr lang="cs-CZ" i="1" dirty="0"/>
              <a:t>Sněží. </a:t>
            </a:r>
            <a:r>
              <a:rPr lang="cs-CZ" dirty="0"/>
              <a:t>*ONO </a:t>
            </a:r>
            <a:r>
              <a:rPr lang="cs-CZ" i="1" dirty="0"/>
              <a:t>Je mi blbě.</a:t>
            </a:r>
          </a:p>
          <a:p>
            <a:pPr marL="457200" indent="-457200"/>
            <a:endParaRPr lang="cs-CZ" dirty="0"/>
          </a:p>
          <a:p>
            <a:pPr marL="0" indent="0">
              <a:buNone/>
            </a:pPr>
            <a:r>
              <a:rPr lang="cs-CZ" sz="2600" b="1" dirty="0"/>
              <a:t>POZOR: </a:t>
            </a:r>
            <a:r>
              <a:rPr lang="cs-CZ" sz="2600" i="1" dirty="0"/>
              <a:t>Byla zima </a:t>
            </a:r>
            <a:r>
              <a:rPr lang="cs-CZ" sz="2600" dirty="0"/>
              <a:t>(podmět: </a:t>
            </a:r>
            <a:r>
              <a:rPr lang="cs-CZ" sz="2600" i="1" dirty="0"/>
              <a:t>zima</a:t>
            </a:r>
            <a:r>
              <a:rPr lang="cs-CZ" sz="2600" dirty="0"/>
              <a:t>) × </a:t>
            </a:r>
            <a:r>
              <a:rPr lang="cs-CZ" sz="2600" i="1" dirty="0"/>
              <a:t>Bylo zima </a:t>
            </a:r>
            <a:r>
              <a:rPr lang="cs-CZ" sz="2600" dirty="0"/>
              <a:t>(bezpodmětná)</a:t>
            </a:r>
          </a:p>
        </p:txBody>
      </p:sp>
    </p:spTree>
    <p:extLst>
      <p:ext uri="{BB962C8B-B14F-4D97-AF65-F5344CB8AC3E}">
        <p14:creationId xmlns:p14="http://schemas.microsoft.com/office/powerpoint/2010/main" val="2580378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Jsou to věty bezpodmětné?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Už měsíc nezapršelo.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Dávali to v televizi.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Babičku bolí v kříži.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Tančilo se až do rána.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Pořád mi to není jasné.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Ke složení zkoušky je třeba získat minimálně 70 %.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Zdá se mi, že se ochladilo.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 důležité, abys přišla včas.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941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Jsou to věty </a:t>
            </a:r>
            <a:r>
              <a:rPr lang="cs-CZ" sz="3200" b="1" dirty="0">
                <a:solidFill>
                  <a:srgbClr val="00B050"/>
                </a:solidFill>
              </a:rPr>
              <a:t>bezpodmětné</a:t>
            </a:r>
            <a:r>
              <a:rPr lang="cs-CZ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507288" cy="4525963"/>
          </a:xfrm>
        </p:spPr>
        <p:txBody>
          <a:bodyPr>
            <a:normAutofit fontScale="925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Už měsíc nezapršelo.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Všeobecný podmět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  <a:r>
              <a:rPr lang="cs-CZ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Dávali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to v televizi.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Babičku bolí v kříži.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Tančilo se až do rána.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Pořád mi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není jasné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a) </a:t>
            </a:r>
            <a:r>
              <a:rPr lang="cs-CZ" dirty="0">
                <a:solidFill>
                  <a:srgbClr val="00B050"/>
                </a:solidFill>
              </a:rPr>
              <a:t>Ke složení zkoušky je třeba získat minimálně 70 %.  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b) Ke složení zkoušky </a:t>
            </a:r>
            <a:r>
              <a:rPr lang="cs-CZ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 třeba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získat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minimálně 70 %.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Zdá se 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mi,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b="1" dirty="0">
                <a:solidFill>
                  <a:srgbClr val="00B050"/>
                </a:solidFill>
              </a:rPr>
              <a:t>že se ochladilo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(VV podmětná)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 důležité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abys přišla včas. 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(VV podmětná)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264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přísudek (predikát)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sloveso v určitém tvaru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Kobliha </a:t>
            </a:r>
            <a:r>
              <a:rPr lang="cs-CZ" i="1" u="sng" dirty="0"/>
              <a:t>leží</a:t>
            </a:r>
            <a:r>
              <a:rPr lang="cs-CZ" i="1" dirty="0"/>
              <a:t> na stole.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kombinace s modálním slovesem</a:t>
            </a:r>
          </a:p>
          <a:p>
            <a:pPr lvl="2"/>
            <a:r>
              <a:rPr lang="cs-CZ" i="1" dirty="0"/>
              <a:t>Karel </a:t>
            </a:r>
            <a:r>
              <a:rPr lang="cs-CZ" i="1" u="sng" dirty="0"/>
              <a:t>nesmí jíst </a:t>
            </a:r>
            <a:r>
              <a:rPr lang="cs-CZ" i="1" dirty="0"/>
              <a:t>koblihy.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kombinace s fázovým slovesem</a:t>
            </a:r>
          </a:p>
          <a:p>
            <a:pPr lvl="2"/>
            <a:r>
              <a:rPr lang="cs-CZ" i="1" dirty="0"/>
              <a:t>Karel </a:t>
            </a:r>
            <a:r>
              <a:rPr lang="cs-CZ" i="1" u="sng" dirty="0"/>
              <a:t>začal jíst </a:t>
            </a:r>
            <a:r>
              <a:rPr lang="cs-CZ" i="1" dirty="0"/>
              <a:t>koblihy.</a:t>
            </a:r>
          </a:p>
          <a:p>
            <a:pPr marL="0" indent="0">
              <a:buNone/>
            </a:pPr>
            <a:r>
              <a:rPr lang="cs-CZ" b="1" dirty="0"/>
              <a:t>marginálně citoslovce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Kobliha </a:t>
            </a:r>
            <a:r>
              <a:rPr lang="cs-CZ" i="1" u="sng" dirty="0"/>
              <a:t>hop</a:t>
            </a:r>
            <a:r>
              <a:rPr lang="cs-CZ" i="1" dirty="0"/>
              <a:t> do bříška.</a:t>
            </a:r>
          </a:p>
          <a:p>
            <a:pPr marL="0" indent="0">
              <a:buNone/>
            </a:pPr>
            <a:r>
              <a:rPr lang="cs-CZ" b="1" dirty="0"/>
              <a:t>vedlejší věta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/>
              <a:t>Kobliha byla, </a:t>
            </a:r>
            <a:r>
              <a:rPr lang="cs-CZ" i="1" u="sng" dirty="0"/>
              <a:t>jako by ji upekla maminka</a:t>
            </a:r>
            <a:r>
              <a:rPr lang="cs-CZ" i="1" dirty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304" y="3573016"/>
            <a:ext cx="2984696" cy="198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33320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2332</TotalTime>
  <Words>871</Words>
  <Application>Microsoft Office PowerPoint</Application>
  <PresentationFormat>Předvádění na obrazovce (4:3)</PresentationFormat>
  <Paragraphs>167</Paragraphs>
  <Slides>17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Motiv systému Office</vt:lpstr>
      <vt:lpstr>Seminář praktické češtiny II</vt:lpstr>
      <vt:lpstr>větné členy</vt:lpstr>
      <vt:lpstr>podmět (subjekt)</vt:lpstr>
      <vt:lpstr>podmět (subjekt)</vt:lpstr>
      <vt:lpstr>podmět (subjekt)</vt:lpstr>
      <vt:lpstr>věta bezpodmětná</vt:lpstr>
      <vt:lpstr>Jsou to věty bezpodmětné?</vt:lpstr>
      <vt:lpstr>Jsou to věty bezpodmětné?</vt:lpstr>
      <vt:lpstr>přísudek (predikát)</vt:lpstr>
      <vt:lpstr>několikanásobný přísudek × dvě věty</vt:lpstr>
      <vt:lpstr>přísudek se slovesem BÝT</vt:lpstr>
      <vt:lpstr>Určete základní skladební dvojice (= syntagma)</vt:lpstr>
      <vt:lpstr>syntagma = podmět a přísudek</vt:lpstr>
      <vt:lpstr>shoda</vt:lpstr>
      <vt:lpstr>několikanásobný podmět předcházející přísudku</vt:lpstr>
      <vt:lpstr>přísudek předcházející několikanásobnému podmětu</vt:lpstr>
      <vt:lpstr>doplňte shodu</vt:lpstr>
    </vt:vector>
  </TitlesOfParts>
  <Company>Ústav pro jazyk český AV ČR, v. v. i.,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praktické češtiny</dc:title>
  <dc:creator>Hana Prokšová</dc:creator>
  <cp:lastModifiedBy>Hana Prokšová</cp:lastModifiedBy>
  <cp:revision>76</cp:revision>
  <dcterms:created xsi:type="dcterms:W3CDTF">2016-04-05T12:49:21Z</dcterms:created>
  <dcterms:modified xsi:type="dcterms:W3CDTF">2018-02-26T11:10:26Z</dcterms:modified>
</cp:coreProperties>
</file>