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313" r:id="rId3"/>
    <p:sldId id="257" r:id="rId4"/>
    <p:sldId id="259" r:id="rId5"/>
    <p:sldId id="261" r:id="rId6"/>
    <p:sldId id="260" r:id="rId7"/>
    <p:sldId id="258" r:id="rId8"/>
    <p:sldId id="262" r:id="rId9"/>
    <p:sldId id="263" r:id="rId10"/>
    <p:sldId id="264" r:id="rId11"/>
    <p:sldId id="265" r:id="rId12"/>
    <p:sldId id="266" r:id="rId13"/>
    <p:sldId id="398" r:id="rId14"/>
    <p:sldId id="399" r:id="rId15"/>
    <p:sldId id="400" r:id="rId16"/>
    <p:sldId id="401" r:id="rId17"/>
    <p:sldId id="402" r:id="rId18"/>
    <p:sldId id="270" r:id="rId19"/>
    <p:sldId id="271" r:id="rId20"/>
    <p:sldId id="272" r:id="rId21"/>
    <p:sldId id="273" r:id="rId22"/>
    <p:sldId id="274" r:id="rId23"/>
    <p:sldId id="275" r:id="rId24"/>
    <p:sldId id="276" r:id="rId25"/>
    <p:sldId id="277" r:id="rId26"/>
    <p:sldId id="280" r:id="rId27"/>
    <p:sldId id="278" r:id="rId28"/>
    <p:sldId id="397" r:id="rId29"/>
    <p:sldId id="279" r:id="rId30"/>
    <p:sldId id="312" r:id="rId31"/>
    <p:sldId id="281" r:id="rId32"/>
    <p:sldId id="284" r:id="rId33"/>
    <p:sldId id="285" r:id="rId34"/>
    <p:sldId id="286" r:id="rId35"/>
    <p:sldId id="287" r:id="rId36"/>
    <p:sldId id="288" r:id="rId37"/>
    <p:sldId id="314" r:id="rId38"/>
    <p:sldId id="282" r:id="rId39"/>
    <p:sldId id="283" r:id="rId40"/>
    <p:sldId id="291" r:id="rId41"/>
    <p:sldId id="290" r:id="rId42"/>
    <p:sldId id="289" r:id="rId43"/>
    <p:sldId id="292" r:id="rId44"/>
    <p:sldId id="293" r:id="rId45"/>
    <p:sldId id="294" r:id="rId46"/>
    <p:sldId id="403" r:id="rId47"/>
    <p:sldId id="404" r:id="rId48"/>
    <p:sldId id="315" r:id="rId49"/>
    <p:sldId id="295" r:id="rId50"/>
    <p:sldId id="296" r:id="rId51"/>
    <p:sldId id="297" r:id="rId52"/>
    <p:sldId id="298" r:id="rId53"/>
    <p:sldId id="299" r:id="rId54"/>
    <p:sldId id="300" r:id="rId55"/>
    <p:sldId id="301" r:id="rId56"/>
    <p:sldId id="302" r:id="rId57"/>
    <p:sldId id="316" r:id="rId58"/>
    <p:sldId id="311" r:id="rId59"/>
    <p:sldId id="319" r:id="rId60"/>
    <p:sldId id="320" r:id="rId61"/>
    <p:sldId id="329" r:id="rId62"/>
    <p:sldId id="304" r:id="rId63"/>
    <p:sldId id="303" r:id="rId64"/>
    <p:sldId id="308" r:id="rId65"/>
    <p:sldId id="309" r:id="rId66"/>
    <p:sldId id="321" r:id="rId67"/>
    <p:sldId id="322" r:id="rId68"/>
    <p:sldId id="325" r:id="rId69"/>
    <p:sldId id="368" r:id="rId70"/>
    <p:sldId id="369" r:id="rId71"/>
    <p:sldId id="370" r:id="rId72"/>
    <p:sldId id="371" r:id="rId73"/>
    <p:sldId id="372" r:id="rId74"/>
    <p:sldId id="373" r:id="rId75"/>
    <p:sldId id="374" r:id="rId76"/>
    <p:sldId id="375" r:id="rId77"/>
    <p:sldId id="377" r:id="rId78"/>
    <p:sldId id="390" r:id="rId79"/>
    <p:sldId id="391" r:id="rId80"/>
    <p:sldId id="378" r:id="rId81"/>
    <p:sldId id="392" r:id="rId82"/>
    <p:sldId id="379" r:id="rId83"/>
    <p:sldId id="380" r:id="rId84"/>
    <p:sldId id="381" r:id="rId85"/>
    <p:sldId id="382" r:id="rId86"/>
    <p:sldId id="383" r:id="rId87"/>
    <p:sldId id="384" r:id="rId88"/>
    <p:sldId id="385" r:id="rId89"/>
    <p:sldId id="386" r:id="rId90"/>
    <p:sldId id="387" r:id="rId91"/>
    <p:sldId id="388" r:id="rId92"/>
    <p:sldId id="376" r:id="rId93"/>
    <p:sldId id="310" r:id="rId94"/>
    <p:sldId id="323" r:id="rId95"/>
    <p:sldId id="324"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05" r:id="rId118"/>
    <p:sldId id="306" r:id="rId119"/>
    <p:sldId id="317" r:id="rId120"/>
    <p:sldId id="326" r:id="rId121"/>
    <p:sldId id="337" r:id="rId122"/>
    <p:sldId id="338" r:id="rId123"/>
    <p:sldId id="339" r:id="rId124"/>
    <p:sldId id="340" r:id="rId125"/>
    <p:sldId id="341" r:id="rId126"/>
    <p:sldId id="342" r:id="rId127"/>
    <p:sldId id="343" r:id="rId128"/>
    <p:sldId id="344" r:id="rId129"/>
    <p:sldId id="345" r:id="rId130"/>
    <p:sldId id="318" r:id="rId131"/>
    <p:sldId id="327" r:id="rId132"/>
    <p:sldId id="328" r:id="rId133"/>
    <p:sldId id="330" r:id="rId134"/>
    <p:sldId id="331" r:id="rId135"/>
    <p:sldId id="332" r:id="rId136"/>
    <p:sldId id="333" r:id="rId137"/>
    <p:sldId id="334" r:id="rId138"/>
    <p:sldId id="335" r:id="rId139"/>
    <p:sldId id="336" r:id="rId140"/>
    <p:sldId id="393" r:id="rId141"/>
    <p:sldId id="394" r:id="rId142"/>
    <p:sldId id="395" r:id="rId143"/>
    <p:sldId id="396" r:id="rId144"/>
    <p:sldId id="405" r:id="rId145"/>
    <p:sldId id="407" r:id="rId146"/>
    <p:sldId id="408" r:id="rId147"/>
    <p:sldId id="414" r:id="rId148"/>
    <p:sldId id="415" r:id="rId149"/>
    <p:sldId id="416" r:id="rId150"/>
    <p:sldId id="417" r:id="rId151"/>
    <p:sldId id="418" r:id="rId152"/>
    <p:sldId id="419" r:id="rId153"/>
    <p:sldId id="420" r:id="rId154"/>
    <p:sldId id="421" r:id="rId155"/>
    <p:sldId id="422" r:id="rId156"/>
    <p:sldId id="423" r:id="rId157"/>
    <p:sldId id="424" r:id="rId158"/>
    <p:sldId id="425" r:id="rId159"/>
    <p:sldId id="426" r:id="rId160"/>
    <p:sldId id="427" r:id="rId161"/>
    <p:sldId id="428" r:id="rId162"/>
    <p:sldId id="429" r:id="rId16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8" d="100"/>
          <a:sy n="78" d="100"/>
        </p:scale>
        <p:origin x="86" y="2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cs-CZ"/>
              <a:t>Kliknutím lze upravit styl.</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tický obrázek s popiskem">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t>1/13/2021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cs-CZ"/>
              <a:t>Kliknutím lze upravit styl.</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t>1/13/2021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cs-CZ"/>
              <a:t>Kliknutím lze upravit styl.</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t>1/13/2021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cs-CZ"/>
              <a:t>Kliknutím lze upravit styl.</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t>1/13/2021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loupce">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cs-CZ"/>
              <a:t>Kliknutím lze upravit styl.</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3" name="Date Placeholder 2"/>
          <p:cNvSpPr>
            <a:spLocks noGrp="1"/>
          </p:cNvSpPr>
          <p:nvPr>
            <p:ph type="dt" sz="half" idx="10"/>
          </p:nvPr>
        </p:nvSpPr>
        <p:spPr/>
        <p:txBody>
          <a:bodyPr/>
          <a:lstStyle/>
          <a:p>
            <a:fld id="{48A87A34-81AB-432B-8DAE-1953F412C126}" type="datetimeFigureOut">
              <a:rPr lang="en-US" dirty="0"/>
              <a:t>1/13/2021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sloupce s obrázky">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cs-CZ"/>
              <a:t>Kliknutím lze upravit styl.</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3" name="Date Placeholder 2"/>
          <p:cNvSpPr>
            <a:spLocks noGrp="1"/>
          </p:cNvSpPr>
          <p:nvPr>
            <p:ph type="dt" sz="half" idx="10"/>
          </p:nvPr>
        </p:nvSpPr>
        <p:spPr/>
        <p:txBody>
          <a:bodyPr/>
          <a:lstStyle/>
          <a:p>
            <a:fld id="{48A87A34-81AB-432B-8DAE-1953F412C126}" type="datetimeFigureOut">
              <a:rPr lang="en-US" dirty="0"/>
              <a:t>1/13/2021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cs-CZ"/>
              <a:t>Kliknutím lze upravit styl.</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cs-CZ"/>
              <a:t>Kliknutím lze upravit styl.</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cs-CZ"/>
              <a:t>Kliknutím lze upravit styl.</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cs-CZ"/>
              <a:t>Kliknutím lze upravit styl.</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48A87A34-81AB-432B-8DAE-1953F412C126}" type="datetimeFigureOut">
              <a:rPr lang="en-US" dirty="0"/>
              <a:t>1/13/2021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cs-CZ"/>
              <a:t>Kliknutím lze upravit styl.</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cs-CZ"/>
              <a:t>Kliknutím lze upravit styl.</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12" name="Content Placeholder 3"/>
          <p:cNvSpPr>
            <a:spLocks noGrp="1"/>
          </p:cNvSpPr>
          <p:nvPr>
            <p:ph sz="quarter" idx="13"/>
          </p:nvPr>
        </p:nvSpPr>
        <p:spPr>
          <a:xfrm>
            <a:off x="913774" y="3051012"/>
            <a:ext cx="5106027" cy="2740187"/>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13" name="Content Placeholder 5"/>
          <p:cNvSpPr>
            <a:spLocks noGrp="1"/>
          </p:cNvSpPr>
          <p:nvPr>
            <p:ph sz="quarter" idx="14"/>
          </p:nvPr>
        </p:nvSpPr>
        <p:spPr>
          <a:xfrm>
            <a:off x="6172200" y="3051012"/>
            <a:ext cx="5105401" cy="2740187"/>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1/13/2021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1/13/2021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1/13/2021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cs-CZ"/>
              <a:t>Kliknutím lze upravit styl.</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t>1/13/2021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t>1/13/2021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1/13/2021</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emf"/><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98.emf"/><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02.emf"/><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image" Target="../media/image104.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image" Target="../media/image107.emf"/><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image" Target="../media/image109.emf"/><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12.emf"/><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13.emf"/><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image" Target="../media/image114.emf"/><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16.tif"/><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17.emf"/><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18.emf"/><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image" Target="../media/image119.emf"/><Relationship Id="rId1" Type="http://schemas.openxmlformats.org/officeDocument/2006/relationships/slideLayout" Target="../slideLayouts/slideLayout7.xml"/><Relationship Id="rId4" Type="http://schemas.openxmlformats.org/officeDocument/2006/relationships/image" Target="../media/image121.emf"/></Relationships>
</file>

<file path=ppt/slides/_rels/slide123.xml.rels><?xml version="1.0" encoding="UTF-8" standalone="yes"?>
<Relationships xmlns="http://schemas.openxmlformats.org/package/2006/relationships"><Relationship Id="rId2" Type="http://schemas.openxmlformats.org/officeDocument/2006/relationships/image" Target="../media/image122.emf"/><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23.emf"/><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24.emf"/><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image" Target="../media/image125.emf"/><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27.emf"/><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28.tif"/><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30.tif"/><Relationship Id="rId2" Type="http://schemas.openxmlformats.org/officeDocument/2006/relationships/image" Target="../media/image129.tif"/><Relationship Id="rId1" Type="http://schemas.openxmlformats.org/officeDocument/2006/relationships/slideLayout" Target="../slideLayouts/slideLayout7.xml"/><Relationship Id="rId4" Type="http://schemas.openxmlformats.org/officeDocument/2006/relationships/image" Target="../media/image131.t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image" Target="../media/image132.emf"/><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34.emf"/><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35.emf"/><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36.emf"/><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37.emf"/><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39.emf"/><Relationship Id="rId2" Type="http://schemas.openxmlformats.org/officeDocument/2006/relationships/image" Target="../media/image138.emf"/><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41.tif"/><Relationship Id="rId2" Type="http://schemas.openxmlformats.org/officeDocument/2006/relationships/image" Target="../media/image140.tif"/><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42.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144.emf"/><Relationship Id="rId2" Type="http://schemas.openxmlformats.org/officeDocument/2006/relationships/image" Target="../media/image143.emf"/><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45.emf"/><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46.emf"/><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47.emf"/><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49.jp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50.jp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image" Target="../media/image151.jp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5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155.emf"/><Relationship Id="rId2" Type="http://schemas.openxmlformats.org/officeDocument/2006/relationships/image" Target="../media/image154.emf"/><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156.emf"/><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157.emf"/><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58.jp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159.jp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60.jp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161.jp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62.jp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163.jp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16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7.xml"/><Relationship Id="rId4" Type="http://schemas.openxmlformats.org/officeDocument/2006/relationships/image" Target="../media/image21.emf"/></Relationships>
</file>

<file path=ppt/slides/_rels/slide2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ti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9.ti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6.tif"/><Relationship Id="rId2" Type="http://schemas.openxmlformats.org/officeDocument/2006/relationships/image" Target="../media/image65.tif"/><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7.t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0.tif"/><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emf"/><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emf"/><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85.emf"/><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88.emf"/><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223A9A4-F8B7-4798-BE11-D1BA2E1B4417}"/>
              </a:ext>
            </a:extLst>
          </p:cNvPr>
          <p:cNvSpPr>
            <a:spLocks noGrp="1"/>
          </p:cNvSpPr>
          <p:nvPr>
            <p:ph type="ctrTitle"/>
          </p:nvPr>
        </p:nvSpPr>
        <p:spPr/>
        <p:txBody>
          <a:bodyPr/>
          <a:lstStyle/>
          <a:p>
            <a:r>
              <a:rPr lang="ru-RU" dirty="0">
                <a:solidFill>
                  <a:schemeClr val="accent3">
                    <a:lumMod val="50000"/>
                  </a:schemeClr>
                </a:solidFill>
              </a:rPr>
              <a:t>грамматика</a:t>
            </a:r>
            <a:endParaRPr lang="cs-CZ" dirty="0">
              <a:solidFill>
                <a:schemeClr val="accent3">
                  <a:lumMod val="50000"/>
                </a:schemeClr>
              </a:solidFill>
            </a:endParaRPr>
          </a:p>
        </p:txBody>
      </p:sp>
      <p:sp>
        <p:nvSpPr>
          <p:cNvPr id="3" name="Podnadpis 2">
            <a:extLst>
              <a:ext uri="{FF2B5EF4-FFF2-40B4-BE49-F238E27FC236}">
                <a16:creationId xmlns:a16="http://schemas.microsoft.com/office/drawing/2014/main" id="{8CBD622D-8C8D-485F-83CB-F82C2216A10D}"/>
              </a:ext>
            </a:extLst>
          </p:cNvPr>
          <p:cNvSpPr>
            <a:spLocks noGrp="1"/>
          </p:cNvSpPr>
          <p:nvPr>
            <p:ph type="subTitle" idx="1"/>
          </p:nvPr>
        </p:nvSpPr>
        <p:spPr/>
        <p:txBody>
          <a:bodyPr/>
          <a:lstStyle/>
          <a:p>
            <a:r>
              <a:rPr lang="cs-CZ" dirty="0">
                <a:solidFill>
                  <a:srgbClr val="FF0000"/>
                </a:solidFill>
              </a:rPr>
              <a:t>Jazyková cvičení I</a:t>
            </a:r>
          </a:p>
        </p:txBody>
      </p:sp>
    </p:spTree>
    <p:extLst>
      <p:ext uri="{BB962C8B-B14F-4D97-AF65-F5344CB8AC3E}">
        <p14:creationId xmlns:p14="http://schemas.microsoft.com/office/powerpoint/2010/main" val="2469606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21F513DA-DBC6-414D-AA27-AD1427087A08}"/>
              </a:ext>
            </a:extLst>
          </p:cNvPr>
          <p:cNvPicPr>
            <a:picLocks noChangeAspect="1"/>
          </p:cNvPicPr>
          <p:nvPr/>
        </p:nvPicPr>
        <p:blipFill>
          <a:blip r:embed="rId2"/>
          <a:stretch>
            <a:fillRect/>
          </a:stretch>
        </p:blipFill>
        <p:spPr>
          <a:xfrm>
            <a:off x="285135" y="1046108"/>
            <a:ext cx="11621729" cy="4392158"/>
          </a:xfrm>
          <a:prstGeom prst="rect">
            <a:avLst/>
          </a:prstGeom>
        </p:spPr>
      </p:pic>
    </p:spTree>
    <p:extLst>
      <p:ext uri="{BB962C8B-B14F-4D97-AF65-F5344CB8AC3E}">
        <p14:creationId xmlns:p14="http://schemas.microsoft.com/office/powerpoint/2010/main" val="223995563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00419D9-6B82-434D-860C-296D3E7E506D}"/>
              </a:ext>
            </a:extLst>
          </p:cNvPr>
          <p:cNvPicPr>
            <a:picLocks noChangeAspect="1"/>
          </p:cNvPicPr>
          <p:nvPr/>
        </p:nvPicPr>
        <p:blipFill>
          <a:blip r:embed="rId2"/>
          <a:stretch>
            <a:fillRect/>
          </a:stretch>
        </p:blipFill>
        <p:spPr>
          <a:xfrm>
            <a:off x="1313895" y="651585"/>
            <a:ext cx="9669617" cy="5616050"/>
          </a:xfrm>
          <a:prstGeom prst="rect">
            <a:avLst/>
          </a:prstGeom>
        </p:spPr>
      </p:pic>
    </p:spTree>
    <p:extLst>
      <p:ext uri="{BB962C8B-B14F-4D97-AF65-F5344CB8AC3E}">
        <p14:creationId xmlns:p14="http://schemas.microsoft.com/office/powerpoint/2010/main" val="263624397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426D6A5B-EDE2-4606-A1E6-8458EB97AD22}"/>
              </a:ext>
            </a:extLst>
          </p:cNvPr>
          <p:cNvPicPr>
            <a:picLocks noChangeAspect="1"/>
          </p:cNvPicPr>
          <p:nvPr/>
        </p:nvPicPr>
        <p:blipFill>
          <a:blip r:embed="rId2"/>
          <a:stretch>
            <a:fillRect/>
          </a:stretch>
        </p:blipFill>
        <p:spPr>
          <a:xfrm>
            <a:off x="1420427" y="631674"/>
            <a:ext cx="9108583" cy="5449529"/>
          </a:xfrm>
          <a:prstGeom prst="rect">
            <a:avLst/>
          </a:prstGeom>
        </p:spPr>
      </p:pic>
    </p:spTree>
    <p:extLst>
      <p:ext uri="{BB962C8B-B14F-4D97-AF65-F5344CB8AC3E}">
        <p14:creationId xmlns:p14="http://schemas.microsoft.com/office/powerpoint/2010/main" val="84210888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E5A0085E-CC43-4427-9057-C822A040563B}"/>
              </a:ext>
            </a:extLst>
          </p:cNvPr>
          <p:cNvPicPr>
            <a:picLocks noChangeAspect="1"/>
          </p:cNvPicPr>
          <p:nvPr/>
        </p:nvPicPr>
        <p:blipFill>
          <a:blip r:embed="rId2"/>
          <a:stretch>
            <a:fillRect/>
          </a:stretch>
        </p:blipFill>
        <p:spPr>
          <a:xfrm>
            <a:off x="2858361" y="169318"/>
            <a:ext cx="6409926" cy="2156612"/>
          </a:xfrm>
          <a:prstGeom prst="rect">
            <a:avLst/>
          </a:prstGeom>
        </p:spPr>
      </p:pic>
      <p:pic>
        <p:nvPicPr>
          <p:cNvPr id="3" name="Obrázek 2">
            <a:extLst>
              <a:ext uri="{FF2B5EF4-FFF2-40B4-BE49-F238E27FC236}">
                <a16:creationId xmlns:a16="http://schemas.microsoft.com/office/drawing/2014/main" id="{F4687B43-815B-4E43-B72A-7FE588B00288}"/>
              </a:ext>
            </a:extLst>
          </p:cNvPr>
          <p:cNvPicPr>
            <a:picLocks noChangeAspect="1"/>
          </p:cNvPicPr>
          <p:nvPr/>
        </p:nvPicPr>
        <p:blipFill>
          <a:blip r:embed="rId3"/>
          <a:stretch>
            <a:fillRect/>
          </a:stretch>
        </p:blipFill>
        <p:spPr>
          <a:xfrm>
            <a:off x="2858361" y="2547872"/>
            <a:ext cx="9224109" cy="3293636"/>
          </a:xfrm>
          <a:prstGeom prst="rect">
            <a:avLst/>
          </a:prstGeom>
        </p:spPr>
      </p:pic>
    </p:spTree>
    <p:extLst>
      <p:ext uri="{BB962C8B-B14F-4D97-AF65-F5344CB8AC3E}">
        <p14:creationId xmlns:p14="http://schemas.microsoft.com/office/powerpoint/2010/main" val="322277318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62F418F4-13FC-497A-A258-99A7094E53F6}"/>
              </a:ext>
            </a:extLst>
          </p:cNvPr>
          <p:cNvPicPr>
            <a:picLocks noChangeAspect="1"/>
          </p:cNvPicPr>
          <p:nvPr/>
        </p:nvPicPr>
        <p:blipFill>
          <a:blip r:embed="rId2"/>
          <a:stretch>
            <a:fillRect/>
          </a:stretch>
        </p:blipFill>
        <p:spPr>
          <a:xfrm>
            <a:off x="1713390" y="679064"/>
            <a:ext cx="8750949" cy="5490917"/>
          </a:xfrm>
          <a:prstGeom prst="rect">
            <a:avLst/>
          </a:prstGeom>
        </p:spPr>
      </p:pic>
    </p:spTree>
    <p:extLst>
      <p:ext uri="{BB962C8B-B14F-4D97-AF65-F5344CB8AC3E}">
        <p14:creationId xmlns:p14="http://schemas.microsoft.com/office/powerpoint/2010/main" val="24553218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B418B4A-F8CB-4F80-87C1-AE7228B0D838}"/>
              </a:ext>
            </a:extLst>
          </p:cNvPr>
          <p:cNvPicPr>
            <a:picLocks noChangeAspect="1"/>
          </p:cNvPicPr>
          <p:nvPr/>
        </p:nvPicPr>
        <p:blipFill>
          <a:blip r:embed="rId2"/>
          <a:stretch>
            <a:fillRect/>
          </a:stretch>
        </p:blipFill>
        <p:spPr>
          <a:xfrm>
            <a:off x="2743499" y="83000"/>
            <a:ext cx="5850085" cy="1126859"/>
          </a:xfrm>
          <a:prstGeom prst="rect">
            <a:avLst/>
          </a:prstGeom>
        </p:spPr>
      </p:pic>
      <p:pic>
        <p:nvPicPr>
          <p:cNvPr id="3" name="Obrázek 2">
            <a:extLst>
              <a:ext uri="{FF2B5EF4-FFF2-40B4-BE49-F238E27FC236}">
                <a16:creationId xmlns:a16="http://schemas.microsoft.com/office/drawing/2014/main" id="{B0557AEA-D1C7-4736-9AE7-E42DF3ABB625}"/>
              </a:ext>
            </a:extLst>
          </p:cNvPr>
          <p:cNvPicPr>
            <a:picLocks noChangeAspect="1"/>
          </p:cNvPicPr>
          <p:nvPr/>
        </p:nvPicPr>
        <p:blipFill>
          <a:blip r:embed="rId3"/>
          <a:stretch>
            <a:fillRect/>
          </a:stretch>
        </p:blipFill>
        <p:spPr>
          <a:xfrm>
            <a:off x="2743498" y="985421"/>
            <a:ext cx="7464123" cy="5789579"/>
          </a:xfrm>
          <a:prstGeom prst="rect">
            <a:avLst/>
          </a:prstGeom>
        </p:spPr>
      </p:pic>
    </p:spTree>
    <p:extLst>
      <p:ext uri="{BB962C8B-B14F-4D97-AF65-F5344CB8AC3E}">
        <p14:creationId xmlns:p14="http://schemas.microsoft.com/office/powerpoint/2010/main" val="412521462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B2FD82AB-A843-492A-82B6-4CA14EE8DB1E}"/>
              </a:ext>
            </a:extLst>
          </p:cNvPr>
          <p:cNvPicPr>
            <a:picLocks noChangeAspect="1"/>
          </p:cNvPicPr>
          <p:nvPr/>
        </p:nvPicPr>
        <p:blipFill>
          <a:blip r:embed="rId2"/>
          <a:stretch>
            <a:fillRect/>
          </a:stretch>
        </p:blipFill>
        <p:spPr>
          <a:xfrm>
            <a:off x="2552187" y="0"/>
            <a:ext cx="7087625" cy="6858000"/>
          </a:xfrm>
          <a:prstGeom prst="rect">
            <a:avLst/>
          </a:prstGeom>
        </p:spPr>
      </p:pic>
    </p:spTree>
    <p:extLst>
      <p:ext uri="{BB962C8B-B14F-4D97-AF65-F5344CB8AC3E}">
        <p14:creationId xmlns:p14="http://schemas.microsoft.com/office/powerpoint/2010/main" val="247641161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4CC44F2F-F9BA-4ADB-9756-500B01C8F790}"/>
              </a:ext>
            </a:extLst>
          </p:cNvPr>
          <p:cNvPicPr>
            <a:picLocks noChangeAspect="1"/>
          </p:cNvPicPr>
          <p:nvPr/>
        </p:nvPicPr>
        <p:blipFill>
          <a:blip r:embed="rId2"/>
          <a:stretch>
            <a:fillRect/>
          </a:stretch>
        </p:blipFill>
        <p:spPr>
          <a:xfrm>
            <a:off x="730759" y="1020932"/>
            <a:ext cx="10730481" cy="4971495"/>
          </a:xfrm>
          <a:prstGeom prst="rect">
            <a:avLst/>
          </a:prstGeom>
        </p:spPr>
      </p:pic>
    </p:spTree>
    <p:extLst>
      <p:ext uri="{BB962C8B-B14F-4D97-AF65-F5344CB8AC3E}">
        <p14:creationId xmlns:p14="http://schemas.microsoft.com/office/powerpoint/2010/main" val="198727931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ED92B7EE-1D32-47BC-9B31-5BBEB55CD5FB}"/>
              </a:ext>
            </a:extLst>
          </p:cNvPr>
          <p:cNvPicPr>
            <a:picLocks noChangeAspect="1"/>
          </p:cNvPicPr>
          <p:nvPr/>
        </p:nvPicPr>
        <p:blipFill>
          <a:blip r:embed="rId2"/>
          <a:stretch>
            <a:fillRect/>
          </a:stretch>
        </p:blipFill>
        <p:spPr>
          <a:xfrm>
            <a:off x="3729707" y="0"/>
            <a:ext cx="4732584" cy="6858000"/>
          </a:xfrm>
          <a:prstGeom prst="rect">
            <a:avLst/>
          </a:prstGeom>
        </p:spPr>
      </p:pic>
    </p:spTree>
    <p:extLst>
      <p:ext uri="{BB962C8B-B14F-4D97-AF65-F5344CB8AC3E}">
        <p14:creationId xmlns:p14="http://schemas.microsoft.com/office/powerpoint/2010/main" val="209305039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D4E9E1D8-90E6-48CF-A324-7B5183207E66}"/>
              </a:ext>
            </a:extLst>
          </p:cNvPr>
          <p:cNvPicPr>
            <a:picLocks noChangeAspect="1"/>
          </p:cNvPicPr>
          <p:nvPr/>
        </p:nvPicPr>
        <p:blipFill>
          <a:blip r:embed="rId2"/>
          <a:stretch>
            <a:fillRect/>
          </a:stretch>
        </p:blipFill>
        <p:spPr>
          <a:xfrm>
            <a:off x="3227376" y="0"/>
            <a:ext cx="5737248" cy="6858000"/>
          </a:xfrm>
          <a:prstGeom prst="rect">
            <a:avLst/>
          </a:prstGeom>
        </p:spPr>
      </p:pic>
    </p:spTree>
    <p:extLst>
      <p:ext uri="{BB962C8B-B14F-4D97-AF65-F5344CB8AC3E}">
        <p14:creationId xmlns:p14="http://schemas.microsoft.com/office/powerpoint/2010/main" val="79032927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FAB86F23-F02D-49FA-AA0E-2FD11BABEB74}"/>
              </a:ext>
            </a:extLst>
          </p:cNvPr>
          <p:cNvPicPr>
            <a:picLocks noChangeAspect="1"/>
          </p:cNvPicPr>
          <p:nvPr/>
        </p:nvPicPr>
        <p:blipFill>
          <a:blip r:embed="rId2"/>
          <a:stretch>
            <a:fillRect/>
          </a:stretch>
        </p:blipFill>
        <p:spPr>
          <a:xfrm>
            <a:off x="1713384" y="0"/>
            <a:ext cx="8657777" cy="3160450"/>
          </a:xfrm>
          <a:prstGeom prst="rect">
            <a:avLst/>
          </a:prstGeom>
        </p:spPr>
      </p:pic>
      <p:pic>
        <p:nvPicPr>
          <p:cNvPr id="3" name="Obrázek 2">
            <a:extLst>
              <a:ext uri="{FF2B5EF4-FFF2-40B4-BE49-F238E27FC236}">
                <a16:creationId xmlns:a16="http://schemas.microsoft.com/office/drawing/2014/main" id="{13075DDA-6C13-4FAE-8791-638631BE2D9B}"/>
              </a:ext>
            </a:extLst>
          </p:cNvPr>
          <p:cNvPicPr>
            <a:picLocks noChangeAspect="1"/>
          </p:cNvPicPr>
          <p:nvPr/>
        </p:nvPicPr>
        <p:blipFill>
          <a:blip r:embed="rId3"/>
          <a:stretch>
            <a:fillRect/>
          </a:stretch>
        </p:blipFill>
        <p:spPr>
          <a:xfrm>
            <a:off x="1713384" y="3080478"/>
            <a:ext cx="8501497" cy="3777485"/>
          </a:xfrm>
          <a:prstGeom prst="rect">
            <a:avLst/>
          </a:prstGeom>
        </p:spPr>
      </p:pic>
    </p:spTree>
    <p:extLst>
      <p:ext uri="{BB962C8B-B14F-4D97-AF65-F5344CB8AC3E}">
        <p14:creationId xmlns:p14="http://schemas.microsoft.com/office/powerpoint/2010/main" val="10051966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41F49A1-25D4-4D1E-A3DC-DF824A9C0C4B}"/>
              </a:ext>
            </a:extLst>
          </p:cNvPr>
          <p:cNvPicPr>
            <a:picLocks noChangeAspect="1"/>
          </p:cNvPicPr>
          <p:nvPr/>
        </p:nvPicPr>
        <p:blipFill>
          <a:blip r:embed="rId2"/>
          <a:stretch>
            <a:fillRect/>
          </a:stretch>
        </p:blipFill>
        <p:spPr>
          <a:xfrm>
            <a:off x="176981" y="857411"/>
            <a:ext cx="12015019" cy="5672860"/>
          </a:xfrm>
          <a:prstGeom prst="rect">
            <a:avLst/>
          </a:prstGeom>
        </p:spPr>
      </p:pic>
    </p:spTree>
    <p:extLst>
      <p:ext uri="{BB962C8B-B14F-4D97-AF65-F5344CB8AC3E}">
        <p14:creationId xmlns:p14="http://schemas.microsoft.com/office/powerpoint/2010/main" val="202662557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B95416CE-89B0-44DC-B51A-4984A3B7CE13}"/>
              </a:ext>
            </a:extLst>
          </p:cNvPr>
          <p:cNvPicPr>
            <a:picLocks noChangeAspect="1"/>
          </p:cNvPicPr>
          <p:nvPr/>
        </p:nvPicPr>
        <p:blipFill>
          <a:blip r:embed="rId2"/>
          <a:stretch>
            <a:fillRect/>
          </a:stretch>
        </p:blipFill>
        <p:spPr>
          <a:xfrm>
            <a:off x="2194086" y="0"/>
            <a:ext cx="7803827" cy="6858000"/>
          </a:xfrm>
          <a:prstGeom prst="rect">
            <a:avLst/>
          </a:prstGeom>
        </p:spPr>
      </p:pic>
    </p:spTree>
    <p:extLst>
      <p:ext uri="{BB962C8B-B14F-4D97-AF65-F5344CB8AC3E}">
        <p14:creationId xmlns:p14="http://schemas.microsoft.com/office/powerpoint/2010/main" val="395864829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0C2785D-E70F-4B5F-8137-0474E91EFE44}"/>
              </a:ext>
            </a:extLst>
          </p:cNvPr>
          <p:cNvPicPr>
            <a:picLocks noChangeAspect="1"/>
          </p:cNvPicPr>
          <p:nvPr/>
        </p:nvPicPr>
        <p:blipFill>
          <a:blip r:embed="rId2"/>
          <a:stretch>
            <a:fillRect/>
          </a:stretch>
        </p:blipFill>
        <p:spPr>
          <a:xfrm>
            <a:off x="2927716" y="0"/>
            <a:ext cx="5799849" cy="2045866"/>
          </a:xfrm>
          <a:prstGeom prst="rect">
            <a:avLst/>
          </a:prstGeom>
        </p:spPr>
      </p:pic>
      <p:pic>
        <p:nvPicPr>
          <p:cNvPr id="3" name="Obrázek 2">
            <a:extLst>
              <a:ext uri="{FF2B5EF4-FFF2-40B4-BE49-F238E27FC236}">
                <a16:creationId xmlns:a16="http://schemas.microsoft.com/office/drawing/2014/main" id="{2B580680-3659-4263-9E61-2D223E19C49A}"/>
              </a:ext>
            </a:extLst>
          </p:cNvPr>
          <p:cNvPicPr>
            <a:picLocks noChangeAspect="1"/>
          </p:cNvPicPr>
          <p:nvPr/>
        </p:nvPicPr>
        <p:blipFill>
          <a:blip r:embed="rId3"/>
          <a:stretch>
            <a:fillRect/>
          </a:stretch>
        </p:blipFill>
        <p:spPr>
          <a:xfrm>
            <a:off x="2927716" y="1899821"/>
            <a:ext cx="6247009" cy="4958179"/>
          </a:xfrm>
          <a:prstGeom prst="rect">
            <a:avLst/>
          </a:prstGeom>
        </p:spPr>
      </p:pic>
    </p:spTree>
    <p:extLst>
      <p:ext uri="{BB962C8B-B14F-4D97-AF65-F5344CB8AC3E}">
        <p14:creationId xmlns:p14="http://schemas.microsoft.com/office/powerpoint/2010/main" val="109637942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AB8CA543-EC5E-455A-BB39-E14FEB1DBE8F}"/>
              </a:ext>
            </a:extLst>
          </p:cNvPr>
          <p:cNvPicPr>
            <a:picLocks noChangeAspect="1"/>
          </p:cNvPicPr>
          <p:nvPr/>
        </p:nvPicPr>
        <p:blipFill>
          <a:blip r:embed="rId2"/>
          <a:stretch>
            <a:fillRect/>
          </a:stretch>
        </p:blipFill>
        <p:spPr>
          <a:xfrm>
            <a:off x="2957967" y="238251"/>
            <a:ext cx="6722677" cy="3709318"/>
          </a:xfrm>
          <a:prstGeom prst="rect">
            <a:avLst/>
          </a:prstGeom>
        </p:spPr>
      </p:pic>
      <p:pic>
        <p:nvPicPr>
          <p:cNvPr id="3" name="Obrázek 2">
            <a:extLst>
              <a:ext uri="{FF2B5EF4-FFF2-40B4-BE49-F238E27FC236}">
                <a16:creationId xmlns:a16="http://schemas.microsoft.com/office/drawing/2014/main" id="{F2A16BF9-C8B7-4DEF-AAED-680B9DEF160B}"/>
              </a:ext>
            </a:extLst>
          </p:cNvPr>
          <p:cNvPicPr>
            <a:picLocks noChangeAspect="1"/>
          </p:cNvPicPr>
          <p:nvPr/>
        </p:nvPicPr>
        <p:blipFill>
          <a:blip r:embed="rId3"/>
          <a:stretch>
            <a:fillRect/>
          </a:stretch>
        </p:blipFill>
        <p:spPr>
          <a:xfrm>
            <a:off x="2957967" y="3947569"/>
            <a:ext cx="6752831" cy="2169145"/>
          </a:xfrm>
          <a:prstGeom prst="rect">
            <a:avLst/>
          </a:prstGeom>
        </p:spPr>
      </p:pic>
    </p:spTree>
    <p:extLst>
      <p:ext uri="{BB962C8B-B14F-4D97-AF65-F5344CB8AC3E}">
        <p14:creationId xmlns:p14="http://schemas.microsoft.com/office/powerpoint/2010/main" val="318174990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EB1B6F2C-1F6E-4052-A686-1D273DC4999F}"/>
              </a:ext>
            </a:extLst>
          </p:cNvPr>
          <p:cNvPicPr>
            <a:picLocks noChangeAspect="1"/>
          </p:cNvPicPr>
          <p:nvPr/>
        </p:nvPicPr>
        <p:blipFill>
          <a:blip r:embed="rId2"/>
          <a:stretch>
            <a:fillRect/>
          </a:stretch>
        </p:blipFill>
        <p:spPr>
          <a:xfrm>
            <a:off x="2034165" y="1376039"/>
            <a:ext cx="9485743" cy="3284738"/>
          </a:xfrm>
          <a:prstGeom prst="rect">
            <a:avLst/>
          </a:prstGeom>
        </p:spPr>
      </p:pic>
    </p:spTree>
    <p:extLst>
      <p:ext uri="{BB962C8B-B14F-4D97-AF65-F5344CB8AC3E}">
        <p14:creationId xmlns:p14="http://schemas.microsoft.com/office/powerpoint/2010/main" val="228022678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78AF379A-D5E4-4FF4-84B5-F27BDC1A331B}"/>
              </a:ext>
            </a:extLst>
          </p:cNvPr>
          <p:cNvPicPr>
            <a:picLocks noChangeAspect="1"/>
          </p:cNvPicPr>
          <p:nvPr/>
        </p:nvPicPr>
        <p:blipFill>
          <a:blip r:embed="rId2"/>
          <a:stretch>
            <a:fillRect/>
          </a:stretch>
        </p:blipFill>
        <p:spPr>
          <a:xfrm>
            <a:off x="2379217" y="243902"/>
            <a:ext cx="7474732" cy="6405473"/>
          </a:xfrm>
          <a:prstGeom prst="rect">
            <a:avLst/>
          </a:prstGeom>
        </p:spPr>
      </p:pic>
    </p:spTree>
    <p:extLst>
      <p:ext uri="{BB962C8B-B14F-4D97-AF65-F5344CB8AC3E}">
        <p14:creationId xmlns:p14="http://schemas.microsoft.com/office/powerpoint/2010/main" val="49421781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FCC624AA-393A-43C6-BA4A-6A37F26F8A63}"/>
              </a:ext>
            </a:extLst>
          </p:cNvPr>
          <p:cNvPicPr>
            <a:picLocks noChangeAspect="1"/>
          </p:cNvPicPr>
          <p:nvPr/>
        </p:nvPicPr>
        <p:blipFill>
          <a:blip r:embed="rId2"/>
          <a:stretch>
            <a:fillRect/>
          </a:stretch>
        </p:blipFill>
        <p:spPr>
          <a:xfrm>
            <a:off x="2374321" y="-1"/>
            <a:ext cx="7399994" cy="6818045"/>
          </a:xfrm>
          <a:prstGeom prst="rect">
            <a:avLst/>
          </a:prstGeom>
        </p:spPr>
      </p:pic>
    </p:spTree>
    <p:extLst>
      <p:ext uri="{BB962C8B-B14F-4D97-AF65-F5344CB8AC3E}">
        <p14:creationId xmlns:p14="http://schemas.microsoft.com/office/powerpoint/2010/main" val="278303916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3E9A84E-416E-48B4-87E6-6B68B7EFD398}"/>
              </a:ext>
            </a:extLst>
          </p:cNvPr>
          <p:cNvPicPr>
            <a:picLocks noChangeAspect="1"/>
          </p:cNvPicPr>
          <p:nvPr/>
        </p:nvPicPr>
        <p:blipFill>
          <a:blip r:embed="rId2"/>
          <a:stretch>
            <a:fillRect/>
          </a:stretch>
        </p:blipFill>
        <p:spPr>
          <a:xfrm>
            <a:off x="1051271" y="-1"/>
            <a:ext cx="9541517" cy="2974020"/>
          </a:xfrm>
          <a:prstGeom prst="rect">
            <a:avLst/>
          </a:prstGeom>
        </p:spPr>
      </p:pic>
      <p:pic>
        <p:nvPicPr>
          <p:cNvPr id="3" name="Obrázek 2">
            <a:extLst>
              <a:ext uri="{FF2B5EF4-FFF2-40B4-BE49-F238E27FC236}">
                <a16:creationId xmlns:a16="http://schemas.microsoft.com/office/drawing/2014/main" id="{58BD4881-E372-4826-809F-A06FACE8E357}"/>
              </a:ext>
            </a:extLst>
          </p:cNvPr>
          <p:cNvPicPr>
            <a:picLocks noChangeAspect="1"/>
          </p:cNvPicPr>
          <p:nvPr/>
        </p:nvPicPr>
        <p:blipFill>
          <a:blip r:embed="rId3"/>
          <a:stretch>
            <a:fillRect/>
          </a:stretch>
        </p:blipFill>
        <p:spPr>
          <a:xfrm>
            <a:off x="1051271" y="2974019"/>
            <a:ext cx="9541517" cy="3883981"/>
          </a:xfrm>
          <a:prstGeom prst="rect">
            <a:avLst/>
          </a:prstGeom>
        </p:spPr>
      </p:pic>
    </p:spTree>
    <p:extLst>
      <p:ext uri="{BB962C8B-B14F-4D97-AF65-F5344CB8AC3E}">
        <p14:creationId xmlns:p14="http://schemas.microsoft.com/office/powerpoint/2010/main" val="296709988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2580A605-E135-417A-85CE-D3811E4580D3}"/>
              </a:ext>
            </a:extLst>
          </p:cNvPr>
          <p:cNvPicPr>
            <a:picLocks noChangeAspect="1"/>
          </p:cNvPicPr>
          <p:nvPr/>
        </p:nvPicPr>
        <p:blipFill>
          <a:blip r:embed="rId2"/>
          <a:stretch>
            <a:fillRect/>
          </a:stretch>
        </p:blipFill>
        <p:spPr>
          <a:xfrm>
            <a:off x="923278" y="918827"/>
            <a:ext cx="10308829" cy="5002579"/>
          </a:xfrm>
          <a:prstGeom prst="rect">
            <a:avLst/>
          </a:prstGeom>
        </p:spPr>
      </p:pic>
      <p:sp>
        <p:nvSpPr>
          <p:cNvPr id="4" name="TextovéPole 3">
            <a:extLst>
              <a:ext uri="{FF2B5EF4-FFF2-40B4-BE49-F238E27FC236}">
                <a16:creationId xmlns:a16="http://schemas.microsoft.com/office/drawing/2014/main" id="{11911F4E-9B0C-4938-B4F0-D2780AEF0A73}"/>
              </a:ext>
            </a:extLst>
          </p:cNvPr>
          <p:cNvSpPr txBox="1"/>
          <p:nvPr/>
        </p:nvSpPr>
        <p:spPr>
          <a:xfrm>
            <a:off x="4030462" y="330674"/>
            <a:ext cx="6143348" cy="461665"/>
          </a:xfrm>
          <a:prstGeom prst="rect">
            <a:avLst/>
          </a:prstGeom>
          <a:noFill/>
        </p:spPr>
        <p:txBody>
          <a:bodyPr wrap="square" rtlCol="0">
            <a:spAutoFit/>
          </a:bodyPr>
          <a:lstStyle/>
          <a:p>
            <a:r>
              <a:rPr lang="ru-RU" sz="2400" dirty="0">
                <a:solidFill>
                  <a:srgbClr val="FF0000"/>
                </a:solidFill>
              </a:rPr>
              <a:t>ПЕРВОЕ И ТРЕТЬЕ СКЛОНЕНИЕ</a:t>
            </a:r>
            <a:endParaRPr lang="cs-CZ" sz="2400" dirty="0">
              <a:solidFill>
                <a:srgbClr val="FF0000"/>
              </a:solidFill>
            </a:endParaRPr>
          </a:p>
        </p:txBody>
      </p:sp>
    </p:spTree>
    <p:extLst>
      <p:ext uri="{BB962C8B-B14F-4D97-AF65-F5344CB8AC3E}">
        <p14:creationId xmlns:p14="http://schemas.microsoft.com/office/powerpoint/2010/main" val="93218159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véPole 9">
            <a:extLst>
              <a:ext uri="{FF2B5EF4-FFF2-40B4-BE49-F238E27FC236}">
                <a16:creationId xmlns:a16="http://schemas.microsoft.com/office/drawing/2014/main" id="{F4FC8458-9BD6-4F7E-9052-EB8F28101B88}"/>
              </a:ext>
            </a:extLst>
          </p:cNvPr>
          <p:cNvSpPr txBox="1"/>
          <p:nvPr/>
        </p:nvSpPr>
        <p:spPr>
          <a:xfrm>
            <a:off x="3977148" y="324834"/>
            <a:ext cx="4237704" cy="461665"/>
          </a:xfrm>
          <a:prstGeom prst="rect">
            <a:avLst/>
          </a:prstGeom>
          <a:noFill/>
        </p:spPr>
        <p:txBody>
          <a:bodyPr wrap="square" rtlCol="0">
            <a:spAutoFit/>
          </a:bodyPr>
          <a:lstStyle/>
          <a:p>
            <a:r>
              <a:rPr lang="ru-RU" sz="2400" dirty="0">
                <a:solidFill>
                  <a:srgbClr val="FF0000"/>
                </a:solidFill>
                <a:latin typeface="Arial" panose="020B0604020202020204" pitchFamily="34" charset="0"/>
                <a:cs typeface="Arial" panose="020B0604020202020204" pitchFamily="34" charset="0"/>
              </a:rPr>
              <a:t>ЖЕНСКИЙ РОД НА ВОКАЛ</a:t>
            </a:r>
            <a:endParaRPr lang="cs-CZ" sz="2400" dirty="0">
              <a:solidFill>
                <a:srgbClr val="FF0000"/>
              </a:solidFill>
              <a:latin typeface="Arial" panose="020B0604020202020204" pitchFamily="34" charset="0"/>
              <a:cs typeface="Arial" panose="020B0604020202020204" pitchFamily="34" charset="0"/>
            </a:endParaRPr>
          </a:p>
        </p:txBody>
      </p:sp>
      <p:graphicFrame>
        <p:nvGraphicFramePr>
          <p:cNvPr id="11" name="Tabulka 10">
            <a:extLst>
              <a:ext uri="{FF2B5EF4-FFF2-40B4-BE49-F238E27FC236}">
                <a16:creationId xmlns:a16="http://schemas.microsoft.com/office/drawing/2014/main" id="{6A496389-82D7-4B81-823E-C1EDF4796D14}"/>
              </a:ext>
            </a:extLst>
          </p:cNvPr>
          <p:cNvGraphicFramePr>
            <a:graphicFrameLocks noGrp="1"/>
          </p:cNvGraphicFramePr>
          <p:nvPr>
            <p:extLst>
              <p:ext uri="{D42A27DB-BD31-4B8C-83A1-F6EECF244321}">
                <p14:modId xmlns:p14="http://schemas.microsoft.com/office/powerpoint/2010/main" val="1276050906"/>
              </p:ext>
            </p:extLst>
          </p:nvPr>
        </p:nvGraphicFramePr>
        <p:xfrm>
          <a:off x="-1" y="1017334"/>
          <a:ext cx="5820697" cy="4331411"/>
        </p:xfrm>
        <a:graphic>
          <a:graphicData uri="http://schemas.openxmlformats.org/drawingml/2006/table">
            <a:tbl>
              <a:tblPr firstRow="1" firstCol="1" bandRow="1">
                <a:tableStyleId>{5C22544A-7EE6-4342-B048-85BDC9FD1C3A}</a:tableStyleId>
              </a:tblPr>
              <a:tblGrid>
                <a:gridCol w="334402">
                  <a:extLst>
                    <a:ext uri="{9D8B030D-6E8A-4147-A177-3AD203B41FA5}">
                      <a16:colId xmlns:a16="http://schemas.microsoft.com/office/drawing/2014/main" val="1659566301"/>
                    </a:ext>
                  </a:extLst>
                </a:gridCol>
                <a:gridCol w="1335164">
                  <a:extLst>
                    <a:ext uri="{9D8B030D-6E8A-4147-A177-3AD203B41FA5}">
                      <a16:colId xmlns:a16="http://schemas.microsoft.com/office/drawing/2014/main" val="4215481177"/>
                    </a:ext>
                  </a:extLst>
                </a:gridCol>
                <a:gridCol w="1462089">
                  <a:extLst>
                    <a:ext uri="{9D8B030D-6E8A-4147-A177-3AD203B41FA5}">
                      <a16:colId xmlns:a16="http://schemas.microsoft.com/office/drawing/2014/main" val="827691264"/>
                    </a:ext>
                  </a:extLst>
                </a:gridCol>
                <a:gridCol w="1344114">
                  <a:extLst>
                    <a:ext uri="{9D8B030D-6E8A-4147-A177-3AD203B41FA5}">
                      <a16:colId xmlns:a16="http://schemas.microsoft.com/office/drawing/2014/main" val="2184692607"/>
                    </a:ext>
                  </a:extLst>
                </a:gridCol>
                <a:gridCol w="1344928">
                  <a:extLst>
                    <a:ext uri="{9D8B030D-6E8A-4147-A177-3AD203B41FA5}">
                      <a16:colId xmlns:a16="http://schemas.microsoft.com/office/drawing/2014/main" val="1741889245"/>
                    </a:ext>
                  </a:extLst>
                </a:gridCol>
              </a:tblGrid>
              <a:tr h="483106">
                <a:tc gridSpan="5">
                  <a:txBody>
                    <a:bodyPr/>
                    <a:lstStyle/>
                    <a:p>
                      <a:pPr algn="ctr">
                        <a:lnSpc>
                          <a:spcPct val="107000"/>
                        </a:lnSpc>
                        <a:spcBef>
                          <a:spcPts val="1200"/>
                        </a:spcBef>
                        <a:spcAft>
                          <a:spcPts val="1200"/>
                        </a:spcAft>
                      </a:pPr>
                      <a:r>
                        <a:rPr lang="cs-CZ" sz="2400">
                          <a:effectLst/>
                        </a:rPr>
                        <a:t>Единственное число</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700028761"/>
                  </a:ext>
                </a:extLst>
              </a:tr>
              <a:tr h="483106">
                <a:tc>
                  <a:txBody>
                    <a:bodyPr/>
                    <a:lstStyle/>
                    <a:p>
                      <a:pPr>
                        <a:lnSpc>
                          <a:spcPct val="107000"/>
                        </a:lnSpc>
                        <a:spcBef>
                          <a:spcPts val="1200"/>
                        </a:spcBef>
                        <a:spcAft>
                          <a:spcPts val="1200"/>
                        </a:spcAft>
                      </a:pPr>
                      <a:r>
                        <a:rPr lang="cs-CZ" sz="2400">
                          <a:effectLst/>
                        </a:rPr>
                        <a:t>И.</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стран-а</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сестр-а</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земл-я</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арми-я</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784467875"/>
                  </a:ext>
                </a:extLst>
              </a:tr>
              <a:tr h="483106">
                <a:tc>
                  <a:txBody>
                    <a:bodyPr/>
                    <a:lstStyle/>
                    <a:p>
                      <a:pPr>
                        <a:lnSpc>
                          <a:spcPct val="107000"/>
                        </a:lnSpc>
                        <a:spcBef>
                          <a:spcPts val="1200"/>
                        </a:spcBef>
                        <a:spcAft>
                          <a:spcPts val="1200"/>
                        </a:spcAft>
                      </a:pPr>
                      <a:r>
                        <a:rPr lang="cs-CZ" sz="2400">
                          <a:effectLst/>
                        </a:rPr>
                        <a:t>Р.</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стран-ы</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сестр-ы</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dirty="0" err="1">
                          <a:effectLst/>
                        </a:rPr>
                        <a:t>земл</a:t>
                      </a:r>
                      <a:r>
                        <a:rPr lang="cs-CZ" sz="2400" dirty="0">
                          <a:effectLst/>
                        </a:rPr>
                        <a:t>-</a:t>
                      </a:r>
                      <a:r>
                        <a:rPr lang="ru-RU" sz="2400" dirty="0">
                          <a:effectLst/>
                        </a:rPr>
                        <a:t>и́</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арми-и</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457108657"/>
                  </a:ext>
                </a:extLst>
              </a:tr>
              <a:tr h="483106">
                <a:tc>
                  <a:txBody>
                    <a:bodyPr/>
                    <a:lstStyle/>
                    <a:p>
                      <a:pPr>
                        <a:lnSpc>
                          <a:spcPct val="107000"/>
                        </a:lnSpc>
                        <a:spcBef>
                          <a:spcPts val="1200"/>
                        </a:spcBef>
                        <a:spcAft>
                          <a:spcPts val="1200"/>
                        </a:spcAft>
                      </a:pPr>
                      <a:r>
                        <a:rPr lang="cs-CZ" sz="2400">
                          <a:effectLst/>
                        </a:rPr>
                        <a:t>Д.</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стран-é</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сестр-é</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земл-é</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арми-и</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447684585"/>
                  </a:ext>
                </a:extLst>
              </a:tr>
              <a:tr h="483106">
                <a:tc>
                  <a:txBody>
                    <a:bodyPr/>
                    <a:lstStyle/>
                    <a:p>
                      <a:pPr>
                        <a:lnSpc>
                          <a:spcPct val="107000"/>
                        </a:lnSpc>
                        <a:spcBef>
                          <a:spcPts val="1200"/>
                        </a:spcBef>
                        <a:spcAft>
                          <a:spcPts val="1200"/>
                        </a:spcAft>
                      </a:pPr>
                      <a:r>
                        <a:rPr lang="cs-CZ" sz="2400">
                          <a:effectLst/>
                        </a:rPr>
                        <a:t>В.</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стран-у</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сестр-у</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зéмл-ю</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dirty="0" err="1">
                          <a:effectLst/>
                        </a:rPr>
                        <a:t>арми</a:t>
                      </a:r>
                      <a:r>
                        <a:rPr lang="cs-CZ" sz="2400" dirty="0">
                          <a:effectLst/>
                        </a:rPr>
                        <a:t>-ю</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977582559"/>
                  </a:ext>
                </a:extLst>
              </a:tr>
              <a:tr h="1117100">
                <a:tc>
                  <a:txBody>
                    <a:bodyPr/>
                    <a:lstStyle/>
                    <a:p>
                      <a:pPr>
                        <a:lnSpc>
                          <a:spcPct val="107000"/>
                        </a:lnSpc>
                        <a:spcBef>
                          <a:spcPts val="1200"/>
                        </a:spcBef>
                        <a:spcAft>
                          <a:spcPts val="1200"/>
                        </a:spcAft>
                      </a:pPr>
                      <a:r>
                        <a:rPr lang="cs-CZ" sz="2400">
                          <a:effectLst/>
                        </a:rPr>
                        <a:t>Т.</a:t>
                      </a:r>
                    </a:p>
                    <a:p>
                      <a:pPr>
                        <a:lnSpc>
                          <a:spcPct val="107000"/>
                        </a:lnSpc>
                        <a:spcBef>
                          <a:spcPts val="1200"/>
                        </a:spcBef>
                        <a:spcAft>
                          <a:spcPts val="1200"/>
                        </a:spcAft>
                      </a:pPr>
                      <a:r>
                        <a:rPr lang="cs-CZ" sz="2400">
                          <a:effectLst/>
                        </a:rPr>
                        <a:t> </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стран-ой</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сестр-óй</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земл-ёй</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арми-ей</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23899403"/>
                  </a:ext>
                </a:extLst>
              </a:tr>
              <a:tr h="798781">
                <a:tc>
                  <a:txBody>
                    <a:bodyPr/>
                    <a:lstStyle/>
                    <a:p>
                      <a:pPr>
                        <a:lnSpc>
                          <a:spcPct val="107000"/>
                        </a:lnSpc>
                        <a:spcBef>
                          <a:spcPts val="1200"/>
                        </a:spcBef>
                        <a:spcAft>
                          <a:spcPts val="1200"/>
                        </a:spcAft>
                      </a:pPr>
                      <a:r>
                        <a:rPr lang="cs-CZ" sz="2400">
                          <a:effectLst/>
                        </a:rPr>
                        <a:t>П.</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(о) стран-é</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(о) сестр-é</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(о) земл-é</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dirty="0">
                          <a:effectLst/>
                        </a:rPr>
                        <a:t>(</a:t>
                      </a:r>
                      <a:r>
                        <a:rPr lang="cs-CZ" sz="2400" dirty="0" err="1">
                          <a:effectLst/>
                        </a:rPr>
                        <a:t>об</a:t>
                      </a:r>
                      <a:r>
                        <a:rPr lang="cs-CZ" sz="2400" dirty="0">
                          <a:effectLst/>
                        </a:rPr>
                        <a:t>) </a:t>
                      </a:r>
                      <a:r>
                        <a:rPr lang="cs-CZ" sz="2400" dirty="0" err="1">
                          <a:effectLst/>
                        </a:rPr>
                        <a:t>арми</a:t>
                      </a:r>
                      <a:r>
                        <a:rPr lang="cs-CZ" sz="2400" dirty="0">
                          <a:effectLst/>
                        </a:rPr>
                        <a:t>-и</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624771317"/>
                  </a:ext>
                </a:extLst>
              </a:tr>
            </a:tbl>
          </a:graphicData>
        </a:graphic>
      </p:graphicFrame>
      <p:graphicFrame>
        <p:nvGraphicFramePr>
          <p:cNvPr id="13" name="Tabulka 12">
            <a:extLst>
              <a:ext uri="{FF2B5EF4-FFF2-40B4-BE49-F238E27FC236}">
                <a16:creationId xmlns:a16="http://schemas.microsoft.com/office/drawing/2014/main" id="{FF24F31E-D7FA-48B5-8623-7C2083EDEA84}"/>
              </a:ext>
            </a:extLst>
          </p:cNvPr>
          <p:cNvGraphicFramePr>
            <a:graphicFrameLocks noGrp="1"/>
          </p:cNvGraphicFramePr>
          <p:nvPr>
            <p:extLst>
              <p:ext uri="{D42A27DB-BD31-4B8C-83A1-F6EECF244321}">
                <p14:modId xmlns:p14="http://schemas.microsoft.com/office/powerpoint/2010/main" val="2287136304"/>
              </p:ext>
            </p:extLst>
          </p:nvPr>
        </p:nvGraphicFramePr>
        <p:xfrm>
          <a:off x="5820697" y="1017332"/>
          <a:ext cx="6371307" cy="4331410"/>
        </p:xfrm>
        <a:graphic>
          <a:graphicData uri="http://schemas.openxmlformats.org/drawingml/2006/table">
            <a:tbl>
              <a:tblPr firstRow="1" firstCol="1" bandRow="1">
                <a:tableStyleId>{5C22544A-7EE6-4342-B048-85BDC9FD1C3A}</a:tableStyleId>
              </a:tblPr>
              <a:tblGrid>
                <a:gridCol w="363772">
                  <a:extLst>
                    <a:ext uri="{9D8B030D-6E8A-4147-A177-3AD203B41FA5}">
                      <a16:colId xmlns:a16="http://schemas.microsoft.com/office/drawing/2014/main" val="2187186808"/>
                    </a:ext>
                  </a:extLst>
                </a:gridCol>
                <a:gridCol w="1450673">
                  <a:extLst>
                    <a:ext uri="{9D8B030D-6E8A-4147-A177-3AD203B41FA5}">
                      <a16:colId xmlns:a16="http://schemas.microsoft.com/office/drawing/2014/main" val="3863982285"/>
                    </a:ext>
                  </a:extLst>
                </a:gridCol>
                <a:gridCol w="1588411">
                  <a:extLst>
                    <a:ext uri="{9D8B030D-6E8A-4147-A177-3AD203B41FA5}">
                      <a16:colId xmlns:a16="http://schemas.microsoft.com/office/drawing/2014/main" val="2420866973"/>
                    </a:ext>
                  </a:extLst>
                </a:gridCol>
                <a:gridCol w="1458620">
                  <a:extLst>
                    <a:ext uri="{9D8B030D-6E8A-4147-A177-3AD203B41FA5}">
                      <a16:colId xmlns:a16="http://schemas.microsoft.com/office/drawing/2014/main" val="3817961317"/>
                    </a:ext>
                  </a:extLst>
                </a:gridCol>
                <a:gridCol w="1509831">
                  <a:extLst>
                    <a:ext uri="{9D8B030D-6E8A-4147-A177-3AD203B41FA5}">
                      <a16:colId xmlns:a16="http://schemas.microsoft.com/office/drawing/2014/main" val="2402446857"/>
                    </a:ext>
                  </a:extLst>
                </a:gridCol>
              </a:tblGrid>
              <a:tr h="532726">
                <a:tc gridSpan="5">
                  <a:txBody>
                    <a:bodyPr/>
                    <a:lstStyle/>
                    <a:p>
                      <a:pPr algn="ctr">
                        <a:lnSpc>
                          <a:spcPct val="107000"/>
                        </a:lnSpc>
                        <a:spcBef>
                          <a:spcPts val="1200"/>
                        </a:spcBef>
                        <a:spcAft>
                          <a:spcPts val="1200"/>
                        </a:spcAft>
                      </a:pPr>
                      <a:r>
                        <a:rPr lang="cs-CZ" sz="2400">
                          <a:effectLst/>
                        </a:rPr>
                        <a:t>Множественное число</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262161842"/>
                  </a:ext>
                </a:extLst>
              </a:tr>
              <a:tr h="532726">
                <a:tc>
                  <a:txBody>
                    <a:bodyPr/>
                    <a:lstStyle/>
                    <a:p>
                      <a:pPr>
                        <a:lnSpc>
                          <a:spcPct val="107000"/>
                        </a:lnSpc>
                        <a:spcBef>
                          <a:spcPts val="1200"/>
                        </a:spcBef>
                        <a:spcAft>
                          <a:spcPts val="1200"/>
                        </a:spcAft>
                      </a:pPr>
                      <a:r>
                        <a:rPr lang="cs-CZ" sz="2400">
                          <a:effectLst/>
                        </a:rPr>
                        <a:t>И.</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стрáн-ы</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сёстр-ы</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земл-и</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арми-и</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674611164"/>
                  </a:ext>
                </a:extLst>
              </a:tr>
              <a:tr h="532726">
                <a:tc>
                  <a:txBody>
                    <a:bodyPr/>
                    <a:lstStyle/>
                    <a:p>
                      <a:pPr>
                        <a:lnSpc>
                          <a:spcPct val="107000"/>
                        </a:lnSpc>
                        <a:spcBef>
                          <a:spcPts val="1200"/>
                        </a:spcBef>
                        <a:spcAft>
                          <a:spcPts val="1200"/>
                        </a:spcAft>
                      </a:pPr>
                      <a:r>
                        <a:rPr lang="cs-CZ" sz="2400">
                          <a:effectLst/>
                        </a:rPr>
                        <a:t>Р.</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стран</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сестёр</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земель</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арми-й</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857968775"/>
                  </a:ext>
                </a:extLst>
              </a:tr>
              <a:tr h="532726">
                <a:tc>
                  <a:txBody>
                    <a:bodyPr/>
                    <a:lstStyle/>
                    <a:p>
                      <a:pPr>
                        <a:lnSpc>
                          <a:spcPct val="107000"/>
                        </a:lnSpc>
                        <a:spcBef>
                          <a:spcPts val="1200"/>
                        </a:spcBef>
                        <a:spcAft>
                          <a:spcPts val="1200"/>
                        </a:spcAft>
                      </a:pPr>
                      <a:r>
                        <a:rPr lang="cs-CZ" sz="2400">
                          <a:effectLst/>
                        </a:rPr>
                        <a:t>Д.</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dirty="0" err="1">
                          <a:effectLst/>
                        </a:rPr>
                        <a:t>стрáн-ам</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сёстр-ам</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зéмл-ям</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арми-ям</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409398157"/>
                  </a:ext>
                </a:extLst>
              </a:tr>
              <a:tr h="532726">
                <a:tc>
                  <a:txBody>
                    <a:bodyPr/>
                    <a:lstStyle/>
                    <a:p>
                      <a:pPr>
                        <a:lnSpc>
                          <a:spcPct val="107000"/>
                        </a:lnSpc>
                        <a:spcBef>
                          <a:spcPts val="1200"/>
                        </a:spcBef>
                        <a:spcAft>
                          <a:spcPts val="1200"/>
                        </a:spcAft>
                      </a:pPr>
                      <a:r>
                        <a:rPr lang="cs-CZ" sz="2400">
                          <a:effectLst/>
                        </a:rPr>
                        <a:t>В.</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стрáн-ы</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сестёр</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зéмл-и</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арми-и</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021076469"/>
                  </a:ext>
                </a:extLst>
              </a:tr>
              <a:tr h="833890">
                <a:tc>
                  <a:txBody>
                    <a:bodyPr/>
                    <a:lstStyle/>
                    <a:p>
                      <a:pPr>
                        <a:lnSpc>
                          <a:spcPct val="107000"/>
                        </a:lnSpc>
                        <a:spcBef>
                          <a:spcPts val="1200"/>
                        </a:spcBef>
                        <a:spcAft>
                          <a:spcPts val="1200"/>
                        </a:spcAft>
                      </a:pPr>
                      <a:r>
                        <a:rPr lang="cs-CZ" sz="2400">
                          <a:effectLst/>
                        </a:rPr>
                        <a:t>Т.</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стрáн-ами</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сёстр-ами</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зéмл-ями</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арми-ями</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502480351"/>
                  </a:ext>
                </a:extLst>
              </a:tr>
              <a:tr h="833890">
                <a:tc>
                  <a:txBody>
                    <a:bodyPr/>
                    <a:lstStyle/>
                    <a:p>
                      <a:pPr>
                        <a:lnSpc>
                          <a:spcPct val="107000"/>
                        </a:lnSpc>
                        <a:spcBef>
                          <a:spcPts val="1200"/>
                        </a:spcBef>
                        <a:spcAft>
                          <a:spcPts val="1200"/>
                        </a:spcAft>
                      </a:pPr>
                      <a:r>
                        <a:rPr lang="cs-CZ" sz="2400">
                          <a:effectLst/>
                        </a:rPr>
                        <a:t>П.</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dirty="0">
                          <a:effectLst/>
                        </a:rPr>
                        <a:t>(о) </a:t>
                      </a:r>
                      <a:r>
                        <a:rPr lang="cs-CZ" sz="2400" dirty="0" err="1">
                          <a:effectLst/>
                        </a:rPr>
                        <a:t>стрáн-ах</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(о) сёстр-ах</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(о) зéмл-ях</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dirty="0">
                          <a:effectLst/>
                        </a:rPr>
                        <a:t>(</a:t>
                      </a:r>
                      <a:r>
                        <a:rPr lang="cs-CZ" sz="2400" dirty="0" err="1">
                          <a:effectLst/>
                        </a:rPr>
                        <a:t>об</a:t>
                      </a:r>
                      <a:r>
                        <a:rPr lang="cs-CZ" sz="2400" dirty="0">
                          <a:effectLst/>
                        </a:rPr>
                        <a:t>) </a:t>
                      </a:r>
                      <a:r>
                        <a:rPr lang="cs-CZ" sz="2400" dirty="0" err="1">
                          <a:effectLst/>
                        </a:rPr>
                        <a:t>арми-ях</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566320323"/>
                  </a:ext>
                </a:extLst>
              </a:tr>
            </a:tbl>
          </a:graphicData>
        </a:graphic>
      </p:graphicFrame>
      <p:sp>
        <p:nvSpPr>
          <p:cNvPr id="14" name="Obdélník 13">
            <a:extLst>
              <a:ext uri="{FF2B5EF4-FFF2-40B4-BE49-F238E27FC236}">
                <a16:creationId xmlns:a16="http://schemas.microsoft.com/office/drawing/2014/main" id="{269346E6-C0FB-4BC6-B753-6CDDC38CED69}"/>
              </a:ext>
            </a:extLst>
          </p:cNvPr>
          <p:cNvSpPr/>
          <p:nvPr/>
        </p:nvSpPr>
        <p:spPr>
          <a:xfrm>
            <a:off x="274621" y="5685497"/>
            <a:ext cx="12759711" cy="707886"/>
          </a:xfrm>
          <a:prstGeom prst="rect">
            <a:avLst/>
          </a:prstGeom>
        </p:spPr>
        <p:txBody>
          <a:bodyPr wrap="none">
            <a:spAutoFit/>
          </a:bodyPr>
          <a:lstStyle/>
          <a:p>
            <a:r>
              <a:rPr lang="ru-RU" sz="2000" dirty="0">
                <a:solidFill>
                  <a:srgbClr val="FF0000"/>
                </a:solidFill>
                <a:latin typeface="Arial" panose="020B0604020202020204" pitchFamily="34" charset="0"/>
                <a:cs typeface="Arial" panose="020B0604020202020204" pitchFamily="34" charset="0"/>
              </a:rPr>
              <a:t>+ тип статья (судья, скамья, свинья, семья) </a:t>
            </a:r>
            <a:r>
              <a:rPr lang="ru-RU" sz="2000" dirty="0">
                <a:latin typeface="Arial" panose="020B0604020202020204" pitchFamily="34" charset="0"/>
                <a:cs typeface="Arial" panose="020B0604020202020204" pitchFamily="34" charset="0"/>
              </a:rPr>
              <a:t>во всех формах кроме родительного падежа множественного</a:t>
            </a:r>
          </a:p>
          <a:p>
            <a:r>
              <a:rPr lang="ru-RU" sz="2000" dirty="0">
                <a:latin typeface="Arial" panose="020B0604020202020204" pitchFamily="34" charset="0"/>
                <a:cs typeface="Arial" panose="020B0604020202020204" pitchFamily="34" charset="0"/>
              </a:rPr>
              <a:t> числа имеет –</a:t>
            </a:r>
            <a:r>
              <a:rPr lang="ru-RU" sz="2000" b="1" u="sng" dirty="0">
                <a:solidFill>
                  <a:srgbClr val="FF0000"/>
                </a:solidFill>
                <a:latin typeface="Arial" panose="020B0604020202020204" pitchFamily="34" charset="0"/>
                <a:cs typeface="Arial" panose="020B0604020202020204" pitchFamily="34" charset="0"/>
              </a:rPr>
              <a:t>Ь.</a:t>
            </a:r>
            <a:endParaRPr lang="cs-CZ" sz="2000" b="1"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502888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75E57EF2-A16B-4A0B-B846-1BF9C585BE6F}"/>
              </a:ext>
            </a:extLst>
          </p:cNvPr>
          <p:cNvSpPr/>
          <p:nvPr/>
        </p:nvSpPr>
        <p:spPr>
          <a:xfrm>
            <a:off x="1297858" y="921449"/>
            <a:ext cx="9596284" cy="4740785"/>
          </a:xfrm>
          <a:prstGeom prst="rect">
            <a:avLst/>
          </a:prstGeom>
        </p:spPr>
        <p:txBody>
          <a:bodyPr wrap="square">
            <a:spAutoFit/>
          </a:bodyPr>
          <a:lstStyle/>
          <a:p>
            <a:pPr marL="342900" indent="-342900">
              <a:lnSpc>
                <a:spcPct val="107000"/>
              </a:lnSpc>
              <a:spcAft>
                <a:spcPts val="800"/>
              </a:spcAft>
              <a:buFont typeface="Arial" panose="020B0604020202020204" pitchFamily="34" charset="0"/>
              <a:buChar char="•"/>
            </a:pPr>
            <a:r>
              <a:rPr lang="ru-RU" sz="2000" dirty="0">
                <a:latin typeface="Arial" panose="020B0604020202020204" pitchFamily="34" charset="0"/>
                <a:ea typeface="Tahoma" panose="020B0604030504040204" pitchFamily="34" charset="0"/>
                <a:cs typeface="Arial" panose="020B0604020202020204" pitchFamily="34" charset="0"/>
              </a:rPr>
              <a:t>После </a:t>
            </a:r>
            <a:r>
              <a:rPr lang="ru-RU" sz="2000" dirty="0">
                <a:solidFill>
                  <a:srgbClr val="0070C0"/>
                </a:solidFill>
                <a:latin typeface="Arial" panose="020B0604020202020204" pitchFamily="34" charset="0"/>
                <a:ea typeface="Tahoma" panose="020B0604030504040204" pitchFamily="34" charset="0"/>
                <a:cs typeface="Arial" panose="020B0604020202020204" pitchFamily="34" charset="0"/>
              </a:rPr>
              <a:t>Г, К, Х </a:t>
            </a:r>
            <a:r>
              <a:rPr lang="ru-RU" sz="2000" dirty="0">
                <a:latin typeface="Arial" panose="020B0604020202020204" pitchFamily="34" charset="0"/>
                <a:ea typeface="Tahoma" panose="020B0604030504040204" pitchFamily="34" charset="0"/>
                <a:cs typeface="Arial" panose="020B0604020202020204" pitchFamily="34" charset="0"/>
              </a:rPr>
              <a:t>всегда пишем </a:t>
            </a:r>
            <a:r>
              <a:rPr lang="ru-RU" sz="2000" dirty="0">
                <a:solidFill>
                  <a:srgbClr val="0070C0"/>
                </a:solidFill>
                <a:latin typeface="Arial" panose="020B0604020202020204" pitchFamily="34" charset="0"/>
                <a:ea typeface="Tahoma" panose="020B0604030504040204" pitchFamily="34" charset="0"/>
                <a:cs typeface="Arial" panose="020B0604020202020204" pitchFamily="34" charset="0"/>
              </a:rPr>
              <a:t>И</a:t>
            </a:r>
            <a:r>
              <a:rPr lang="ru-RU" sz="2000" dirty="0">
                <a:latin typeface="Arial" panose="020B0604020202020204" pitchFamily="34" charset="0"/>
                <a:ea typeface="Tahoma" panose="020B0604030504040204" pitchFamily="34" charset="0"/>
                <a:cs typeface="Arial" panose="020B0604020202020204" pitchFamily="34" charset="0"/>
              </a:rPr>
              <a:t>: книги, кошки, мухи.</a:t>
            </a:r>
            <a:endParaRPr lang="cs-CZ" sz="2000" dirty="0">
              <a:latin typeface="Arial" panose="020B0604020202020204" pitchFamily="34" charset="0"/>
              <a:ea typeface="Tahoma" panose="020B0604030504040204" pitchFamily="34" charset="0"/>
              <a:cs typeface="Arial" panose="020B0604020202020204" pitchFamily="34" charset="0"/>
            </a:endParaRPr>
          </a:p>
          <a:p>
            <a:pPr marL="342900" indent="-342900">
              <a:lnSpc>
                <a:spcPct val="107000"/>
              </a:lnSpc>
              <a:spcAft>
                <a:spcPts val="800"/>
              </a:spcAft>
              <a:buFont typeface="Arial" panose="020B0604020202020204" pitchFamily="34" charset="0"/>
              <a:buChar char="•"/>
            </a:pPr>
            <a:r>
              <a:rPr lang="ru-RU" sz="2000" dirty="0">
                <a:highlight>
                  <a:srgbClr val="FFFF00"/>
                </a:highlight>
                <a:latin typeface="Arial" panose="020B0604020202020204" pitchFamily="34" charset="0"/>
                <a:ea typeface="Tahoma" panose="020B0604030504040204" pitchFamily="34" charset="0"/>
                <a:cs typeface="Arial" panose="020B0604020202020204" pitchFamily="34" charset="0"/>
              </a:rPr>
              <a:t>У существительных на </a:t>
            </a:r>
            <a:r>
              <a:rPr lang="ru-RU" sz="2000" dirty="0" err="1">
                <a:highlight>
                  <a:srgbClr val="FFFF00"/>
                </a:highlight>
                <a:latin typeface="Arial" panose="020B0604020202020204" pitchFamily="34" charset="0"/>
                <a:ea typeface="Tahoma" panose="020B0604030504040204" pitchFamily="34" charset="0"/>
                <a:cs typeface="Arial" panose="020B0604020202020204" pitchFamily="34" charset="0"/>
              </a:rPr>
              <a:t>жа</a:t>
            </a:r>
            <a:r>
              <a:rPr lang="ru-RU" sz="2000" dirty="0">
                <a:highlight>
                  <a:srgbClr val="FFFF00"/>
                </a:highlight>
                <a:latin typeface="Arial" panose="020B0604020202020204" pitchFamily="34" charset="0"/>
                <a:ea typeface="Tahoma" panose="020B0604030504040204" pitchFamily="34" charset="0"/>
                <a:cs typeface="Arial" panose="020B0604020202020204" pitchFamily="34" charset="0"/>
              </a:rPr>
              <a:t>, </a:t>
            </a:r>
            <a:r>
              <a:rPr lang="ru-RU" sz="2000" dirty="0" err="1">
                <a:highlight>
                  <a:srgbClr val="FFFF00"/>
                </a:highlight>
                <a:latin typeface="Arial" panose="020B0604020202020204" pitchFamily="34" charset="0"/>
                <a:ea typeface="Tahoma" panose="020B0604030504040204" pitchFamily="34" charset="0"/>
                <a:cs typeface="Arial" panose="020B0604020202020204" pitchFamily="34" charset="0"/>
              </a:rPr>
              <a:t>ша</a:t>
            </a:r>
            <a:r>
              <a:rPr lang="ru-RU" sz="2000" dirty="0">
                <a:highlight>
                  <a:srgbClr val="FFFF00"/>
                </a:highlight>
                <a:latin typeface="Arial" panose="020B0604020202020204" pitchFamily="34" charset="0"/>
                <a:ea typeface="Tahoma" panose="020B0604030504040204" pitchFamily="34" charset="0"/>
                <a:cs typeface="Arial" panose="020B0604020202020204" pitchFamily="34" charset="0"/>
              </a:rPr>
              <a:t>, </a:t>
            </a:r>
            <a:r>
              <a:rPr lang="ru-RU" sz="2000" dirty="0" err="1">
                <a:highlight>
                  <a:srgbClr val="FFFF00"/>
                </a:highlight>
                <a:latin typeface="Arial" panose="020B0604020202020204" pitchFamily="34" charset="0"/>
                <a:ea typeface="Tahoma" panose="020B0604030504040204" pitchFamily="34" charset="0"/>
                <a:cs typeface="Arial" panose="020B0604020202020204" pitchFamily="34" charset="0"/>
              </a:rPr>
              <a:t>ча</a:t>
            </a:r>
            <a:r>
              <a:rPr lang="ru-RU" sz="2000" dirty="0">
                <a:highlight>
                  <a:srgbClr val="FFFF00"/>
                </a:highlight>
                <a:latin typeface="Arial" panose="020B0604020202020204" pitchFamily="34" charset="0"/>
                <a:ea typeface="Tahoma" panose="020B0604030504040204" pitchFamily="34" charset="0"/>
                <a:cs typeface="Arial" panose="020B0604020202020204" pitchFamily="34" charset="0"/>
              </a:rPr>
              <a:t>, ща, </a:t>
            </a:r>
            <a:r>
              <a:rPr lang="ru-RU" sz="2000" dirty="0" err="1">
                <a:highlight>
                  <a:srgbClr val="FFFF00"/>
                </a:highlight>
                <a:latin typeface="Arial" panose="020B0604020202020204" pitchFamily="34" charset="0"/>
                <a:ea typeface="Tahoma" panose="020B0604030504040204" pitchFamily="34" charset="0"/>
                <a:cs typeface="Arial" panose="020B0604020202020204" pitchFamily="34" charset="0"/>
              </a:rPr>
              <a:t>ца</a:t>
            </a:r>
            <a:r>
              <a:rPr lang="ru-RU" sz="2000" dirty="0">
                <a:latin typeface="Arial" panose="020B0604020202020204" pitchFamily="34" charset="0"/>
                <a:ea typeface="Tahoma" panose="020B0604030504040204" pitchFamily="34" charset="0"/>
                <a:cs typeface="Arial" panose="020B0604020202020204" pitchFamily="34" charset="0"/>
              </a:rPr>
              <a:t> в творительном падеже </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под ударением </a:t>
            </a:r>
            <a:r>
              <a:rPr lang="ru-RU" sz="2000" dirty="0">
                <a:latin typeface="Arial" panose="020B0604020202020204" pitchFamily="34" charset="0"/>
                <a:ea typeface="Tahoma" panose="020B0604030504040204" pitchFamily="34" charset="0"/>
                <a:cs typeface="Arial" panose="020B0604020202020204" pitchFamily="34" charset="0"/>
              </a:rPr>
              <a:t>окончание </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-ой</a:t>
            </a:r>
            <a:r>
              <a:rPr lang="ru-RU" sz="2000" dirty="0">
                <a:latin typeface="Arial" panose="020B0604020202020204" pitchFamily="34" charset="0"/>
                <a:ea typeface="Tahoma" panose="020B0604030504040204" pitchFamily="34" charset="0"/>
                <a:cs typeface="Arial" panose="020B0604020202020204" pitchFamily="34" charset="0"/>
              </a:rPr>
              <a:t> (меж</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ой</a:t>
            </a:r>
            <a:r>
              <a:rPr lang="ru-RU" sz="2000" dirty="0">
                <a:latin typeface="Arial" panose="020B0604020202020204" pitchFamily="34" charset="0"/>
                <a:ea typeface="Tahoma" panose="020B0604030504040204" pitchFamily="34" charset="0"/>
                <a:cs typeface="Arial" panose="020B0604020202020204" pitchFamily="34" charset="0"/>
              </a:rPr>
              <a:t>, душ</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ой</a:t>
            </a:r>
            <a:r>
              <a:rPr lang="ru-RU" sz="2000" dirty="0">
                <a:latin typeface="Arial" panose="020B0604020202020204" pitchFamily="34" charset="0"/>
                <a:ea typeface="Tahoma" panose="020B0604030504040204" pitchFamily="34" charset="0"/>
                <a:cs typeface="Arial" panose="020B0604020202020204" pitchFamily="34" charset="0"/>
              </a:rPr>
              <a:t>, свеч</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ой</a:t>
            </a:r>
            <a:r>
              <a:rPr lang="ru-RU" sz="2000" dirty="0">
                <a:latin typeface="Arial" panose="020B0604020202020204" pitchFamily="34" charset="0"/>
                <a:ea typeface="Tahoma" panose="020B0604030504040204" pitchFamily="34" charset="0"/>
                <a:cs typeface="Arial" panose="020B0604020202020204" pitchFamily="34" charset="0"/>
              </a:rPr>
              <a:t>, овц</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ой</a:t>
            </a:r>
            <a:r>
              <a:rPr lang="ru-RU" sz="2000" dirty="0">
                <a:latin typeface="Arial" panose="020B0604020202020204" pitchFamily="34" charset="0"/>
                <a:ea typeface="Tahoma" panose="020B0604030504040204" pitchFamily="34" charset="0"/>
                <a:cs typeface="Arial" panose="020B0604020202020204" pitchFamily="34" charset="0"/>
              </a:rPr>
              <a:t>), без ударения </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-ей </a:t>
            </a:r>
            <a:r>
              <a:rPr lang="ru-RU" sz="2000" dirty="0">
                <a:latin typeface="Arial" panose="020B0604020202020204" pitchFamily="34" charset="0"/>
                <a:ea typeface="Tahoma" panose="020B0604030504040204" pitchFamily="34" charset="0"/>
                <a:cs typeface="Arial" panose="020B0604020202020204" pitchFamily="34" charset="0"/>
              </a:rPr>
              <a:t>(кож</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ей</a:t>
            </a:r>
            <a:r>
              <a:rPr lang="ru-RU" sz="2000" dirty="0">
                <a:latin typeface="Arial" panose="020B0604020202020204" pitchFamily="34" charset="0"/>
                <a:ea typeface="Tahoma" panose="020B0604030504040204" pitchFamily="34" charset="0"/>
                <a:cs typeface="Arial" panose="020B0604020202020204" pitchFamily="34" charset="0"/>
              </a:rPr>
              <a:t>, юнош</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ей</a:t>
            </a:r>
            <a:r>
              <a:rPr lang="ru-RU" sz="2000" dirty="0">
                <a:latin typeface="Arial" panose="020B0604020202020204" pitchFamily="34" charset="0"/>
                <a:ea typeface="Tahoma" panose="020B0604030504040204" pitchFamily="34" charset="0"/>
                <a:cs typeface="Arial" panose="020B0604020202020204" pitchFamily="34" charset="0"/>
              </a:rPr>
              <a:t>, крыш</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ей</a:t>
            </a:r>
            <a:r>
              <a:rPr lang="ru-RU" sz="2000" dirty="0">
                <a:latin typeface="Arial" panose="020B0604020202020204" pitchFamily="34" charset="0"/>
                <a:ea typeface="Tahoma" panose="020B0604030504040204" pitchFamily="34" charset="0"/>
                <a:cs typeface="Arial" panose="020B0604020202020204" pitchFamily="34" charset="0"/>
              </a:rPr>
              <a:t>, улиц</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ей</a:t>
            </a:r>
            <a:r>
              <a:rPr lang="ru-RU" sz="2000" dirty="0">
                <a:latin typeface="Arial" panose="020B0604020202020204" pitchFamily="34" charset="0"/>
                <a:ea typeface="Tahoma" panose="020B0604030504040204" pitchFamily="34" charset="0"/>
                <a:cs typeface="Arial" panose="020B0604020202020204" pitchFamily="34" charset="0"/>
              </a:rPr>
              <a:t>). </a:t>
            </a:r>
            <a:endParaRPr lang="cs-CZ" sz="2000" dirty="0">
              <a:latin typeface="Arial" panose="020B0604020202020204" pitchFamily="34" charset="0"/>
              <a:ea typeface="Tahoma" panose="020B0604030504040204" pitchFamily="34" charset="0"/>
              <a:cs typeface="Arial" panose="020B0604020202020204" pitchFamily="34" charset="0"/>
            </a:endParaRPr>
          </a:p>
          <a:p>
            <a:pPr marL="342900" indent="-342900">
              <a:lnSpc>
                <a:spcPct val="107000"/>
              </a:lnSpc>
              <a:spcAft>
                <a:spcPts val="800"/>
              </a:spcAft>
              <a:buFont typeface="Arial" panose="020B0604020202020204" pitchFamily="34" charset="0"/>
              <a:buChar char="•"/>
            </a:pPr>
            <a:r>
              <a:rPr lang="ru-RU" sz="2000" dirty="0">
                <a:latin typeface="Arial" panose="020B0604020202020204" pitchFamily="34" charset="0"/>
                <a:ea typeface="Tahoma" panose="020B0604030504040204" pitchFamily="34" charset="0"/>
                <a:cs typeface="Arial" panose="020B0604020202020204" pitchFamily="34" charset="0"/>
              </a:rPr>
              <a:t>В основах некоторых существительных женского рода в родительном падеже множественного числа появляются гласные </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е, о</a:t>
            </a:r>
            <a:r>
              <a:rPr lang="ru-RU" sz="2000" dirty="0">
                <a:latin typeface="Arial" panose="020B0604020202020204" pitchFamily="34" charset="0"/>
                <a:ea typeface="Tahoma" panose="020B0604030504040204" pitchFamily="34" charset="0"/>
                <a:cs typeface="Arial" panose="020B0604020202020204" pitchFamily="34" charset="0"/>
              </a:rPr>
              <a:t>: девочка — </a:t>
            </a:r>
            <a:r>
              <a:rPr lang="ru-RU" sz="2000" dirty="0" err="1">
                <a:latin typeface="Arial" panose="020B0604020202020204" pitchFamily="34" charset="0"/>
                <a:ea typeface="Tahoma" panose="020B0604030504040204" pitchFamily="34" charset="0"/>
                <a:cs typeface="Arial" panose="020B0604020202020204" pitchFamily="34" charset="0"/>
              </a:rPr>
              <a:t>дéвоч</a:t>
            </a:r>
            <a:r>
              <a:rPr lang="ru-RU" sz="2000" dirty="0" err="1">
                <a:solidFill>
                  <a:srgbClr val="FF0000"/>
                </a:solidFill>
                <a:latin typeface="Arial" panose="020B0604020202020204" pitchFamily="34" charset="0"/>
                <a:ea typeface="Tahoma" panose="020B0604030504040204" pitchFamily="34" charset="0"/>
                <a:cs typeface="Arial" panose="020B0604020202020204" pitchFamily="34" charset="0"/>
              </a:rPr>
              <a:t>е</a:t>
            </a:r>
            <a:r>
              <a:rPr lang="ru-RU" sz="2000" dirty="0" err="1">
                <a:latin typeface="Arial" panose="020B0604020202020204" pitchFamily="34" charset="0"/>
                <a:ea typeface="Tahoma" panose="020B0604030504040204" pitchFamily="34" charset="0"/>
                <a:cs typeface="Arial" panose="020B0604020202020204" pitchFamily="34" charset="0"/>
              </a:rPr>
              <a:t>к</a:t>
            </a:r>
            <a:r>
              <a:rPr lang="ru-RU" sz="2000" dirty="0">
                <a:latin typeface="Arial" panose="020B0604020202020204" pitchFamily="34" charset="0"/>
                <a:ea typeface="Tahoma" panose="020B0604030504040204" pitchFamily="34" charset="0"/>
                <a:cs typeface="Arial" panose="020B0604020202020204" pitchFamily="34" charset="0"/>
              </a:rPr>
              <a:t>, сказка — сказ</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о</a:t>
            </a:r>
            <a:r>
              <a:rPr lang="ru-RU" sz="2000" dirty="0">
                <a:latin typeface="Arial" panose="020B0604020202020204" pitchFamily="34" charset="0"/>
                <a:ea typeface="Tahoma" panose="020B0604030504040204" pitchFamily="34" charset="0"/>
                <a:cs typeface="Arial" panose="020B0604020202020204" pitchFamily="34" charset="0"/>
              </a:rPr>
              <a:t>к. Внимание! Иногда чередования не происходит, например: </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игра – игр, искра – искр, цифра -цифр</a:t>
            </a:r>
            <a:r>
              <a:rPr lang="ru-RU" sz="2000" dirty="0">
                <a:latin typeface="Arial" panose="020B0604020202020204" pitchFamily="34" charset="0"/>
                <a:ea typeface="Tahoma" panose="020B0604030504040204" pitchFamily="34" charset="0"/>
                <a:cs typeface="Arial" panose="020B0604020202020204" pitchFamily="34" charset="0"/>
              </a:rPr>
              <a:t>…</a:t>
            </a:r>
            <a:endParaRPr lang="cs-CZ" sz="2000" dirty="0">
              <a:latin typeface="Arial" panose="020B0604020202020204" pitchFamily="34" charset="0"/>
              <a:ea typeface="Tahoma" panose="020B0604030504040204" pitchFamily="34" charset="0"/>
              <a:cs typeface="Arial" panose="020B0604020202020204" pitchFamily="34" charset="0"/>
            </a:endParaRPr>
          </a:p>
          <a:p>
            <a:pPr marL="342900" indent="-342900">
              <a:lnSpc>
                <a:spcPct val="107000"/>
              </a:lnSpc>
              <a:spcAft>
                <a:spcPts val="800"/>
              </a:spcAft>
              <a:buFont typeface="Arial" panose="020B0604020202020204" pitchFamily="34" charset="0"/>
              <a:buChar char="•"/>
            </a:pPr>
            <a:r>
              <a:rPr lang="ru-RU" sz="2000" dirty="0">
                <a:latin typeface="Arial" panose="020B0604020202020204" pitchFamily="34" charset="0"/>
                <a:ea typeface="Tahoma" panose="020B0604030504040204" pitchFamily="34" charset="0"/>
                <a:cs typeface="Arial" panose="020B0604020202020204" pitchFamily="34" charset="0"/>
              </a:rPr>
              <a:t>У существительных на </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a:t>
            </a:r>
            <a:r>
              <a:rPr lang="ru-RU" sz="2000" dirty="0" err="1">
                <a:solidFill>
                  <a:srgbClr val="FF0000"/>
                </a:solidFill>
                <a:latin typeface="Arial" panose="020B0604020202020204" pitchFamily="34" charset="0"/>
                <a:ea typeface="Tahoma" panose="020B0604030504040204" pitchFamily="34" charset="0"/>
                <a:cs typeface="Arial" panose="020B0604020202020204" pitchFamily="34" charset="0"/>
              </a:rPr>
              <a:t>ня</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ru-RU" sz="2000" dirty="0">
                <a:latin typeface="Arial" panose="020B0604020202020204" pitchFamily="34" charset="0"/>
                <a:ea typeface="Tahoma" panose="020B0604030504040204" pitchFamily="34" charset="0"/>
                <a:cs typeface="Arial" panose="020B0604020202020204" pitchFamily="34" charset="0"/>
              </a:rPr>
              <a:t>типа баш</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ня</a:t>
            </a:r>
            <a:r>
              <a:rPr lang="ru-RU" sz="2000" dirty="0">
                <a:latin typeface="Arial" panose="020B0604020202020204" pitchFamily="34" charset="0"/>
                <a:ea typeface="Tahoma" panose="020B0604030504040204" pitchFamily="34" charset="0"/>
                <a:cs typeface="Arial" panose="020B0604020202020204" pitchFamily="34" charset="0"/>
              </a:rPr>
              <a:t>, пес</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ня</a:t>
            </a:r>
            <a:r>
              <a:rPr lang="ru-RU" sz="2000" dirty="0">
                <a:latin typeface="Arial" panose="020B0604020202020204" pitchFamily="34" charset="0"/>
                <a:ea typeface="Tahoma" panose="020B0604030504040204" pitchFamily="34" charset="0"/>
                <a:cs typeface="Arial" panose="020B0604020202020204" pitchFamily="34" charset="0"/>
              </a:rPr>
              <a:t>, виш</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ня</a:t>
            </a:r>
            <a:r>
              <a:rPr lang="ru-RU" sz="2000" dirty="0">
                <a:latin typeface="Arial" panose="020B0604020202020204" pitchFamily="34" charset="0"/>
                <a:ea typeface="Tahoma" panose="020B0604030504040204" pitchFamily="34" charset="0"/>
                <a:cs typeface="Arial" panose="020B0604020202020204" pitchFamily="34" charset="0"/>
              </a:rPr>
              <a:t>, спаль</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ня</a:t>
            </a:r>
            <a:r>
              <a:rPr lang="ru-RU" sz="2000" dirty="0">
                <a:latin typeface="Arial" panose="020B0604020202020204" pitchFamily="34" charset="0"/>
                <a:ea typeface="Tahoma" panose="020B0604030504040204" pitchFamily="34" charset="0"/>
                <a:cs typeface="Arial" panose="020B0604020202020204" pitchFamily="34" charset="0"/>
              </a:rPr>
              <a:t> в родительном падеже множественного числа нет </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Ь</a:t>
            </a:r>
            <a:r>
              <a:rPr lang="ru-RU" sz="2000" dirty="0">
                <a:latin typeface="Arial" panose="020B0604020202020204" pitchFamily="34" charset="0"/>
                <a:ea typeface="Tahoma" panose="020B0604030504040204" pitchFamily="34" charset="0"/>
                <a:cs typeface="Arial" panose="020B0604020202020204" pitchFamily="34" charset="0"/>
              </a:rPr>
              <a:t>. Например: башен, песен, спален (исключение: кухон</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ь</a:t>
            </a:r>
            <a:r>
              <a:rPr lang="ru-RU" sz="2000" dirty="0">
                <a:latin typeface="Arial" panose="020B0604020202020204" pitchFamily="34" charset="0"/>
                <a:ea typeface="Tahoma" panose="020B0604030504040204" pitchFamily="34" charset="0"/>
                <a:cs typeface="Arial" panose="020B0604020202020204" pitchFamily="34" charset="0"/>
              </a:rPr>
              <a:t>, деревен</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ь</a:t>
            </a:r>
            <a:r>
              <a:rPr lang="ru-RU" sz="2000" dirty="0">
                <a:latin typeface="Arial" panose="020B0604020202020204" pitchFamily="34" charset="0"/>
                <a:ea typeface="Tahoma" panose="020B0604030504040204" pitchFamily="34" charset="0"/>
                <a:cs typeface="Arial" panose="020B0604020202020204" pitchFamily="34" charset="0"/>
              </a:rPr>
              <a:t>).</a:t>
            </a:r>
            <a:endParaRPr lang="cs-CZ" sz="2000" dirty="0">
              <a:latin typeface="Arial" panose="020B0604020202020204" pitchFamily="34" charset="0"/>
              <a:ea typeface="Tahoma" panose="020B0604030504040204" pitchFamily="34" charset="0"/>
              <a:cs typeface="Arial" panose="020B0604020202020204" pitchFamily="34" charset="0"/>
            </a:endParaRPr>
          </a:p>
          <a:p>
            <a:pPr marL="342900" indent="-342900">
              <a:buFont typeface="Arial" panose="020B0604020202020204" pitchFamily="34" charset="0"/>
              <a:buChar char="•"/>
            </a:pPr>
            <a:r>
              <a:rPr lang="ru-RU" sz="2000" dirty="0">
                <a:latin typeface="Arial" panose="020B0604020202020204" pitchFamily="34" charset="0"/>
                <a:ea typeface="Tahoma" panose="020B0604030504040204" pitchFamily="34" charset="0"/>
                <a:cs typeface="Arial" panose="020B0604020202020204" pitchFamily="34" charset="0"/>
              </a:rPr>
              <a:t>Некоторые существительные в родительном падеже множественного числа имеют окончание </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-ей</a:t>
            </a:r>
            <a:r>
              <a:rPr lang="ru-RU" sz="2000" dirty="0">
                <a:latin typeface="Arial" panose="020B0604020202020204" pitchFamily="34" charset="0"/>
                <a:ea typeface="Tahoma" panose="020B0604030504040204" pitchFamily="34" charset="0"/>
                <a:cs typeface="Arial" panose="020B0604020202020204" pitchFamily="34" charset="0"/>
              </a:rPr>
              <a:t>. Например: дяд</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ей</a:t>
            </a:r>
            <a:r>
              <a:rPr lang="ru-RU" sz="2000" dirty="0">
                <a:latin typeface="Arial" panose="020B0604020202020204" pitchFamily="34" charset="0"/>
                <a:ea typeface="Tahoma" panose="020B0604030504040204" pitchFamily="34" charset="0"/>
                <a:cs typeface="Arial" panose="020B0604020202020204" pitchFamily="34" charset="0"/>
              </a:rPr>
              <a:t>, тет</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ей</a:t>
            </a:r>
            <a:r>
              <a:rPr lang="ru-RU" sz="2000" dirty="0">
                <a:latin typeface="Arial" panose="020B0604020202020204" pitchFamily="34" charset="0"/>
                <a:ea typeface="Tahoma" panose="020B0604030504040204" pitchFamily="34" charset="0"/>
                <a:cs typeface="Arial" panose="020B0604020202020204" pitchFamily="34" charset="0"/>
              </a:rPr>
              <a:t>, юнош</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ей</a:t>
            </a:r>
            <a:r>
              <a:rPr lang="ru-RU" sz="2000" dirty="0">
                <a:latin typeface="Arial" panose="020B0604020202020204" pitchFamily="34" charset="0"/>
                <a:ea typeface="Tahoma" panose="020B0604030504040204" pitchFamily="34" charset="0"/>
                <a:cs typeface="Arial" panose="020B0604020202020204" pitchFamily="34" charset="0"/>
              </a:rPr>
              <a:t>.</a:t>
            </a:r>
            <a:endParaRPr lang="cs-CZ" sz="2000" dirty="0">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19429931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ECA16BD6-CECD-441C-A232-F5767CA17D58}"/>
              </a:ext>
            </a:extLst>
          </p:cNvPr>
          <p:cNvPicPr>
            <a:picLocks noChangeAspect="1"/>
          </p:cNvPicPr>
          <p:nvPr/>
        </p:nvPicPr>
        <p:blipFill>
          <a:blip r:embed="rId2"/>
          <a:stretch>
            <a:fillRect/>
          </a:stretch>
        </p:blipFill>
        <p:spPr>
          <a:xfrm>
            <a:off x="1314436" y="218767"/>
            <a:ext cx="9563127" cy="6420465"/>
          </a:xfrm>
          <a:prstGeom prst="rect">
            <a:avLst/>
          </a:prstGeom>
        </p:spPr>
      </p:pic>
    </p:spTree>
    <p:extLst>
      <p:ext uri="{BB962C8B-B14F-4D97-AF65-F5344CB8AC3E}">
        <p14:creationId xmlns:p14="http://schemas.microsoft.com/office/powerpoint/2010/main" val="316385178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B8DADD0A-8D37-46EC-B073-F62A4BA3A916}"/>
              </a:ext>
            </a:extLst>
          </p:cNvPr>
          <p:cNvPicPr>
            <a:picLocks noChangeAspect="1"/>
          </p:cNvPicPr>
          <p:nvPr/>
        </p:nvPicPr>
        <p:blipFill>
          <a:blip r:embed="rId2"/>
          <a:stretch>
            <a:fillRect/>
          </a:stretch>
        </p:blipFill>
        <p:spPr>
          <a:xfrm>
            <a:off x="2487440" y="0"/>
            <a:ext cx="7217119" cy="6858000"/>
          </a:xfrm>
          <a:prstGeom prst="rect">
            <a:avLst/>
          </a:prstGeom>
        </p:spPr>
      </p:pic>
    </p:spTree>
    <p:extLst>
      <p:ext uri="{BB962C8B-B14F-4D97-AF65-F5344CB8AC3E}">
        <p14:creationId xmlns:p14="http://schemas.microsoft.com/office/powerpoint/2010/main" val="93877061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F3EC1A58-4E38-4AB9-82F6-2F219B2DF6A6}"/>
              </a:ext>
            </a:extLst>
          </p:cNvPr>
          <p:cNvPicPr>
            <a:picLocks noChangeAspect="1"/>
          </p:cNvPicPr>
          <p:nvPr/>
        </p:nvPicPr>
        <p:blipFill>
          <a:blip r:embed="rId2"/>
          <a:stretch>
            <a:fillRect/>
          </a:stretch>
        </p:blipFill>
        <p:spPr>
          <a:xfrm>
            <a:off x="2448409" y="417250"/>
            <a:ext cx="7370294" cy="6085518"/>
          </a:xfrm>
          <a:prstGeom prst="rect">
            <a:avLst/>
          </a:prstGeom>
        </p:spPr>
      </p:pic>
    </p:spTree>
    <p:extLst>
      <p:ext uri="{BB962C8B-B14F-4D97-AF65-F5344CB8AC3E}">
        <p14:creationId xmlns:p14="http://schemas.microsoft.com/office/powerpoint/2010/main" val="230636038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3F865222-F81C-4B77-AB30-95BBC20D88EA}"/>
              </a:ext>
            </a:extLst>
          </p:cNvPr>
          <p:cNvPicPr>
            <a:picLocks noChangeAspect="1"/>
          </p:cNvPicPr>
          <p:nvPr/>
        </p:nvPicPr>
        <p:blipFill>
          <a:blip r:embed="rId2"/>
          <a:stretch>
            <a:fillRect/>
          </a:stretch>
        </p:blipFill>
        <p:spPr>
          <a:xfrm>
            <a:off x="2348243" y="0"/>
            <a:ext cx="7495513" cy="3036163"/>
          </a:xfrm>
          <a:prstGeom prst="rect">
            <a:avLst/>
          </a:prstGeom>
        </p:spPr>
      </p:pic>
      <p:pic>
        <p:nvPicPr>
          <p:cNvPr id="3" name="Obrázek 2">
            <a:extLst>
              <a:ext uri="{FF2B5EF4-FFF2-40B4-BE49-F238E27FC236}">
                <a16:creationId xmlns:a16="http://schemas.microsoft.com/office/drawing/2014/main" id="{B18817EA-2012-406D-949A-9479B283B614}"/>
              </a:ext>
            </a:extLst>
          </p:cNvPr>
          <p:cNvPicPr>
            <a:picLocks noChangeAspect="1"/>
          </p:cNvPicPr>
          <p:nvPr/>
        </p:nvPicPr>
        <p:blipFill>
          <a:blip r:embed="rId3"/>
          <a:stretch>
            <a:fillRect/>
          </a:stretch>
        </p:blipFill>
        <p:spPr>
          <a:xfrm>
            <a:off x="1229656" y="4958965"/>
            <a:ext cx="6857901" cy="1400409"/>
          </a:xfrm>
          <a:prstGeom prst="rect">
            <a:avLst/>
          </a:prstGeom>
        </p:spPr>
      </p:pic>
      <p:pic>
        <p:nvPicPr>
          <p:cNvPr id="4" name="Obrázek 3">
            <a:extLst>
              <a:ext uri="{FF2B5EF4-FFF2-40B4-BE49-F238E27FC236}">
                <a16:creationId xmlns:a16="http://schemas.microsoft.com/office/drawing/2014/main" id="{6C41AE64-78C1-40B9-982F-BC18E7A18956}"/>
              </a:ext>
            </a:extLst>
          </p:cNvPr>
          <p:cNvPicPr>
            <a:picLocks noChangeAspect="1"/>
          </p:cNvPicPr>
          <p:nvPr/>
        </p:nvPicPr>
        <p:blipFill>
          <a:blip r:embed="rId4"/>
          <a:stretch>
            <a:fillRect/>
          </a:stretch>
        </p:blipFill>
        <p:spPr>
          <a:xfrm>
            <a:off x="1229656" y="3313983"/>
            <a:ext cx="9815546" cy="1866924"/>
          </a:xfrm>
          <a:prstGeom prst="rect">
            <a:avLst/>
          </a:prstGeom>
        </p:spPr>
      </p:pic>
    </p:spTree>
    <p:extLst>
      <p:ext uri="{BB962C8B-B14F-4D97-AF65-F5344CB8AC3E}">
        <p14:creationId xmlns:p14="http://schemas.microsoft.com/office/powerpoint/2010/main" val="221854067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1044663E-9F83-4FB0-8664-8CEBE826A5BE}"/>
              </a:ext>
            </a:extLst>
          </p:cNvPr>
          <p:cNvPicPr>
            <a:picLocks noChangeAspect="1"/>
          </p:cNvPicPr>
          <p:nvPr/>
        </p:nvPicPr>
        <p:blipFill>
          <a:blip r:embed="rId2"/>
          <a:stretch>
            <a:fillRect/>
          </a:stretch>
        </p:blipFill>
        <p:spPr>
          <a:xfrm>
            <a:off x="1580225" y="188240"/>
            <a:ext cx="9108490" cy="6536735"/>
          </a:xfrm>
          <a:prstGeom prst="rect">
            <a:avLst/>
          </a:prstGeom>
        </p:spPr>
      </p:pic>
    </p:spTree>
    <p:extLst>
      <p:ext uri="{BB962C8B-B14F-4D97-AF65-F5344CB8AC3E}">
        <p14:creationId xmlns:p14="http://schemas.microsoft.com/office/powerpoint/2010/main" val="266358698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A8E4EC3C-BB43-4901-A818-80085965E576}"/>
              </a:ext>
            </a:extLst>
          </p:cNvPr>
          <p:cNvPicPr>
            <a:picLocks noChangeAspect="1"/>
          </p:cNvPicPr>
          <p:nvPr/>
        </p:nvPicPr>
        <p:blipFill>
          <a:blip r:embed="rId2"/>
          <a:stretch>
            <a:fillRect/>
          </a:stretch>
        </p:blipFill>
        <p:spPr>
          <a:xfrm>
            <a:off x="2726514" y="0"/>
            <a:ext cx="6738971" cy="6858000"/>
          </a:xfrm>
          <a:prstGeom prst="rect">
            <a:avLst/>
          </a:prstGeom>
        </p:spPr>
      </p:pic>
    </p:spTree>
    <p:extLst>
      <p:ext uri="{BB962C8B-B14F-4D97-AF65-F5344CB8AC3E}">
        <p14:creationId xmlns:p14="http://schemas.microsoft.com/office/powerpoint/2010/main" val="149782383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2CC57F7D-757D-45AB-B14B-8CAA98E0BF11}"/>
              </a:ext>
            </a:extLst>
          </p:cNvPr>
          <p:cNvPicPr>
            <a:picLocks noChangeAspect="1"/>
          </p:cNvPicPr>
          <p:nvPr/>
        </p:nvPicPr>
        <p:blipFill>
          <a:blip r:embed="rId2"/>
          <a:stretch>
            <a:fillRect/>
          </a:stretch>
        </p:blipFill>
        <p:spPr>
          <a:xfrm>
            <a:off x="2343705" y="-8422"/>
            <a:ext cx="7519386" cy="6888400"/>
          </a:xfrm>
          <a:prstGeom prst="rect">
            <a:avLst/>
          </a:prstGeom>
        </p:spPr>
      </p:pic>
    </p:spTree>
    <p:extLst>
      <p:ext uri="{BB962C8B-B14F-4D97-AF65-F5344CB8AC3E}">
        <p14:creationId xmlns:p14="http://schemas.microsoft.com/office/powerpoint/2010/main" val="126278004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270AA6F0-FEE0-4C8F-AB5C-9761C8E0ECEC}"/>
              </a:ext>
            </a:extLst>
          </p:cNvPr>
          <p:cNvPicPr>
            <a:picLocks noChangeAspect="1"/>
          </p:cNvPicPr>
          <p:nvPr/>
        </p:nvPicPr>
        <p:blipFill>
          <a:blip r:embed="rId2"/>
          <a:stretch>
            <a:fillRect/>
          </a:stretch>
        </p:blipFill>
        <p:spPr>
          <a:xfrm>
            <a:off x="1464733" y="0"/>
            <a:ext cx="8574953" cy="2507113"/>
          </a:xfrm>
          <a:prstGeom prst="rect">
            <a:avLst/>
          </a:prstGeom>
        </p:spPr>
      </p:pic>
      <p:pic>
        <p:nvPicPr>
          <p:cNvPr id="3" name="Obrázek 2">
            <a:extLst>
              <a:ext uri="{FF2B5EF4-FFF2-40B4-BE49-F238E27FC236}">
                <a16:creationId xmlns:a16="http://schemas.microsoft.com/office/drawing/2014/main" id="{8D5E0086-2E9F-4B6E-B60E-D5102BF848F3}"/>
              </a:ext>
            </a:extLst>
          </p:cNvPr>
          <p:cNvPicPr>
            <a:picLocks noChangeAspect="1"/>
          </p:cNvPicPr>
          <p:nvPr/>
        </p:nvPicPr>
        <p:blipFill>
          <a:blip r:embed="rId3"/>
          <a:stretch>
            <a:fillRect/>
          </a:stretch>
        </p:blipFill>
        <p:spPr>
          <a:xfrm>
            <a:off x="1464733" y="2507113"/>
            <a:ext cx="10049129" cy="4318986"/>
          </a:xfrm>
          <a:prstGeom prst="rect">
            <a:avLst/>
          </a:prstGeom>
        </p:spPr>
      </p:pic>
    </p:spTree>
    <p:extLst>
      <p:ext uri="{BB962C8B-B14F-4D97-AF65-F5344CB8AC3E}">
        <p14:creationId xmlns:p14="http://schemas.microsoft.com/office/powerpoint/2010/main" val="127414340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8F75D9A5-3CBB-45AE-8861-704356C66DD6}"/>
              </a:ext>
            </a:extLst>
          </p:cNvPr>
          <p:cNvPicPr>
            <a:picLocks noChangeAspect="1"/>
          </p:cNvPicPr>
          <p:nvPr/>
        </p:nvPicPr>
        <p:blipFill>
          <a:blip r:embed="rId2"/>
          <a:stretch>
            <a:fillRect/>
          </a:stretch>
        </p:blipFill>
        <p:spPr>
          <a:xfrm>
            <a:off x="963603" y="408373"/>
            <a:ext cx="10418729" cy="6214369"/>
          </a:xfrm>
          <a:prstGeom prst="rect">
            <a:avLst/>
          </a:prstGeom>
        </p:spPr>
      </p:pic>
    </p:spTree>
    <p:extLst>
      <p:ext uri="{BB962C8B-B14F-4D97-AF65-F5344CB8AC3E}">
        <p14:creationId xmlns:p14="http://schemas.microsoft.com/office/powerpoint/2010/main" val="98722635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2F9957AD-922C-4976-B359-B34BA459D76A}"/>
              </a:ext>
            </a:extLst>
          </p:cNvPr>
          <p:cNvPicPr>
            <a:picLocks noChangeAspect="1"/>
          </p:cNvPicPr>
          <p:nvPr/>
        </p:nvPicPr>
        <p:blipFill>
          <a:blip r:embed="rId2"/>
          <a:stretch>
            <a:fillRect/>
          </a:stretch>
        </p:blipFill>
        <p:spPr>
          <a:xfrm>
            <a:off x="887767" y="444445"/>
            <a:ext cx="10518144" cy="6027376"/>
          </a:xfrm>
          <a:prstGeom prst="rect">
            <a:avLst/>
          </a:prstGeom>
        </p:spPr>
      </p:pic>
    </p:spTree>
    <p:extLst>
      <p:ext uri="{BB962C8B-B14F-4D97-AF65-F5344CB8AC3E}">
        <p14:creationId xmlns:p14="http://schemas.microsoft.com/office/powerpoint/2010/main" val="133338434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4D313977-C60E-4A78-A080-6E4821623AC0}"/>
              </a:ext>
            </a:extLst>
          </p:cNvPr>
          <p:cNvPicPr>
            <a:picLocks noChangeAspect="1"/>
          </p:cNvPicPr>
          <p:nvPr/>
        </p:nvPicPr>
        <p:blipFill>
          <a:blip r:embed="rId2"/>
          <a:stretch>
            <a:fillRect/>
          </a:stretch>
        </p:blipFill>
        <p:spPr>
          <a:xfrm>
            <a:off x="1137738" y="523782"/>
            <a:ext cx="10193665" cy="2325950"/>
          </a:xfrm>
          <a:prstGeom prst="rect">
            <a:avLst/>
          </a:prstGeom>
        </p:spPr>
      </p:pic>
      <p:pic>
        <p:nvPicPr>
          <p:cNvPr id="7" name="Obrázek 6">
            <a:extLst>
              <a:ext uri="{FF2B5EF4-FFF2-40B4-BE49-F238E27FC236}">
                <a16:creationId xmlns:a16="http://schemas.microsoft.com/office/drawing/2014/main" id="{02D29121-CFE4-4FB6-8B95-AE763385DDF9}"/>
              </a:ext>
            </a:extLst>
          </p:cNvPr>
          <p:cNvPicPr>
            <a:picLocks noChangeAspect="1"/>
          </p:cNvPicPr>
          <p:nvPr/>
        </p:nvPicPr>
        <p:blipFill>
          <a:blip r:embed="rId3"/>
          <a:stretch>
            <a:fillRect/>
          </a:stretch>
        </p:blipFill>
        <p:spPr>
          <a:xfrm>
            <a:off x="1137737" y="2849731"/>
            <a:ext cx="8121673" cy="1229643"/>
          </a:xfrm>
          <a:prstGeom prst="rect">
            <a:avLst/>
          </a:prstGeom>
        </p:spPr>
      </p:pic>
      <p:pic>
        <p:nvPicPr>
          <p:cNvPr id="9" name="Obrázek 8">
            <a:extLst>
              <a:ext uri="{FF2B5EF4-FFF2-40B4-BE49-F238E27FC236}">
                <a16:creationId xmlns:a16="http://schemas.microsoft.com/office/drawing/2014/main" id="{EA287DFF-B23F-47CE-B364-4E47CACA2848}"/>
              </a:ext>
            </a:extLst>
          </p:cNvPr>
          <p:cNvPicPr>
            <a:picLocks noChangeAspect="1"/>
          </p:cNvPicPr>
          <p:nvPr/>
        </p:nvPicPr>
        <p:blipFill>
          <a:blip r:embed="rId4"/>
          <a:stretch>
            <a:fillRect/>
          </a:stretch>
        </p:blipFill>
        <p:spPr>
          <a:xfrm>
            <a:off x="1137736" y="4079372"/>
            <a:ext cx="9166036" cy="1664479"/>
          </a:xfrm>
          <a:prstGeom prst="rect">
            <a:avLst/>
          </a:prstGeom>
        </p:spPr>
      </p:pic>
    </p:spTree>
    <p:extLst>
      <p:ext uri="{BB962C8B-B14F-4D97-AF65-F5344CB8AC3E}">
        <p14:creationId xmlns:p14="http://schemas.microsoft.com/office/powerpoint/2010/main" val="294449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ovéPole 2">
            <a:extLst>
              <a:ext uri="{FF2B5EF4-FFF2-40B4-BE49-F238E27FC236}">
                <a16:creationId xmlns:a16="http://schemas.microsoft.com/office/drawing/2014/main" id="{FCF86B53-967A-4FA5-8134-DF2CC80AFE40}"/>
              </a:ext>
            </a:extLst>
          </p:cNvPr>
          <p:cNvSpPr txBox="1"/>
          <p:nvPr/>
        </p:nvSpPr>
        <p:spPr>
          <a:xfrm>
            <a:off x="0" y="657544"/>
            <a:ext cx="12192000" cy="5940088"/>
          </a:xfrm>
          <a:prstGeom prst="rect">
            <a:avLst/>
          </a:prstGeom>
        </p:spPr>
        <p:txBody>
          <a:bodyPr wrap="square">
            <a:spAutoFit/>
          </a:bodyPr>
          <a:lstStyle/>
          <a:p>
            <a:pPr algn="just"/>
            <a:r>
              <a:rPr lang="ru-RU" sz="1900" kern="800" dirty="0">
                <a:effectLst/>
                <a:latin typeface="Times New Roman" panose="02020603050405020304" pitchFamily="18" charset="0"/>
                <a:ea typeface="Times New Roman" panose="02020603050405020304" pitchFamily="18" charset="0"/>
              </a:rPr>
              <a:t>Я (говорить) ………………………. на разных языках. Вася и Нина (говорить) ………………………. только по-русски. Ты (любить) ………………………. читать? Нет, я больше (любить) ………………………. смотреть телевизор. Мы с братом отлично (играть)  ………………………. на гитаре. Виктор Петрович (гулять) ………………………. каждый день утром с собакой. Маша (слушать) ………………………. радио только по выходным. Ты (познакомить) ………………………. меня со своими родителями? Да, конечно (познакомить) ………………………. Оля сейчас (читать) ………………………. исторический роман, а что ты (делать) ………………………. ? Чем вы (заниматься) ………………………. после обеда? Я (позвонить) ………………………. тебе вечером. Когда мы (встретиться)……………………….? Вы (работать)………………………. на заводе? Вы (хотеть) ………………………. с нами встретиться? Мои друзья мне (помогать) ……………………….</a:t>
            </a:r>
            <a:endParaRPr lang="cs-CZ" sz="1900" kern="800" dirty="0">
              <a:effectLst/>
              <a:latin typeface="Times New Roman" panose="02020603050405020304" pitchFamily="18" charset="0"/>
              <a:ea typeface="Times New Roman" panose="02020603050405020304" pitchFamily="18" charset="0"/>
            </a:endParaRPr>
          </a:p>
          <a:p>
            <a:pPr algn="just"/>
            <a:r>
              <a:rPr lang="ru-RU" sz="1900" kern="800" dirty="0">
                <a:effectLst/>
                <a:latin typeface="Times New Roman" panose="02020603050405020304" pitchFamily="18" charset="0"/>
                <a:ea typeface="Times New Roman" panose="02020603050405020304" pitchFamily="18" charset="0"/>
              </a:rPr>
              <a:t>Художники (рисовать) ………………….. картины. Я (рисовать) ………………….. хорошо, а мой маленький брат (рисовать) ………………….. пока не очень хорошо. Ты неплохо (танцевать) ………………….. латиноамериканские танцы, но я намного лучше (танцевать) ………………….. современные. Мы (сфотографировать) ………………….. вас вместе перед зданием гимназии. Кого Вы (фотографировать) …………………..?  Мы все (интересоваться) …………………. языком и литературой.</a:t>
            </a:r>
            <a:endParaRPr lang="cs-CZ" sz="1900" kern="800" dirty="0">
              <a:effectLst/>
              <a:latin typeface="Times New Roman" panose="02020603050405020304" pitchFamily="18" charset="0"/>
              <a:ea typeface="Times New Roman" panose="02020603050405020304" pitchFamily="18" charset="0"/>
            </a:endParaRPr>
          </a:p>
          <a:p>
            <a:pPr algn="just"/>
            <a:r>
              <a:rPr lang="ru-RU" sz="1900" kern="800" dirty="0">
                <a:effectLst/>
                <a:latin typeface="Times New Roman" panose="02020603050405020304" pitchFamily="18" charset="0"/>
                <a:ea typeface="Times New Roman" panose="02020603050405020304" pitchFamily="18" charset="0"/>
              </a:rPr>
              <a:t> </a:t>
            </a:r>
            <a:endParaRPr lang="cs-CZ" sz="1900" kern="800" dirty="0">
              <a:effectLst/>
              <a:latin typeface="Times New Roman" panose="02020603050405020304" pitchFamily="18" charset="0"/>
              <a:ea typeface="Times New Roman" panose="02020603050405020304" pitchFamily="18" charset="0"/>
            </a:endParaRPr>
          </a:p>
          <a:p>
            <a:r>
              <a:rPr lang="ru-RU" sz="1900" kern="800" dirty="0">
                <a:effectLst/>
                <a:latin typeface="Times New Roman" panose="02020603050405020304" pitchFamily="18" charset="0"/>
                <a:ea typeface="Times New Roman" panose="02020603050405020304" pitchFamily="18" charset="0"/>
              </a:rPr>
              <a:t>Иван и Маша (представиться) …………………. нашим родителям. Когда Вы (познакомиться) …………………. с нашими друзьями? Я (познакомиться) …………………. с ними завтра. Мы (встретиться) …………………. завтра вечером, а когда ты (встретиться) …………………. с Машей. Я (заниматься) …………………. спортом, а Вася (увлекаться) …………………. музыкой. Девушки, чем вы (заниматься) …………………. с</a:t>
            </a:r>
            <a:r>
              <a:rPr lang="ru-RU" sz="1900" kern="800" dirty="0">
                <a:latin typeface="Times New Roman" panose="02020603050405020304" pitchFamily="18" charset="0"/>
                <a:ea typeface="Times New Roman" panose="02020603050405020304" pitchFamily="18" charset="0"/>
              </a:rPr>
              <a:t>е</a:t>
            </a:r>
            <a:r>
              <a:rPr lang="ru-RU" sz="1900" kern="800" dirty="0">
                <a:effectLst/>
                <a:latin typeface="Times New Roman" panose="02020603050405020304" pitchFamily="18" charset="0"/>
                <a:ea typeface="Times New Roman" panose="02020603050405020304" pitchFamily="18" charset="0"/>
              </a:rPr>
              <a:t>годня вечером?</a:t>
            </a:r>
            <a:endParaRPr lang="cs-CZ" sz="1900" dirty="0"/>
          </a:p>
        </p:txBody>
      </p:sp>
    </p:spTree>
    <p:extLst>
      <p:ext uri="{BB962C8B-B14F-4D97-AF65-F5344CB8AC3E}">
        <p14:creationId xmlns:p14="http://schemas.microsoft.com/office/powerpoint/2010/main" val="369463327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ulka 3">
            <a:extLst>
              <a:ext uri="{FF2B5EF4-FFF2-40B4-BE49-F238E27FC236}">
                <a16:creationId xmlns:a16="http://schemas.microsoft.com/office/drawing/2014/main" id="{7EBB9CD8-DC65-4D31-A895-639405E0507F}"/>
              </a:ext>
            </a:extLst>
          </p:cNvPr>
          <p:cNvGraphicFramePr>
            <a:graphicFrameLocks noGrp="1"/>
          </p:cNvGraphicFramePr>
          <p:nvPr>
            <p:extLst>
              <p:ext uri="{D42A27DB-BD31-4B8C-83A1-F6EECF244321}">
                <p14:modId xmlns:p14="http://schemas.microsoft.com/office/powerpoint/2010/main" val="3218293132"/>
              </p:ext>
            </p:extLst>
          </p:nvPr>
        </p:nvGraphicFramePr>
        <p:xfrm>
          <a:off x="1927124" y="1169303"/>
          <a:ext cx="3805084" cy="4199834"/>
        </p:xfrm>
        <a:graphic>
          <a:graphicData uri="http://schemas.openxmlformats.org/drawingml/2006/table">
            <a:tbl>
              <a:tblPr firstRow="1" firstCol="1" bandRow="1">
                <a:tableStyleId>{5C22544A-7EE6-4342-B048-85BDC9FD1C3A}</a:tableStyleId>
              </a:tblPr>
              <a:tblGrid>
                <a:gridCol w="419237">
                  <a:extLst>
                    <a:ext uri="{9D8B030D-6E8A-4147-A177-3AD203B41FA5}">
                      <a16:colId xmlns:a16="http://schemas.microsoft.com/office/drawing/2014/main" val="1593458365"/>
                    </a:ext>
                  </a:extLst>
                </a:gridCol>
                <a:gridCol w="1677917">
                  <a:extLst>
                    <a:ext uri="{9D8B030D-6E8A-4147-A177-3AD203B41FA5}">
                      <a16:colId xmlns:a16="http://schemas.microsoft.com/office/drawing/2014/main" val="3832212983"/>
                    </a:ext>
                  </a:extLst>
                </a:gridCol>
                <a:gridCol w="1707930">
                  <a:extLst>
                    <a:ext uri="{9D8B030D-6E8A-4147-A177-3AD203B41FA5}">
                      <a16:colId xmlns:a16="http://schemas.microsoft.com/office/drawing/2014/main" val="3094246004"/>
                    </a:ext>
                  </a:extLst>
                </a:gridCol>
              </a:tblGrid>
              <a:tr h="739125">
                <a:tc gridSpan="3">
                  <a:txBody>
                    <a:bodyPr/>
                    <a:lstStyle/>
                    <a:p>
                      <a:pPr algn="ctr">
                        <a:lnSpc>
                          <a:spcPct val="107000"/>
                        </a:lnSpc>
                        <a:spcBef>
                          <a:spcPts val="1200"/>
                        </a:spcBef>
                        <a:spcAft>
                          <a:spcPts val="1200"/>
                        </a:spcAft>
                      </a:pPr>
                      <a:r>
                        <a:rPr lang="ru-RU" sz="2400" noProof="0" dirty="0">
                          <a:effectLst/>
                        </a:rPr>
                        <a:t>Единственное число</a:t>
                      </a:r>
                    </a:p>
                    <a:p>
                      <a:pPr>
                        <a:lnSpc>
                          <a:spcPct val="107000"/>
                        </a:lnSpc>
                        <a:spcBef>
                          <a:spcPts val="1200"/>
                        </a:spcBef>
                        <a:spcAft>
                          <a:spcPts val="1200"/>
                        </a:spcAft>
                      </a:pPr>
                      <a:r>
                        <a:rPr lang="cs-CZ" sz="2400" dirty="0">
                          <a:effectLst/>
                        </a:rPr>
                        <a:t> </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2522628300"/>
                  </a:ext>
                </a:extLst>
              </a:tr>
              <a:tr h="521696">
                <a:tc>
                  <a:txBody>
                    <a:bodyPr/>
                    <a:lstStyle/>
                    <a:p>
                      <a:pPr>
                        <a:lnSpc>
                          <a:spcPct val="107000"/>
                        </a:lnSpc>
                        <a:spcBef>
                          <a:spcPts val="1200"/>
                        </a:spcBef>
                        <a:spcAft>
                          <a:spcPts val="1200"/>
                        </a:spcAft>
                      </a:pPr>
                      <a:r>
                        <a:rPr lang="cs-CZ" sz="2400">
                          <a:effectLst/>
                        </a:rPr>
                        <a:t>И.</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dirty="0" err="1">
                          <a:effectLst/>
                        </a:rPr>
                        <a:t>кость</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ночь</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661851728"/>
                  </a:ext>
                </a:extLst>
              </a:tr>
              <a:tr h="521696">
                <a:tc>
                  <a:txBody>
                    <a:bodyPr/>
                    <a:lstStyle/>
                    <a:p>
                      <a:pPr>
                        <a:lnSpc>
                          <a:spcPct val="107000"/>
                        </a:lnSpc>
                        <a:spcBef>
                          <a:spcPts val="1200"/>
                        </a:spcBef>
                        <a:spcAft>
                          <a:spcPts val="1200"/>
                        </a:spcAft>
                      </a:pPr>
                      <a:r>
                        <a:rPr lang="cs-CZ" sz="2400">
                          <a:effectLst/>
                        </a:rPr>
                        <a:t>Р.</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кóст-и</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нóч-и</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432700484"/>
                  </a:ext>
                </a:extLst>
              </a:tr>
              <a:tr h="521696">
                <a:tc>
                  <a:txBody>
                    <a:bodyPr/>
                    <a:lstStyle/>
                    <a:p>
                      <a:pPr>
                        <a:lnSpc>
                          <a:spcPct val="107000"/>
                        </a:lnSpc>
                        <a:spcBef>
                          <a:spcPts val="1200"/>
                        </a:spcBef>
                        <a:spcAft>
                          <a:spcPts val="1200"/>
                        </a:spcAft>
                      </a:pPr>
                      <a:r>
                        <a:rPr lang="cs-CZ" sz="2400">
                          <a:effectLst/>
                        </a:rPr>
                        <a:t>Д.</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кóст-и</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нóч-и</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602229367"/>
                  </a:ext>
                </a:extLst>
              </a:tr>
              <a:tr h="521696">
                <a:tc>
                  <a:txBody>
                    <a:bodyPr/>
                    <a:lstStyle/>
                    <a:p>
                      <a:pPr>
                        <a:lnSpc>
                          <a:spcPct val="107000"/>
                        </a:lnSpc>
                        <a:spcBef>
                          <a:spcPts val="1200"/>
                        </a:spcBef>
                        <a:spcAft>
                          <a:spcPts val="1200"/>
                        </a:spcAft>
                      </a:pPr>
                      <a:r>
                        <a:rPr lang="cs-CZ" sz="2400">
                          <a:effectLst/>
                        </a:rPr>
                        <a:t>В.</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кость</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ночь</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349050979"/>
                  </a:ext>
                </a:extLst>
              </a:tr>
              <a:tr h="521696">
                <a:tc>
                  <a:txBody>
                    <a:bodyPr/>
                    <a:lstStyle/>
                    <a:p>
                      <a:pPr>
                        <a:lnSpc>
                          <a:spcPct val="107000"/>
                        </a:lnSpc>
                        <a:spcBef>
                          <a:spcPts val="1200"/>
                        </a:spcBef>
                        <a:spcAft>
                          <a:spcPts val="1200"/>
                        </a:spcAft>
                      </a:pPr>
                      <a:r>
                        <a:rPr lang="cs-CZ" sz="2400">
                          <a:effectLst/>
                        </a:rPr>
                        <a:t>Т.</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кость-ю</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нóчь-ю</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262041836"/>
                  </a:ext>
                </a:extLst>
              </a:tr>
              <a:tr h="521696">
                <a:tc>
                  <a:txBody>
                    <a:bodyPr/>
                    <a:lstStyle/>
                    <a:p>
                      <a:pPr>
                        <a:lnSpc>
                          <a:spcPct val="107000"/>
                        </a:lnSpc>
                        <a:spcBef>
                          <a:spcPts val="1200"/>
                        </a:spcBef>
                        <a:spcAft>
                          <a:spcPts val="1200"/>
                        </a:spcAft>
                      </a:pPr>
                      <a:r>
                        <a:rPr lang="cs-CZ" sz="2400">
                          <a:effectLst/>
                        </a:rPr>
                        <a:t>П.</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(о) кост-и</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dirty="0">
                          <a:effectLst/>
                        </a:rPr>
                        <a:t>(о) </a:t>
                      </a:r>
                      <a:r>
                        <a:rPr lang="cs-CZ" sz="2400" dirty="0" err="1">
                          <a:effectLst/>
                        </a:rPr>
                        <a:t>нóч</a:t>
                      </a:r>
                      <a:r>
                        <a:rPr lang="cs-CZ" sz="2400" dirty="0">
                          <a:effectLst/>
                        </a:rPr>
                        <a:t>-и</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849318599"/>
                  </a:ext>
                </a:extLst>
              </a:tr>
            </a:tbl>
          </a:graphicData>
        </a:graphic>
      </p:graphicFrame>
      <p:graphicFrame>
        <p:nvGraphicFramePr>
          <p:cNvPr id="5" name="Tabulka 4">
            <a:extLst>
              <a:ext uri="{FF2B5EF4-FFF2-40B4-BE49-F238E27FC236}">
                <a16:creationId xmlns:a16="http://schemas.microsoft.com/office/drawing/2014/main" id="{E2F13A01-E8BA-4DD5-A078-5269FA024E5B}"/>
              </a:ext>
            </a:extLst>
          </p:cNvPr>
          <p:cNvGraphicFramePr>
            <a:graphicFrameLocks noGrp="1"/>
          </p:cNvGraphicFramePr>
          <p:nvPr>
            <p:extLst>
              <p:ext uri="{D42A27DB-BD31-4B8C-83A1-F6EECF244321}">
                <p14:modId xmlns:p14="http://schemas.microsoft.com/office/powerpoint/2010/main" val="2266550503"/>
              </p:ext>
            </p:extLst>
          </p:nvPr>
        </p:nvGraphicFramePr>
        <p:xfrm>
          <a:off x="5732208" y="1169671"/>
          <a:ext cx="3805084" cy="4199834"/>
        </p:xfrm>
        <a:graphic>
          <a:graphicData uri="http://schemas.openxmlformats.org/drawingml/2006/table">
            <a:tbl>
              <a:tblPr firstRow="1" firstCol="1" bandRow="1">
                <a:tableStyleId>{5C22544A-7EE6-4342-B048-85BDC9FD1C3A}</a:tableStyleId>
              </a:tblPr>
              <a:tblGrid>
                <a:gridCol w="420205">
                  <a:extLst>
                    <a:ext uri="{9D8B030D-6E8A-4147-A177-3AD203B41FA5}">
                      <a16:colId xmlns:a16="http://schemas.microsoft.com/office/drawing/2014/main" val="1078274630"/>
                    </a:ext>
                  </a:extLst>
                </a:gridCol>
                <a:gridCol w="1677917">
                  <a:extLst>
                    <a:ext uri="{9D8B030D-6E8A-4147-A177-3AD203B41FA5}">
                      <a16:colId xmlns:a16="http://schemas.microsoft.com/office/drawing/2014/main" val="1686434125"/>
                    </a:ext>
                  </a:extLst>
                </a:gridCol>
                <a:gridCol w="1706962">
                  <a:extLst>
                    <a:ext uri="{9D8B030D-6E8A-4147-A177-3AD203B41FA5}">
                      <a16:colId xmlns:a16="http://schemas.microsoft.com/office/drawing/2014/main" val="1137045498"/>
                    </a:ext>
                  </a:extLst>
                </a:gridCol>
              </a:tblGrid>
              <a:tr h="739125">
                <a:tc gridSpan="3">
                  <a:txBody>
                    <a:bodyPr/>
                    <a:lstStyle/>
                    <a:p>
                      <a:pPr algn="ctr">
                        <a:lnSpc>
                          <a:spcPct val="107000"/>
                        </a:lnSpc>
                        <a:spcBef>
                          <a:spcPts val="1200"/>
                        </a:spcBef>
                        <a:spcAft>
                          <a:spcPts val="1200"/>
                        </a:spcAft>
                      </a:pPr>
                      <a:r>
                        <a:rPr lang="ru-RU" sz="2400" dirty="0">
                          <a:effectLst/>
                        </a:rPr>
                        <a:t>Множественное число</a:t>
                      </a:r>
                      <a:endParaRPr lang="cs-CZ" sz="2400" dirty="0">
                        <a:effectLst/>
                      </a:endParaRPr>
                    </a:p>
                    <a:p>
                      <a:pPr>
                        <a:lnSpc>
                          <a:spcPct val="107000"/>
                        </a:lnSpc>
                        <a:spcBef>
                          <a:spcPts val="1200"/>
                        </a:spcBef>
                        <a:spcAft>
                          <a:spcPts val="1200"/>
                        </a:spcAft>
                      </a:pPr>
                      <a:r>
                        <a:rPr lang="ru-RU" sz="2400" dirty="0">
                          <a:effectLst/>
                        </a:rPr>
                        <a:t> </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2817129521"/>
                  </a:ext>
                </a:extLst>
              </a:tr>
              <a:tr h="521696">
                <a:tc>
                  <a:txBody>
                    <a:bodyPr/>
                    <a:lstStyle/>
                    <a:p>
                      <a:pPr>
                        <a:lnSpc>
                          <a:spcPct val="107000"/>
                        </a:lnSpc>
                        <a:spcBef>
                          <a:spcPts val="1200"/>
                        </a:spcBef>
                        <a:spcAft>
                          <a:spcPts val="1200"/>
                        </a:spcAft>
                      </a:pPr>
                      <a:r>
                        <a:rPr lang="cs-CZ" sz="2400">
                          <a:effectLst/>
                        </a:rPr>
                        <a:t>И.</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dirty="0" err="1">
                          <a:effectLst/>
                        </a:rPr>
                        <a:t>кóст</a:t>
                      </a:r>
                      <a:r>
                        <a:rPr lang="cs-CZ" sz="2400" dirty="0">
                          <a:effectLst/>
                        </a:rPr>
                        <a:t>-и</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ноч-и</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171429953"/>
                  </a:ext>
                </a:extLst>
              </a:tr>
              <a:tr h="521696">
                <a:tc>
                  <a:txBody>
                    <a:bodyPr/>
                    <a:lstStyle/>
                    <a:p>
                      <a:pPr>
                        <a:lnSpc>
                          <a:spcPct val="107000"/>
                        </a:lnSpc>
                        <a:spcBef>
                          <a:spcPts val="1200"/>
                        </a:spcBef>
                        <a:spcAft>
                          <a:spcPts val="1200"/>
                        </a:spcAft>
                      </a:pPr>
                      <a:r>
                        <a:rPr lang="cs-CZ" sz="2400">
                          <a:effectLst/>
                        </a:rPr>
                        <a:t>Р.</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кост-éй</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ноч-éй</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404298858"/>
                  </a:ext>
                </a:extLst>
              </a:tr>
              <a:tr h="521696">
                <a:tc>
                  <a:txBody>
                    <a:bodyPr/>
                    <a:lstStyle/>
                    <a:p>
                      <a:pPr>
                        <a:lnSpc>
                          <a:spcPct val="107000"/>
                        </a:lnSpc>
                        <a:spcBef>
                          <a:spcPts val="1200"/>
                        </a:spcBef>
                        <a:spcAft>
                          <a:spcPts val="1200"/>
                        </a:spcAft>
                      </a:pPr>
                      <a:r>
                        <a:rPr lang="cs-CZ" sz="2400">
                          <a:effectLst/>
                        </a:rPr>
                        <a:t>Д.</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кост-ям</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ноч-áм</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221496862"/>
                  </a:ext>
                </a:extLst>
              </a:tr>
              <a:tr h="521696">
                <a:tc>
                  <a:txBody>
                    <a:bodyPr/>
                    <a:lstStyle/>
                    <a:p>
                      <a:pPr>
                        <a:lnSpc>
                          <a:spcPct val="107000"/>
                        </a:lnSpc>
                        <a:spcBef>
                          <a:spcPts val="1200"/>
                        </a:spcBef>
                        <a:spcAft>
                          <a:spcPts val="1200"/>
                        </a:spcAft>
                      </a:pPr>
                      <a:r>
                        <a:rPr lang="cs-CZ" sz="2400">
                          <a:effectLst/>
                        </a:rPr>
                        <a:t>В.</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кóст-и</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ноч-и</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811214374"/>
                  </a:ext>
                </a:extLst>
              </a:tr>
              <a:tr h="521696">
                <a:tc>
                  <a:txBody>
                    <a:bodyPr/>
                    <a:lstStyle/>
                    <a:p>
                      <a:pPr>
                        <a:lnSpc>
                          <a:spcPct val="107000"/>
                        </a:lnSpc>
                        <a:spcBef>
                          <a:spcPts val="1200"/>
                        </a:spcBef>
                        <a:spcAft>
                          <a:spcPts val="1200"/>
                        </a:spcAft>
                      </a:pPr>
                      <a:r>
                        <a:rPr lang="cs-CZ" sz="2400">
                          <a:effectLst/>
                        </a:rPr>
                        <a:t>Т.</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кост-ями</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ноч- áми</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164151319"/>
                  </a:ext>
                </a:extLst>
              </a:tr>
              <a:tr h="521696">
                <a:tc>
                  <a:txBody>
                    <a:bodyPr/>
                    <a:lstStyle/>
                    <a:p>
                      <a:pPr>
                        <a:lnSpc>
                          <a:spcPct val="107000"/>
                        </a:lnSpc>
                        <a:spcBef>
                          <a:spcPts val="1200"/>
                        </a:spcBef>
                        <a:spcAft>
                          <a:spcPts val="1200"/>
                        </a:spcAft>
                      </a:pPr>
                      <a:r>
                        <a:rPr lang="cs-CZ" sz="2400">
                          <a:effectLst/>
                        </a:rPr>
                        <a:t>П.</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(о) кост-ях</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dirty="0">
                          <a:effectLst/>
                        </a:rPr>
                        <a:t>(о) </a:t>
                      </a:r>
                      <a:r>
                        <a:rPr lang="cs-CZ" sz="2400" dirty="0" err="1">
                          <a:effectLst/>
                        </a:rPr>
                        <a:t>ноч</a:t>
                      </a:r>
                      <a:r>
                        <a:rPr lang="cs-CZ" sz="2400" dirty="0">
                          <a:effectLst/>
                        </a:rPr>
                        <a:t>- </a:t>
                      </a:r>
                      <a:r>
                        <a:rPr lang="cs-CZ" sz="2400" dirty="0" err="1">
                          <a:effectLst/>
                        </a:rPr>
                        <a:t>áх</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476812552"/>
                  </a:ext>
                </a:extLst>
              </a:tr>
            </a:tbl>
          </a:graphicData>
        </a:graphic>
      </p:graphicFrame>
      <p:sp>
        <p:nvSpPr>
          <p:cNvPr id="6" name="Obdélník 5">
            <a:extLst>
              <a:ext uri="{FF2B5EF4-FFF2-40B4-BE49-F238E27FC236}">
                <a16:creationId xmlns:a16="http://schemas.microsoft.com/office/drawing/2014/main" id="{FA0EDD26-B112-402F-8F2B-9C43461EA67E}"/>
              </a:ext>
            </a:extLst>
          </p:cNvPr>
          <p:cNvSpPr/>
          <p:nvPr/>
        </p:nvSpPr>
        <p:spPr>
          <a:xfrm>
            <a:off x="1927124" y="5683781"/>
            <a:ext cx="10500851" cy="461665"/>
          </a:xfrm>
          <a:prstGeom prst="rect">
            <a:avLst/>
          </a:prstGeom>
        </p:spPr>
        <p:txBody>
          <a:bodyPr wrap="square">
            <a:spAutoFit/>
          </a:bodyPr>
          <a:lstStyle/>
          <a:p>
            <a:r>
              <a:rPr lang="ru-RU" sz="2400" dirty="0">
                <a:solidFill>
                  <a:srgbClr val="FF0000"/>
                </a:solidFill>
                <a:latin typeface="Arial" panose="020B0604020202020204" pitchFamily="34" charset="0"/>
                <a:cs typeface="Arial" panose="020B0604020202020204" pitchFamily="34" charset="0"/>
              </a:rPr>
              <a:t>+ тип мать, дочь – расширение основы</a:t>
            </a:r>
            <a:r>
              <a:rPr lang="ru-RU" sz="2400" dirty="0">
                <a:latin typeface="Arial" panose="020B0604020202020204" pitchFamily="34" charset="0"/>
                <a:cs typeface="Arial" panose="020B0604020202020204" pitchFamily="34" charset="0"/>
              </a:rPr>
              <a:t>, напр. матери, без матерей</a:t>
            </a:r>
          </a:p>
        </p:txBody>
      </p:sp>
      <p:sp>
        <p:nvSpPr>
          <p:cNvPr id="7" name="Obdélník 6">
            <a:extLst>
              <a:ext uri="{FF2B5EF4-FFF2-40B4-BE49-F238E27FC236}">
                <a16:creationId xmlns:a16="http://schemas.microsoft.com/office/drawing/2014/main" id="{1DF6DDF9-8F7E-497C-B0B5-B5EA10A1946D}"/>
              </a:ext>
            </a:extLst>
          </p:cNvPr>
          <p:cNvSpPr/>
          <p:nvPr/>
        </p:nvSpPr>
        <p:spPr>
          <a:xfrm>
            <a:off x="4142374" y="297652"/>
            <a:ext cx="5007140" cy="461665"/>
          </a:xfrm>
          <a:prstGeom prst="rect">
            <a:avLst/>
          </a:prstGeom>
        </p:spPr>
        <p:txBody>
          <a:bodyPr wrap="none">
            <a:spAutoFit/>
          </a:bodyPr>
          <a:lstStyle/>
          <a:p>
            <a:pPr lvl="0"/>
            <a:r>
              <a:rPr lang="ru-RU" sz="2400" dirty="0">
                <a:solidFill>
                  <a:srgbClr val="FF0000"/>
                </a:solidFill>
                <a:latin typeface="Arial" panose="020B0604020202020204" pitchFamily="34" charset="0"/>
                <a:cs typeface="Arial" panose="020B0604020202020204" pitchFamily="34" charset="0"/>
              </a:rPr>
              <a:t>ЖЕНСКИЙ РОД НА СОГЛАСНЫЙ</a:t>
            </a:r>
            <a:endParaRPr lang="cs-CZ" sz="2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855069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3DB5729C-0F71-4D40-953C-60E140C43D24}"/>
              </a:ext>
            </a:extLst>
          </p:cNvPr>
          <p:cNvSpPr/>
          <p:nvPr/>
        </p:nvSpPr>
        <p:spPr>
          <a:xfrm>
            <a:off x="1101213" y="1663937"/>
            <a:ext cx="9222658" cy="3320909"/>
          </a:xfrm>
          <a:prstGeom prst="rect">
            <a:avLst/>
          </a:prstGeom>
        </p:spPr>
        <p:txBody>
          <a:bodyPr wrap="square">
            <a:spAutoFit/>
          </a:bodyPr>
          <a:lstStyle/>
          <a:p>
            <a:pPr marL="285750" indent="-285750">
              <a:lnSpc>
                <a:spcPct val="107000"/>
              </a:lnSpc>
              <a:spcAft>
                <a:spcPts val="800"/>
              </a:spcAft>
              <a:buFont typeface="Arial" panose="020B0604020202020204" pitchFamily="34" charset="0"/>
              <a:buChar char="•"/>
            </a:pPr>
            <a:r>
              <a:rPr lang="ru-RU" sz="2000" dirty="0">
                <a:highlight>
                  <a:srgbClr val="FFFF00"/>
                </a:highlight>
                <a:latin typeface="Arial" panose="020B0604020202020204" pitchFamily="34" charset="0"/>
                <a:ea typeface="Tahoma" panose="020B0604030504040204" pitchFamily="34" charset="0"/>
                <a:cs typeface="Arial" panose="020B0604020202020204" pitchFamily="34" charset="0"/>
              </a:rPr>
              <a:t>В творительном падеже всегда имеется </a:t>
            </a:r>
            <a:r>
              <a:rPr lang="ru-RU" sz="2000" dirty="0">
                <a:solidFill>
                  <a:srgbClr val="FF0000"/>
                </a:solidFill>
                <a:highlight>
                  <a:srgbClr val="FFFF00"/>
                </a:highlight>
                <a:latin typeface="Arial" panose="020B0604020202020204" pitchFamily="34" charset="0"/>
                <a:ea typeface="Tahoma" panose="020B0604030504040204" pitchFamily="34" charset="0"/>
                <a:cs typeface="Arial" panose="020B0604020202020204" pitchFamily="34" charset="0"/>
              </a:rPr>
              <a:t>Ь</a:t>
            </a:r>
            <a:r>
              <a:rPr lang="ru-RU" sz="2000" dirty="0">
                <a:highlight>
                  <a:srgbClr val="FFFF00"/>
                </a:highlight>
                <a:latin typeface="Arial" panose="020B0604020202020204" pitchFamily="34" charset="0"/>
                <a:ea typeface="Tahoma" panose="020B0604030504040204" pitchFamily="34" charset="0"/>
                <a:cs typeface="Arial" panose="020B0604020202020204" pitchFamily="34" charset="0"/>
              </a:rPr>
              <a:t>!!!</a:t>
            </a:r>
            <a:r>
              <a:rPr lang="ru-RU" sz="2000" dirty="0">
                <a:latin typeface="Arial" panose="020B0604020202020204" pitchFamily="34" charset="0"/>
                <a:ea typeface="Tahoma" panose="020B0604030504040204" pitchFamily="34" charset="0"/>
                <a:cs typeface="Arial" panose="020B0604020202020204" pitchFamily="34" charset="0"/>
              </a:rPr>
              <a:t> Например: лошад</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ь</a:t>
            </a:r>
            <a:r>
              <a:rPr lang="ru-RU" sz="2000" dirty="0">
                <a:latin typeface="Arial" panose="020B0604020202020204" pitchFamily="34" charset="0"/>
                <a:ea typeface="Tahoma" panose="020B0604030504040204" pitchFamily="34" charset="0"/>
                <a:cs typeface="Arial" panose="020B0604020202020204" pitchFamily="34" charset="0"/>
              </a:rPr>
              <a:t>ю, Сибир</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ь</a:t>
            </a:r>
            <a:r>
              <a:rPr lang="ru-RU" sz="2000" dirty="0">
                <a:latin typeface="Arial" panose="020B0604020202020204" pitchFamily="34" charset="0"/>
                <a:ea typeface="Tahoma" panose="020B0604030504040204" pitchFamily="34" charset="0"/>
                <a:cs typeface="Arial" panose="020B0604020202020204" pitchFamily="34" charset="0"/>
              </a:rPr>
              <a:t>ю, магистрал</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ь</a:t>
            </a:r>
            <a:r>
              <a:rPr lang="ru-RU" sz="2000" dirty="0">
                <a:latin typeface="Arial" panose="020B0604020202020204" pitchFamily="34" charset="0"/>
                <a:ea typeface="Tahoma" panose="020B0604030504040204" pitchFamily="34" charset="0"/>
                <a:cs typeface="Arial" panose="020B0604020202020204" pitchFamily="34" charset="0"/>
              </a:rPr>
              <a:t>ю, площад</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ь</a:t>
            </a:r>
            <a:r>
              <a:rPr lang="ru-RU" sz="2000" dirty="0">
                <a:latin typeface="Arial" panose="020B0604020202020204" pitchFamily="34" charset="0"/>
                <a:ea typeface="Tahoma" panose="020B0604030504040204" pitchFamily="34" charset="0"/>
                <a:cs typeface="Arial" panose="020B0604020202020204" pitchFamily="34" charset="0"/>
              </a:rPr>
              <a:t>ю, част</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ь</a:t>
            </a:r>
            <a:r>
              <a:rPr lang="ru-RU" sz="2000" dirty="0">
                <a:latin typeface="Arial" panose="020B0604020202020204" pitchFamily="34" charset="0"/>
                <a:ea typeface="Tahoma" panose="020B0604030504040204" pitchFamily="34" charset="0"/>
                <a:cs typeface="Arial" panose="020B0604020202020204" pitchFamily="34" charset="0"/>
              </a:rPr>
              <a:t>ю…</a:t>
            </a:r>
            <a:endParaRPr lang="cs-CZ" sz="2000" dirty="0">
              <a:latin typeface="Arial" panose="020B0604020202020204" pitchFamily="34" charset="0"/>
              <a:ea typeface="Tahoma" panose="020B0604030504040204" pitchFamily="34"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ru-RU" sz="2000" dirty="0">
                <a:latin typeface="Arial" panose="020B0604020202020204" pitchFamily="34" charset="0"/>
                <a:ea typeface="Tahoma" panose="020B0604030504040204" pitchFamily="34" charset="0"/>
                <a:cs typeface="Arial" panose="020B0604020202020204" pitchFamily="34" charset="0"/>
              </a:rPr>
              <a:t>У существительных церк</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о</a:t>
            </a:r>
            <a:r>
              <a:rPr lang="ru-RU" sz="2000" dirty="0">
                <a:latin typeface="Arial" panose="020B0604020202020204" pitchFamily="34" charset="0"/>
                <a:ea typeface="Tahoma" panose="020B0604030504040204" pitchFamily="34" charset="0"/>
                <a:cs typeface="Arial" panose="020B0604020202020204" pitchFamily="34" charset="0"/>
              </a:rPr>
              <a:t>вь, люб</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о</a:t>
            </a:r>
            <a:r>
              <a:rPr lang="ru-RU" sz="2000" dirty="0">
                <a:latin typeface="Arial" panose="020B0604020202020204" pitchFamily="34" charset="0"/>
                <a:ea typeface="Tahoma" panose="020B0604030504040204" pitchFamily="34" charset="0"/>
                <a:cs typeface="Arial" panose="020B0604020202020204" pitchFamily="34" charset="0"/>
              </a:rPr>
              <a:t>вь, л</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о</a:t>
            </a:r>
            <a:r>
              <a:rPr lang="ru-RU" sz="2000" dirty="0">
                <a:latin typeface="Arial" panose="020B0604020202020204" pitchFamily="34" charset="0"/>
                <a:ea typeface="Tahoma" panose="020B0604030504040204" pitchFamily="34" charset="0"/>
                <a:cs typeface="Arial" panose="020B0604020202020204" pitchFamily="34" charset="0"/>
              </a:rPr>
              <a:t>жь, р</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о</a:t>
            </a:r>
            <a:r>
              <a:rPr lang="ru-RU" sz="2000" dirty="0">
                <a:latin typeface="Arial" panose="020B0604020202020204" pitchFamily="34" charset="0"/>
                <a:ea typeface="Tahoma" panose="020B0604030504040204" pitchFamily="34" charset="0"/>
                <a:cs typeface="Arial" panose="020B0604020202020204" pitchFamily="34" charset="0"/>
              </a:rPr>
              <a:t>жь, в</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о</a:t>
            </a:r>
            <a:r>
              <a:rPr lang="ru-RU" sz="2000" dirty="0">
                <a:latin typeface="Arial" panose="020B0604020202020204" pitchFamily="34" charset="0"/>
                <a:ea typeface="Tahoma" panose="020B0604030504040204" pitchFamily="34" charset="0"/>
                <a:cs typeface="Arial" panose="020B0604020202020204" pitchFamily="34" charset="0"/>
              </a:rPr>
              <a:t>шь, происходит чередование: </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о </a:t>
            </a:r>
            <a:r>
              <a:rPr lang="ru-RU" sz="2000" dirty="0">
                <a:latin typeface="Arial" panose="020B0604020202020204" pitchFamily="34" charset="0"/>
                <a:ea typeface="Tahoma" panose="020B0604030504040204" pitchFamily="34" charset="0"/>
                <a:cs typeface="Arial" panose="020B0604020202020204" pitchFamily="34" charset="0"/>
              </a:rPr>
              <a:t>появляется только в именительном, винительном и творительном падеже: любовь, без/к/о любви, люб</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о</a:t>
            </a:r>
            <a:r>
              <a:rPr lang="ru-RU" sz="2000" dirty="0">
                <a:latin typeface="Arial" panose="020B0604020202020204" pitchFamily="34" charset="0"/>
                <a:ea typeface="Tahoma" panose="020B0604030504040204" pitchFamily="34" charset="0"/>
                <a:cs typeface="Arial" panose="020B0604020202020204" pitchFamily="34" charset="0"/>
              </a:rPr>
              <a:t>вью.</a:t>
            </a:r>
            <a:endParaRPr lang="cs-CZ" sz="2000" dirty="0">
              <a:latin typeface="Arial" panose="020B0604020202020204" pitchFamily="34" charset="0"/>
              <a:ea typeface="Tahoma" panose="020B0604030504040204" pitchFamily="34"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ru-RU" sz="2000" dirty="0">
                <a:latin typeface="Arial" panose="020B0604020202020204" pitchFamily="34" charset="0"/>
                <a:ea typeface="Tahoma" panose="020B0604030504040204" pitchFamily="34" charset="0"/>
                <a:cs typeface="Arial" panose="020B0604020202020204" pitchFamily="34" charset="0"/>
              </a:rPr>
              <a:t>Существительное </a:t>
            </a:r>
            <a:r>
              <a:rPr lang="ru-RU" sz="2000" dirty="0" err="1">
                <a:latin typeface="Arial" panose="020B0604020202020204" pitchFamily="34" charset="0"/>
                <a:ea typeface="Tahoma" panose="020B0604030504040204" pitchFamily="34" charset="0"/>
                <a:cs typeface="Arial" panose="020B0604020202020204" pitchFamily="34" charset="0"/>
              </a:rPr>
              <a:t>м.р</a:t>
            </a:r>
            <a:r>
              <a:rPr lang="ru-RU" sz="2000" dirty="0">
                <a:latin typeface="Arial" panose="020B0604020202020204" pitchFamily="34" charset="0"/>
                <a:ea typeface="Tahoma" panose="020B0604030504040204" pitchFamily="34" charset="0"/>
                <a:cs typeface="Arial" panose="020B0604020202020204" pitchFamily="34" charset="0"/>
              </a:rPr>
              <a:t>. </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путь</a:t>
            </a:r>
            <a:r>
              <a:rPr lang="ru-RU" sz="2000" dirty="0">
                <a:latin typeface="Arial" panose="020B0604020202020204" pitchFamily="34" charset="0"/>
                <a:ea typeface="Tahoma" panose="020B0604030504040204" pitchFamily="34" charset="0"/>
                <a:cs typeface="Arial" panose="020B0604020202020204" pitchFamily="34" charset="0"/>
              </a:rPr>
              <a:t> склоняется как тетрадь, только в творительном падеже – пут</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ём</a:t>
            </a:r>
            <a:r>
              <a:rPr lang="ru-RU" sz="2000" dirty="0">
                <a:latin typeface="Arial" panose="020B0604020202020204" pitchFamily="34" charset="0"/>
                <a:ea typeface="Tahoma" panose="020B0604030504040204" pitchFamily="34" charset="0"/>
                <a:cs typeface="Arial" panose="020B0604020202020204" pitchFamily="34" charset="0"/>
              </a:rPr>
              <a:t>.</a:t>
            </a:r>
            <a:endParaRPr lang="cs-CZ" sz="2000" dirty="0">
              <a:latin typeface="Arial" panose="020B0604020202020204" pitchFamily="34" charset="0"/>
              <a:ea typeface="Tahoma" panose="020B0604030504040204" pitchFamily="34" charset="0"/>
              <a:cs typeface="Arial" panose="020B0604020202020204" pitchFamily="34" charset="0"/>
            </a:endParaRPr>
          </a:p>
          <a:p>
            <a:pPr marL="285750" indent="-285750">
              <a:buFont typeface="Arial" panose="020B0604020202020204" pitchFamily="34" charset="0"/>
              <a:buChar char="•"/>
            </a:pPr>
            <a:r>
              <a:rPr lang="ru-RU" sz="2000" dirty="0">
                <a:latin typeface="Arial" panose="020B0604020202020204" pitchFamily="34" charset="0"/>
                <a:ea typeface="Tahoma" panose="020B0604030504040204" pitchFamily="34" charset="0"/>
                <a:cs typeface="Arial" panose="020B0604020202020204" pitchFamily="34" charset="0"/>
              </a:rPr>
              <a:t>Существительные </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люди, дети, лошади</a:t>
            </a:r>
            <a:r>
              <a:rPr lang="ru-RU" sz="2000" dirty="0">
                <a:latin typeface="Arial" panose="020B0604020202020204" pitchFamily="34" charset="0"/>
                <a:ea typeface="Tahoma" panose="020B0604030504040204" pitchFamily="34" charset="0"/>
                <a:cs typeface="Arial" panose="020B0604020202020204" pitchFamily="34" charset="0"/>
              </a:rPr>
              <a:t> в творительном падеже имеют формы </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людьми, детьми, лошадьми</a:t>
            </a:r>
            <a:r>
              <a:rPr lang="ru-RU" sz="2000" dirty="0">
                <a:latin typeface="Arial" panose="020B0604020202020204" pitchFamily="34" charset="0"/>
                <a:ea typeface="Tahoma" panose="020B0604030504040204" pitchFamily="34" charset="0"/>
                <a:cs typeface="Arial" panose="020B0604020202020204" pitchFamily="34" charset="0"/>
              </a:rPr>
              <a:t>.</a:t>
            </a:r>
            <a:endParaRPr lang="cs-CZ" sz="2000" dirty="0">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195184140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3107B2BC-7FA5-45EA-B32F-D828ECC57826}"/>
              </a:ext>
            </a:extLst>
          </p:cNvPr>
          <p:cNvPicPr>
            <a:picLocks noChangeAspect="1"/>
          </p:cNvPicPr>
          <p:nvPr/>
        </p:nvPicPr>
        <p:blipFill>
          <a:blip r:embed="rId2"/>
          <a:stretch>
            <a:fillRect/>
          </a:stretch>
        </p:blipFill>
        <p:spPr>
          <a:xfrm>
            <a:off x="3153536" y="692458"/>
            <a:ext cx="6194954" cy="2493406"/>
          </a:xfrm>
          <a:prstGeom prst="rect">
            <a:avLst/>
          </a:prstGeom>
        </p:spPr>
      </p:pic>
      <p:pic>
        <p:nvPicPr>
          <p:cNvPr id="5" name="Obrázek 4">
            <a:extLst>
              <a:ext uri="{FF2B5EF4-FFF2-40B4-BE49-F238E27FC236}">
                <a16:creationId xmlns:a16="http://schemas.microsoft.com/office/drawing/2014/main" id="{C8B58C7E-6EAB-4D2B-951A-A33BB7466E1A}"/>
              </a:ext>
            </a:extLst>
          </p:cNvPr>
          <p:cNvPicPr>
            <a:picLocks noChangeAspect="1"/>
          </p:cNvPicPr>
          <p:nvPr/>
        </p:nvPicPr>
        <p:blipFill>
          <a:blip r:embed="rId3"/>
          <a:stretch>
            <a:fillRect/>
          </a:stretch>
        </p:blipFill>
        <p:spPr>
          <a:xfrm>
            <a:off x="3153536" y="2928412"/>
            <a:ext cx="6194954" cy="3054164"/>
          </a:xfrm>
          <a:prstGeom prst="rect">
            <a:avLst/>
          </a:prstGeom>
        </p:spPr>
      </p:pic>
    </p:spTree>
    <p:extLst>
      <p:ext uri="{BB962C8B-B14F-4D97-AF65-F5344CB8AC3E}">
        <p14:creationId xmlns:p14="http://schemas.microsoft.com/office/powerpoint/2010/main" val="94507687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117F3918-42FD-433B-916C-ECB6C510EE32}"/>
              </a:ext>
            </a:extLst>
          </p:cNvPr>
          <p:cNvPicPr>
            <a:picLocks noChangeAspect="1"/>
          </p:cNvPicPr>
          <p:nvPr/>
        </p:nvPicPr>
        <p:blipFill>
          <a:blip r:embed="rId2"/>
          <a:stretch>
            <a:fillRect/>
          </a:stretch>
        </p:blipFill>
        <p:spPr>
          <a:xfrm>
            <a:off x="1877965" y="417250"/>
            <a:ext cx="8653655" cy="6178859"/>
          </a:xfrm>
          <a:prstGeom prst="rect">
            <a:avLst/>
          </a:prstGeom>
        </p:spPr>
      </p:pic>
    </p:spTree>
    <p:extLst>
      <p:ext uri="{BB962C8B-B14F-4D97-AF65-F5344CB8AC3E}">
        <p14:creationId xmlns:p14="http://schemas.microsoft.com/office/powerpoint/2010/main" val="376359631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98CC4299-19CF-48BC-85BB-016DB8E4F076}"/>
              </a:ext>
            </a:extLst>
          </p:cNvPr>
          <p:cNvPicPr>
            <a:picLocks noChangeAspect="1"/>
          </p:cNvPicPr>
          <p:nvPr/>
        </p:nvPicPr>
        <p:blipFill>
          <a:blip r:embed="rId2"/>
          <a:stretch>
            <a:fillRect/>
          </a:stretch>
        </p:blipFill>
        <p:spPr>
          <a:xfrm>
            <a:off x="3231472" y="22588"/>
            <a:ext cx="5534279" cy="6835412"/>
          </a:xfrm>
          <a:prstGeom prst="rect">
            <a:avLst/>
          </a:prstGeom>
        </p:spPr>
      </p:pic>
    </p:spTree>
    <p:extLst>
      <p:ext uri="{BB962C8B-B14F-4D97-AF65-F5344CB8AC3E}">
        <p14:creationId xmlns:p14="http://schemas.microsoft.com/office/powerpoint/2010/main" val="333385633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449D717C-B776-4FF8-8974-3A08A218C2ED}"/>
              </a:ext>
            </a:extLst>
          </p:cNvPr>
          <p:cNvPicPr>
            <a:picLocks noChangeAspect="1"/>
          </p:cNvPicPr>
          <p:nvPr/>
        </p:nvPicPr>
        <p:blipFill>
          <a:blip r:embed="rId2"/>
          <a:stretch>
            <a:fillRect/>
          </a:stretch>
        </p:blipFill>
        <p:spPr>
          <a:xfrm>
            <a:off x="2135699" y="6466"/>
            <a:ext cx="7920601" cy="6845067"/>
          </a:xfrm>
          <a:prstGeom prst="rect">
            <a:avLst/>
          </a:prstGeom>
        </p:spPr>
      </p:pic>
    </p:spTree>
    <p:extLst>
      <p:ext uri="{BB962C8B-B14F-4D97-AF65-F5344CB8AC3E}">
        <p14:creationId xmlns:p14="http://schemas.microsoft.com/office/powerpoint/2010/main" val="293642685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D3F93273-1CBA-4E8B-83B1-A81142AC5BA9}"/>
              </a:ext>
            </a:extLst>
          </p:cNvPr>
          <p:cNvPicPr>
            <a:picLocks noChangeAspect="1"/>
          </p:cNvPicPr>
          <p:nvPr/>
        </p:nvPicPr>
        <p:blipFill>
          <a:blip r:embed="rId2"/>
          <a:stretch>
            <a:fillRect/>
          </a:stretch>
        </p:blipFill>
        <p:spPr>
          <a:xfrm>
            <a:off x="1789348" y="923277"/>
            <a:ext cx="8544643" cy="4971495"/>
          </a:xfrm>
          <a:prstGeom prst="rect">
            <a:avLst/>
          </a:prstGeom>
        </p:spPr>
      </p:pic>
    </p:spTree>
    <p:extLst>
      <p:ext uri="{BB962C8B-B14F-4D97-AF65-F5344CB8AC3E}">
        <p14:creationId xmlns:p14="http://schemas.microsoft.com/office/powerpoint/2010/main" val="427258998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A09DABD2-950D-4A66-92C1-ED7029F5876C}"/>
              </a:ext>
            </a:extLst>
          </p:cNvPr>
          <p:cNvPicPr>
            <a:picLocks noChangeAspect="1"/>
          </p:cNvPicPr>
          <p:nvPr/>
        </p:nvPicPr>
        <p:blipFill>
          <a:blip r:embed="rId2"/>
          <a:stretch>
            <a:fillRect/>
          </a:stretch>
        </p:blipFill>
        <p:spPr>
          <a:xfrm>
            <a:off x="598175" y="168675"/>
            <a:ext cx="11350755" cy="3701988"/>
          </a:xfrm>
          <a:prstGeom prst="rect">
            <a:avLst/>
          </a:prstGeom>
        </p:spPr>
      </p:pic>
      <p:pic>
        <p:nvPicPr>
          <p:cNvPr id="3" name="Obrázek 2">
            <a:extLst>
              <a:ext uri="{FF2B5EF4-FFF2-40B4-BE49-F238E27FC236}">
                <a16:creationId xmlns:a16="http://schemas.microsoft.com/office/drawing/2014/main" id="{20533889-278E-4498-AC73-8E7CF80D1F48}"/>
              </a:ext>
            </a:extLst>
          </p:cNvPr>
          <p:cNvPicPr>
            <a:picLocks noChangeAspect="1"/>
          </p:cNvPicPr>
          <p:nvPr/>
        </p:nvPicPr>
        <p:blipFill>
          <a:blip r:embed="rId3"/>
          <a:stretch>
            <a:fillRect/>
          </a:stretch>
        </p:blipFill>
        <p:spPr>
          <a:xfrm>
            <a:off x="598176" y="3701987"/>
            <a:ext cx="11350754" cy="2850717"/>
          </a:xfrm>
          <a:prstGeom prst="rect">
            <a:avLst/>
          </a:prstGeom>
        </p:spPr>
      </p:pic>
    </p:spTree>
    <p:extLst>
      <p:ext uri="{BB962C8B-B14F-4D97-AF65-F5344CB8AC3E}">
        <p14:creationId xmlns:p14="http://schemas.microsoft.com/office/powerpoint/2010/main" val="333872541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BF9491A5-7ACB-4DC1-99D2-1934C7587173}"/>
              </a:ext>
            </a:extLst>
          </p:cNvPr>
          <p:cNvPicPr>
            <a:picLocks noChangeAspect="1"/>
          </p:cNvPicPr>
          <p:nvPr/>
        </p:nvPicPr>
        <p:blipFill>
          <a:blip r:embed="rId2"/>
          <a:stretch>
            <a:fillRect/>
          </a:stretch>
        </p:blipFill>
        <p:spPr>
          <a:xfrm>
            <a:off x="1605193" y="329425"/>
            <a:ext cx="8231266" cy="2485877"/>
          </a:xfrm>
          <a:prstGeom prst="rect">
            <a:avLst/>
          </a:prstGeom>
        </p:spPr>
      </p:pic>
      <p:pic>
        <p:nvPicPr>
          <p:cNvPr id="5" name="Obrázek 4">
            <a:extLst>
              <a:ext uri="{FF2B5EF4-FFF2-40B4-BE49-F238E27FC236}">
                <a16:creationId xmlns:a16="http://schemas.microsoft.com/office/drawing/2014/main" id="{5DAEC9BA-4877-4B1B-BF32-EE6E761D744A}"/>
              </a:ext>
            </a:extLst>
          </p:cNvPr>
          <p:cNvPicPr>
            <a:picLocks noChangeAspect="1"/>
          </p:cNvPicPr>
          <p:nvPr/>
        </p:nvPicPr>
        <p:blipFill>
          <a:blip r:embed="rId3"/>
          <a:stretch>
            <a:fillRect/>
          </a:stretch>
        </p:blipFill>
        <p:spPr>
          <a:xfrm>
            <a:off x="1605193" y="2673258"/>
            <a:ext cx="8231266" cy="4089982"/>
          </a:xfrm>
          <a:prstGeom prst="rect">
            <a:avLst/>
          </a:prstGeom>
        </p:spPr>
      </p:pic>
    </p:spTree>
    <p:extLst>
      <p:ext uri="{BB962C8B-B14F-4D97-AF65-F5344CB8AC3E}">
        <p14:creationId xmlns:p14="http://schemas.microsoft.com/office/powerpoint/2010/main" val="109881767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65DBAC02-E210-4140-ACD2-049BA8C88648}"/>
              </a:ext>
            </a:extLst>
          </p:cNvPr>
          <p:cNvPicPr>
            <a:picLocks noChangeAspect="1"/>
          </p:cNvPicPr>
          <p:nvPr/>
        </p:nvPicPr>
        <p:blipFill>
          <a:blip r:embed="rId2"/>
          <a:stretch>
            <a:fillRect/>
          </a:stretch>
        </p:blipFill>
        <p:spPr>
          <a:xfrm>
            <a:off x="1129499" y="90100"/>
            <a:ext cx="9933001" cy="6677800"/>
          </a:xfrm>
          <a:prstGeom prst="rect">
            <a:avLst/>
          </a:prstGeom>
        </p:spPr>
      </p:pic>
    </p:spTree>
    <p:extLst>
      <p:ext uri="{BB962C8B-B14F-4D97-AF65-F5344CB8AC3E}">
        <p14:creationId xmlns:p14="http://schemas.microsoft.com/office/powerpoint/2010/main" val="26176288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0C323B19-A0C0-422D-B6BE-9EB61BDAB4FC}"/>
              </a:ext>
            </a:extLst>
          </p:cNvPr>
          <p:cNvSpPr txBox="1"/>
          <p:nvPr/>
        </p:nvSpPr>
        <p:spPr>
          <a:xfrm>
            <a:off x="1474838" y="1443841"/>
            <a:ext cx="9792929" cy="4401205"/>
          </a:xfrm>
          <a:prstGeom prst="rect">
            <a:avLst/>
          </a:prstGeom>
          <a:noFill/>
        </p:spPr>
        <p:txBody>
          <a:bodyPr wrap="square">
            <a:spAutoFit/>
          </a:bodyPr>
          <a:lstStyle/>
          <a:p>
            <a:r>
              <a:rPr lang="ru-RU" sz="2000" b="1" u="sng" kern="800" dirty="0">
                <a:effectLst/>
                <a:latin typeface="Times New Roman" panose="02020603050405020304" pitchFamily="18" charset="0"/>
                <a:ea typeface="Times New Roman" panose="02020603050405020304" pitchFamily="18" charset="0"/>
              </a:rPr>
              <a:t>Задание № 2</a:t>
            </a:r>
            <a:endParaRPr lang="cs-CZ" sz="2000" kern="800" dirty="0">
              <a:effectLst/>
              <a:latin typeface="Times New Roman" panose="02020603050405020304" pitchFamily="18" charset="0"/>
              <a:ea typeface="Times New Roman" panose="02020603050405020304" pitchFamily="18" charset="0"/>
            </a:endParaRPr>
          </a:p>
          <a:p>
            <a:r>
              <a:rPr lang="ru-RU" sz="2000" i="1" kern="800" dirty="0">
                <a:effectLst/>
                <a:latin typeface="Times New Roman" panose="02020603050405020304" pitchFamily="18" charset="0"/>
                <a:ea typeface="Times New Roman" panose="02020603050405020304" pitchFamily="18" charset="0"/>
              </a:rPr>
              <a:t>Проспрягайте глагол и поставьте ударение:</a:t>
            </a:r>
            <a:endParaRPr lang="cs-CZ" sz="2000" kern="800" dirty="0">
              <a:effectLst/>
              <a:latin typeface="Times New Roman" panose="02020603050405020304" pitchFamily="18" charset="0"/>
              <a:ea typeface="Times New Roman" panose="02020603050405020304" pitchFamily="18" charset="0"/>
            </a:endParaRPr>
          </a:p>
          <a:p>
            <a:r>
              <a:rPr lang="ru-RU" sz="2000" i="1" kern="800" dirty="0">
                <a:effectLst/>
                <a:latin typeface="Times New Roman" panose="02020603050405020304" pitchFamily="18" charset="0"/>
                <a:ea typeface="Times New Roman" panose="02020603050405020304" pitchFamily="18" charset="0"/>
              </a:rPr>
              <a:t> </a:t>
            </a:r>
            <a:endParaRPr lang="cs-CZ" sz="2000" kern="800" dirty="0">
              <a:effectLst/>
              <a:latin typeface="Times New Roman" panose="02020603050405020304" pitchFamily="18" charset="0"/>
              <a:ea typeface="Times New Roman" panose="02020603050405020304" pitchFamily="18" charset="0"/>
            </a:endParaRPr>
          </a:p>
          <a:p>
            <a:r>
              <a:rPr lang="ru-RU" sz="2000" kern="800" dirty="0">
                <a:effectLst/>
                <a:latin typeface="Times New Roman" panose="02020603050405020304" pitchFamily="18" charset="0"/>
                <a:ea typeface="Times New Roman" panose="02020603050405020304" pitchFamily="18" charset="0"/>
              </a:rPr>
              <a:t>учиться				познакомиться</a:t>
            </a:r>
            <a:endParaRPr lang="cs-CZ" sz="2000" kern="800" dirty="0">
              <a:effectLst/>
              <a:latin typeface="Times New Roman" panose="02020603050405020304" pitchFamily="18" charset="0"/>
              <a:ea typeface="Times New Roman" panose="02020603050405020304" pitchFamily="18" charset="0"/>
            </a:endParaRPr>
          </a:p>
          <a:p>
            <a:r>
              <a:rPr lang="ru-RU" sz="2000" kern="800" dirty="0">
                <a:effectLst/>
                <a:latin typeface="Times New Roman" panose="02020603050405020304" pitchFamily="18" charset="0"/>
                <a:ea typeface="Times New Roman" panose="02020603050405020304" pitchFamily="18" charset="0"/>
              </a:rPr>
              <a:t> </a:t>
            </a:r>
            <a:endParaRPr lang="cs-CZ" sz="2000" kern="800" dirty="0">
              <a:effectLst/>
              <a:latin typeface="Times New Roman" panose="02020603050405020304" pitchFamily="18" charset="0"/>
              <a:ea typeface="Times New Roman" panose="02020603050405020304" pitchFamily="18" charset="0"/>
            </a:endParaRPr>
          </a:p>
          <a:p>
            <a:r>
              <a:rPr lang="ru-RU" sz="2000" b="1" u="sng" kern="800" dirty="0">
                <a:effectLst/>
                <a:latin typeface="Times New Roman" panose="02020603050405020304" pitchFamily="18" charset="0"/>
                <a:ea typeface="Times New Roman" panose="02020603050405020304" pitchFamily="18" charset="0"/>
              </a:rPr>
              <a:t>Задание № 3</a:t>
            </a:r>
            <a:endParaRPr lang="cs-CZ" sz="2000" kern="800" dirty="0">
              <a:effectLst/>
              <a:latin typeface="Times New Roman" panose="02020603050405020304" pitchFamily="18" charset="0"/>
              <a:ea typeface="Times New Roman" panose="02020603050405020304" pitchFamily="18" charset="0"/>
            </a:endParaRPr>
          </a:p>
          <a:p>
            <a:r>
              <a:rPr lang="ru-RU" sz="2000" i="1" kern="800" dirty="0">
                <a:effectLst/>
                <a:latin typeface="Times New Roman" panose="02020603050405020304" pitchFamily="18" charset="0"/>
                <a:ea typeface="Times New Roman" panose="02020603050405020304" pitchFamily="18" charset="0"/>
              </a:rPr>
              <a:t>Дополните:</a:t>
            </a:r>
            <a:endParaRPr lang="cs-CZ" sz="2000" kern="800" dirty="0">
              <a:effectLst/>
              <a:latin typeface="Times New Roman" panose="02020603050405020304" pitchFamily="18" charset="0"/>
              <a:ea typeface="Times New Roman" panose="02020603050405020304" pitchFamily="18" charset="0"/>
            </a:endParaRPr>
          </a:p>
          <a:p>
            <a:r>
              <a:rPr lang="ru-RU" sz="2000" i="1" kern="800" dirty="0">
                <a:effectLst/>
                <a:latin typeface="Times New Roman" panose="02020603050405020304" pitchFamily="18" charset="0"/>
                <a:ea typeface="Times New Roman" panose="02020603050405020304" pitchFamily="18" charset="0"/>
              </a:rPr>
              <a:t> </a:t>
            </a:r>
            <a:endParaRPr lang="cs-CZ" sz="2000" kern="800" dirty="0">
              <a:effectLst/>
              <a:latin typeface="Times New Roman" panose="02020603050405020304" pitchFamily="18" charset="0"/>
              <a:ea typeface="Times New Roman" panose="02020603050405020304" pitchFamily="18" charset="0"/>
            </a:endParaRPr>
          </a:p>
          <a:p>
            <a:r>
              <a:rPr lang="ru-RU" sz="2000" kern="800" dirty="0">
                <a:effectLst/>
                <a:latin typeface="Times New Roman" panose="02020603050405020304" pitchFamily="18" charset="0"/>
                <a:ea typeface="Times New Roman" panose="02020603050405020304" pitchFamily="18" charset="0"/>
              </a:rPr>
              <a:t>Ты любишь танцевать? Да, я с удовольствием ………………………. , но Иван  ……………………….  очень плохо.</a:t>
            </a:r>
            <a:endParaRPr lang="cs-CZ" sz="2000" kern="800" dirty="0">
              <a:effectLst/>
              <a:latin typeface="Times New Roman" panose="02020603050405020304" pitchFamily="18" charset="0"/>
              <a:ea typeface="Times New Roman" panose="02020603050405020304" pitchFamily="18" charset="0"/>
            </a:endParaRPr>
          </a:p>
          <a:p>
            <a:r>
              <a:rPr lang="ru-RU" sz="2000" kern="800" dirty="0">
                <a:effectLst/>
                <a:latin typeface="Times New Roman" panose="02020603050405020304" pitchFamily="18" charset="0"/>
                <a:ea typeface="Times New Roman" panose="02020603050405020304" pitchFamily="18" charset="0"/>
              </a:rPr>
              <a:t>Ты умеешь фотографировать? Да, я часто  ………………………. , но мои родители почти никогда не  ……………………….  </a:t>
            </a:r>
            <a:endParaRPr lang="cs-CZ" sz="2000" kern="800" dirty="0">
              <a:effectLst/>
              <a:latin typeface="Times New Roman" panose="02020603050405020304" pitchFamily="18" charset="0"/>
              <a:ea typeface="Times New Roman" panose="02020603050405020304" pitchFamily="18" charset="0"/>
            </a:endParaRPr>
          </a:p>
          <a:p>
            <a:r>
              <a:rPr lang="ru-RU" sz="2000" kern="800" dirty="0">
                <a:effectLst/>
                <a:latin typeface="Times New Roman" panose="02020603050405020304" pitchFamily="18" charset="0"/>
                <a:ea typeface="Times New Roman" panose="02020603050405020304" pitchFamily="18" charset="0"/>
              </a:rPr>
              <a:t>Что ты делаешь? Сейчас я (рисовать) ………………………. , а вы тоже (рисовать) ……………………….?</a:t>
            </a:r>
            <a:endParaRPr lang="cs-CZ" sz="2000" kern="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8584911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E30AC87-6C95-4055-964A-CBF2EA5ECADD}"/>
              </a:ext>
            </a:extLst>
          </p:cNvPr>
          <p:cNvPicPr>
            <a:picLocks noChangeAspect="1"/>
          </p:cNvPicPr>
          <p:nvPr/>
        </p:nvPicPr>
        <p:blipFill>
          <a:blip r:embed="rId2"/>
          <a:stretch>
            <a:fillRect/>
          </a:stretch>
        </p:blipFill>
        <p:spPr>
          <a:xfrm>
            <a:off x="1409120" y="0"/>
            <a:ext cx="3887359" cy="6858000"/>
          </a:xfrm>
          <a:prstGeom prst="rect">
            <a:avLst/>
          </a:prstGeom>
        </p:spPr>
      </p:pic>
      <p:pic>
        <p:nvPicPr>
          <p:cNvPr id="3" name="Obrázek 2">
            <a:extLst>
              <a:ext uri="{FF2B5EF4-FFF2-40B4-BE49-F238E27FC236}">
                <a16:creationId xmlns:a16="http://schemas.microsoft.com/office/drawing/2014/main" id="{FFE1C23C-3BAC-4D29-A1BB-4FC996142BE8}"/>
              </a:ext>
            </a:extLst>
          </p:cNvPr>
          <p:cNvPicPr>
            <a:picLocks noChangeAspect="1"/>
          </p:cNvPicPr>
          <p:nvPr/>
        </p:nvPicPr>
        <p:blipFill>
          <a:blip r:embed="rId3"/>
          <a:stretch>
            <a:fillRect/>
          </a:stretch>
        </p:blipFill>
        <p:spPr>
          <a:xfrm>
            <a:off x="5296479" y="0"/>
            <a:ext cx="3201850" cy="6858000"/>
          </a:xfrm>
          <a:prstGeom prst="rect">
            <a:avLst/>
          </a:prstGeom>
        </p:spPr>
      </p:pic>
    </p:spTree>
    <p:extLst>
      <p:ext uri="{BB962C8B-B14F-4D97-AF65-F5344CB8AC3E}">
        <p14:creationId xmlns:p14="http://schemas.microsoft.com/office/powerpoint/2010/main" val="324255896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6025A058-466B-4682-A89C-1B59F1882E8E}"/>
              </a:ext>
            </a:extLst>
          </p:cNvPr>
          <p:cNvPicPr>
            <a:picLocks noChangeAspect="1"/>
          </p:cNvPicPr>
          <p:nvPr/>
        </p:nvPicPr>
        <p:blipFill>
          <a:blip r:embed="rId2"/>
          <a:stretch>
            <a:fillRect/>
          </a:stretch>
        </p:blipFill>
        <p:spPr>
          <a:xfrm>
            <a:off x="943231" y="408372"/>
            <a:ext cx="10494840" cy="6152225"/>
          </a:xfrm>
          <a:prstGeom prst="rect">
            <a:avLst/>
          </a:prstGeom>
        </p:spPr>
      </p:pic>
    </p:spTree>
    <p:extLst>
      <p:ext uri="{BB962C8B-B14F-4D97-AF65-F5344CB8AC3E}">
        <p14:creationId xmlns:p14="http://schemas.microsoft.com/office/powerpoint/2010/main" val="58045621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ED8AA271-7A04-4DFA-921B-A3E04922E3FC}"/>
              </a:ext>
            </a:extLst>
          </p:cNvPr>
          <p:cNvPicPr>
            <a:picLocks noChangeAspect="1"/>
          </p:cNvPicPr>
          <p:nvPr/>
        </p:nvPicPr>
        <p:blipFill>
          <a:blip r:embed="rId2"/>
          <a:stretch>
            <a:fillRect/>
          </a:stretch>
        </p:blipFill>
        <p:spPr>
          <a:xfrm>
            <a:off x="1214206" y="830624"/>
            <a:ext cx="9763587" cy="5401500"/>
          </a:xfrm>
          <a:prstGeom prst="rect">
            <a:avLst/>
          </a:prstGeom>
        </p:spPr>
      </p:pic>
    </p:spTree>
    <p:extLst>
      <p:ext uri="{BB962C8B-B14F-4D97-AF65-F5344CB8AC3E}">
        <p14:creationId xmlns:p14="http://schemas.microsoft.com/office/powerpoint/2010/main" val="309042670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33A2F7A1-8FE5-49A6-B30A-C1F4266959F2}"/>
              </a:ext>
            </a:extLst>
          </p:cNvPr>
          <p:cNvPicPr>
            <a:picLocks noChangeAspect="1"/>
          </p:cNvPicPr>
          <p:nvPr/>
        </p:nvPicPr>
        <p:blipFill>
          <a:blip r:embed="rId2"/>
          <a:stretch>
            <a:fillRect/>
          </a:stretch>
        </p:blipFill>
        <p:spPr>
          <a:xfrm>
            <a:off x="2187295" y="0"/>
            <a:ext cx="7817409" cy="6858000"/>
          </a:xfrm>
          <a:prstGeom prst="rect">
            <a:avLst/>
          </a:prstGeom>
        </p:spPr>
      </p:pic>
    </p:spTree>
    <p:extLst>
      <p:ext uri="{BB962C8B-B14F-4D97-AF65-F5344CB8AC3E}">
        <p14:creationId xmlns:p14="http://schemas.microsoft.com/office/powerpoint/2010/main" val="108361995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A9F7C376-BAEB-4F5A-998A-2018AC68C4C8}"/>
              </a:ext>
            </a:extLst>
          </p:cNvPr>
          <p:cNvSpPr txBox="1"/>
          <p:nvPr/>
        </p:nvSpPr>
        <p:spPr>
          <a:xfrm>
            <a:off x="4395019" y="1889093"/>
            <a:ext cx="3401961" cy="646331"/>
          </a:xfrm>
          <a:prstGeom prst="rect">
            <a:avLst/>
          </a:prstGeom>
          <a:noFill/>
        </p:spPr>
        <p:txBody>
          <a:bodyPr wrap="square">
            <a:spAutoFit/>
          </a:bodyPr>
          <a:lstStyle/>
          <a:p>
            <a:r>
              <a:rPr kumimoji="0" lang="ru-RU" sz="3600" b="0" i="0" u="none" strike="noStrike" kern="1200" cap="all" spc="0" normalizeH="0" baseline="0" noProof="0" dirty="0">
                <a:ln>
                  <a:noFill/>
                </a:ln>
                <a:solidFill>
                  <a:srgbClr val="C00000"/>
                </a:solidFill>
                <a:effectLst/>
                <a:uLnTx/>
                <a:uFillTx/>
                <a:ea typeface="+mj-ea"/>
                <a:cs typeface="+mj-cs"/>
              </a:rPr>
              <a:t>модальность</a:t>
            </a:r>
            <a:endParaRPr lang="cs-CZ" dirty="0"/>
          </a:p>
        </p:txBody>
      </p:sp>
    </p:spTree>
    <p:extLst>
      <p:ext uri="{BB962C8B-B14F-4D97-AF65-F5344CB8AC3E}">
        <p14:creationId xmlns:p14="http://schemas.microsoft.com/office/powerpoint/2010/main" val="17588807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BD1BBE9B-9377-4F51-928E-821E222E3943}"/>
              </a:ext>
            </a:extLst>
          </p:cNvPr>
          <p:cNvPicPr>
            <a:picLocks noChangeAspect="1"/>
          </p:cNvPicPr>
          <p:nvPr/>
        </p:nvPicPr>
        <p:blipFill>
          <a:blip r:embed="rId2"/>
          <a:stretch>
            <a:fillRect/>
          </a:stretch>
        </p:blipFill>
        <p:spPr>
          <a:xfrm>
            <a:off x="774970" y="0"/>
            <a:ext cx="10404591" cy="6858000"/>
          </a:xfrm>
          <a:prstGeom prst="rect">
            <a:avLst/>
          </a:prstGeom>
        </p:spPr>
      </p:pic>
    </p:spTree>
    <p:extLst>
      <p:ext uri="{BB962C8B-B14F-4D97-AF65-F5344CB8AC3E}">
        <p14:creationId xmlns:p14="http://schemas.microsoft.com/office/powerpoint/2010/main" val="73115628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DF19316C-85B1-4BF5-9E7A-10212584817D}"/>
              </a:ext>
            </a:extLst>
          </p:cNvPr>
          <p:cNvPicPr>
            <a:picLocks noChangeAspect="1"/>
          </p:cNvPicPr>
          <p:nvPr/>
        </p:nvPicPr>
        <p:blipFill>
          <a:blip r:embed="rId2"/>
          <a:stretch>
            <a:fillRect/>
          </a:stretch>
        </p:blipFill>
        <p:spPr>
          <a:xfrm>
            <a:off x="763857" y="0"/>
            <a:ext cx="10664286" cy="6858000"/>
          </a:xfrm>
          <a:prstGeom prst="rect">
            <a:avLst/>
          </a:prstGeom>
        </p:spPr>
      </p:pic>
    </p:spTree>
    <p:extLst>
      <p:ext uri="{BB962C8B-B14F-4D97-AF65-F5344CB8AC3E}">
        <p14:creationId xmlns:p14="http://schemas.microsoft.com/office/powerpoint/2010/main" val="381803836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E525303C-B672-4E97-80E7-4247D1A21702}"/>
              </a:ext>
            </a:extLst>
          </p:cNvPr>
          <p:cNvPicPr>
            <a:picLocks noChangeAspect="1"/>
          </p:cNvPicPr>
          <p:nvPr/>
        </p:nvPicPr>
        <p:blipFill>
          <a:blip r:embed="rId2"/>
          <a:stretch>
            <a:fillRect/>
          </a:stretch>
        </p:blipFill>
        <p:spPr>
          <a:xfrm>
            <a:off x="2796466" y="10024"/>
            <a:ext cx="6750992" cy="6847976"/>
          </a:xfrm>
          <a:prstGeom prst="rect">
            <a:avLst/>
          </a:prstGeom>
        </p:spPr>
      </p:pic>
    </p:spTree>
    <p:extLst>
      <p:ext uri="{BB962C8B-B14F-4D97-AF65-F5344CB8AC3E}">
        <p14:creationId xmlns:p14="http://schemas.microsoft.com/office/powerpoint/2010/main" val="297231745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7270A80A-4C1C-467B-A401-EBDCC87896D7}"/>
              </a:ext>
            </a:extLst>
          </p:cNvPr>
          <p:cNvPicPr>
            <a:picLocks noChangeAspect="1"/>
          </p:cNvPicPr>
          <p:nvPr/>
        </p:nvPicPr>
        <p:blipFill>
          <a:blip r:embed="rId2"/>
          <a:stretch>
            <a:fillRect/>
          </a:stretch>
        </p:blipFill>
        <p:spPr>
          <a:xfrm>
            <a:off x="1687058" y="-67464"/>
            <a:ext cx="8817884" cy="3496464"/>
          </a:xfrm>
          <a:prstGeom prst="rect">
            <a:avLst/>
          </a:prstGeom>
        </p:spPr>
      </p:pic>
      <p:pic>
        <p:nvPicPr>
          <p:cNvPr id="5" name="Obrázek 4">
            <a:extLst>
              <a:ext uri="{FF2B5EF4-FFF2-40B4-BE49-F238E27FC236}">
                <a16:creationId xmlns:a16="http://schemas.microsoft.com/office/drawing/2014/main" id="{78080851-3572-466B-BFBD-94204448FC0E}"/>
              </a:ext>
            </a:extLst>
          </p:cNvPr>
          <p:cNvPicPr>
            <a:picLocks noChangeAspect="1"/>
          </p:cNvPicPr>
          <p:nvPr/>
        </p:nvPicPr>
        <p:blipFill>
          <a:blip r:embed="rId3"/>
          <a:stretch>
            <a:fillRect/>
          </a:stretch>
        </p:blipFill>
        <p:spPr>
          <a:xfrm>
            <a:off x="2086252" y="3222144"/>
            <a:ext cx="7856738" cy="3635856"/>
          </a:xfrm>
          <a:prstGeom prst="rect">
            <a:avLst/>
          </a:prstGeom>
        </p:spPr>
      </p:pic>
    </p:spTree>
    <p:extLst>
      <p:ext uri="{BB962C8B-B14F-4D97-AF65-F5344CB8AC3E}">
        <p14:creationId xmlns:p14="http://schemas.microsoft.com/office/powerpoint/2010/main" val="295808711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E22AC988-E251-4378-93C4-17A91441FB06}"/>
              </a:ext>
            </a:extLst>
          </p:cNvPr>
          <p:cNvPicPr>
            <a:picLocks noChangeAspect="1"/>
          </p:cNvPicPr>
          <p:nvPr/>
        </p:nvPicPr>
        <p:blipFill>
          <a:blip r:embed="rId2"/>
          <a:stretch>
            <a:fillRect/>
          </a:stretch>
        </p:blipFill>
        <p:spPr>
          <a:xfrm>
            <a:off x="1677879" y="21364"/>
            <a:ext cx="8863939" cy="6836636"/>
          </a:xfrm>
          <a:prstGeom prst="rect">
            <a:avLst/>
          </a:prstGeom>
        </p:spPr>
      </p:pic>
    </p:spTree>
    <p:extLst>
      <p:ext uri="{BB962C8B-B14F-4D97-AF65-F5344CB8AC3E}">
        <p14:creationId xmlns:p14="http://schemas.microsoft.com/office/powerpoint/2010/main" val="9317870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70CB66AB-0C0E-4428-9722-FF34D0FB5732}"/>
              </a:ext>
            </a:extLst>
          </p:cNvPr>
          <p:cNvSpPr txBox="1"/>
          <p:nvPr/>
        </p:nvSpPr>
        <p:spPr>
          <a:xfrm>
            <a:off x="1243780" y="1099626"/>
            <a:ext cx="9704439" cy="4401205"/>
          </a:xfrm>
          <a:prstGeom prst="rect">
            <a:avLst/>
          </a:prstGeom>
          <a:noFill/>
        </p:spPr>
        <p:txBody>
          <a:bodyPr wrap="square">
            <a:spAutoFit/>
          </a:bodyPr>
          <a:lstStyle/>
          <a:p>
            <a:r>
              <a:rPr lang="ru-RU" sz="2000" b="1" u="sng" kern="800" dirty="0">
                <a:effectLst/>
                <a:latin typeface="Times New Roman" panose="02020603050405020304" pitchFamily="18" charset="0"/>
                <a:ea typeface="Times New Roman" panose="02020603050405020304" pitchFamily="18" charset="0"/>
              </a:rPr>
              <a:t>Задание № 4</a:t>
            </a:r>
            <a:endParaRPr lang="cs-CZ" sz="2000" kern="800" dirty="0">
              <a:effectLst/>
              <a:latin typeface="Times New Roman" panose="02020603050405020304" pitchFamily="18" charset="0"/>
              <a:ea typeface="Times New Roman" panose="02020603050405020304" pitchFamily="18" charset="0"/>
            </a:endParaRPr>
          </a:p>
          <a:p>
            <a:r>
              <a:rPr lang="ru-RU" sz="2000" i="1" kern="800" dirty="0">
                <a:effectLst/>
                <a:latin typeface="Times New Roman" panose="02020603050405020304" pitchFamily="18" charset="0"/>
                <a:ea typeface="Times New Roman" panose="02020603050405020304" pitchFamily="18" charset="0"/>
              </a:rPr>
              <a:t>Дополните слова в правильной форме:</a:t>
            </a:r>
            <a:endParaRPr lang="cs-CZ" sz="2000" kern="800" dirty="0">
              <a:effectLst/>
              <a:latin typeface="Times New Roman" panose="02020603050405020304" pitchFamily="18" charset="0"/>
              <a:ea typeface="Times New Roman" panose="02020603050405020304" pitchFamily="18" charset="0"/>
            </a:endParaRPr>
          </a:p>
          <a:p>
            <a:r>
              <a:rPr lang="ru-RU" sz="2000" kern="800" dirty="0">
                <a:effectLst/>
                <a:latin typeface="Times New Roman" panose="02020603050405020304" pitchFamily="18" charset="0"/>
                <a:ea typeface="Times New Roman" panose="02020603050405020304" pitchFamily="18" charset="0"/>
              </a:rPr>
              <a:t> </a:t>
            </a:r>
            <a:endParaRPr lang="cs-CZ" sz="2000" kern="800" dirty="0">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tabLst>
                <a:tab pos="457200" algn="l"/>
              </a:tabLst>
            </a:pPr>
            <a:r>
              <a:rPr lang="ru-RU" sz="2000" kern="800" dirty="0">
                <a:effectLst/>
                <a:latin typeface="Times New Roman" panose="02020603050405020304" pitchFamily="18" charset="0"/>
                <a:ea typeface="Times New Roman" panose="02020603050405020304" pitchFamily="18" charset="0"/>
              </a:rPr>
              <a:t>В нашей семье все любят </a:t>
            </a:r>
            <a:r>
              <a:rPr lang="ru-RU" sz="2000" u="sng" kern="800" dirty="0">
                <a:effectLst/>
                <a:latin typeface="Times New Roman" panose="02020603050405020304" pitchFamily="18" charset="0"/>
                <a:ea typeface="Times New Roman" panose="02020603050405020304" pitchFamily="18" charset="0"/>
              </a:rPr>
              <a:t>писать</a:t>
            </a:r>
            <a:r>
              <a:rPr lang="ru-RU" sz="2000" kern="800" dirty="0">
                <a:effectLst/>
                <a:latin typeface="Times New Roman" panose="02020603050405020304" pitchFamily="18" charset="0"/>
                <a:ea typeface="Times New Roman" panose="02020603050405020304" pitchFamily="18" charset="0"/>
              </a:rPr>
              <a:t> письма. Я  ………………………. своим друзьям. Бабушка  ………………………. всем своим внукам открытки, а родители  ……………………….  статьи в газеты. Почему вы все нам так редко  ………………………. ? А ты Таня, почему не  ………………………. ?</a:t>
            </a:r>
          </a:p>
          <a:p>
            <a:pPr marL="342900" lvl="0" indent="-342900" algn="just">
              <a:buFont typeface="Symbol" panose="05050102010706020507" pitchFamily="18" charset="2"/>
              <a:buChar char=""/>
              <a:tabLst>
                <a:tab pos="457200" algn="l"/>
              </a:tabLst>
            </a:pPr>
            <a:endParaRPr lang="cs-CZ" sz="2000" kern="800" dirty="0">
              <a:effectLst/>
              <a:latin typeface="Times New Roman" panose="02020603050405020304" pitchFamily="18" charset="0"/>
              <a:ea typeface="Times New Roman" panose="02020603050405020304" pitchFamily="18" charset="0"/>
            </a:endParaRPr>
          </a:p>
          <a:p>
            <a:pPr algn="just"/>
            <a:r>
              <a:rPr lang="ru-RU" sz="2000" kern="800" dirty="0">
                <a:effectLst/>
                <a:latin typeface="Times New Roman" panose="02020603050405020304" pitchFamily="18" charset="0"/>
                <a:ea typeface="Times New Roman" panose="02020603050405020304" pitchFamily="18" charset="0"/>
              </a:rPr>
              <a:t> </a:t>
            </a:r>
            <a:endParaRPr lang="cs-CZ" sz="2000" kern="800" dirty="0">
              <a:effectLst/>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Char char="•"/>
            </a:pPr>
            <a:r>
              <a:rPr lang="ru-RU" sz="2000" kern="800" dirty="0">
                <a:effectLst/>
                <a:latin typeface="Times New Roman" panose="02020603050405020304" pitchFamily="18" charset="0"/>
                <a:ea typeface="Times New Roman" panose="02020603050405020304" pitchFamily="18" charset="0"/>
              </a:rPr>
              <a:t>В нашей семье все любят</a:t>
            </a:r>
            <a:r>
              <a:rPr lang="ru-RU" sz="2000" u="sng" kern="800" dirty="0">
                <a:effectLst/>
                <a:latin typeface="Times New Roman" panose="02020603050405020304" pitchFamily="18" charset="0"/>
                <a:ea typeface="Times New Roman" panose="02020603050405020304" pitchFamily="18" charset="0"/>
              </a:rPr>
              <a:t> ходить</a:t>
            </a:r>
            <a:r>
              <a:rPr lang="ru-RU" sz="2000" kern="800" dirty="0">
                <a:effectLst/>
                <a:latin typeface="Times New Roman" panose="02020603050405020304" pitchFamily="18" charset="0"/>
                <a:ea typeface="Times New Roman" panose="02020603050405020304" pitchFamily="18" charset="0"/>
              </a:rPr>
              <a:t> на прогулки. Я  ………………………. гулять с младшей сестрой. Бабушка  ………………………. гулять с собакой, а родители не гуляют, а  ………………………. на курсы немецкого языка.  Почему вы так редко  ………………………. к нам в гости? Я ты Таня, почему ты не  ………………………. с нами гулять?</a:t>
            </a:r>
            <a:endParaRPr lang="cs-CZ" sz="2000" dirty="0"/>
          </a:p>
        </p:txBody>
      </p:sp>
    </p:spTree>
    <p:extLst>
      <p:ext uri="{BB962C8B-B14F-4D97-AF65-F5344CB8AC3E}">
        <p14:creationId xmlns:p14="http://schemas.microsoft.com/office/powerpoint/2010/main" val="194685913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7EBD851-5CE2-4A18-8DAD-8DB42E8E1BAB}"/>
              </a:ext>
            </a:extLst>
          </p:cNvPr>
          <p:cNvPicPr>
            <a:picLocks noChangeAspect="1"/>
          </p:cNvPicPr>
          <p:nvPr/>
        </p:nvPicPr>
        <p:blipFill>
          <a:blip r:embed="rId2"/>
          <a:stretch>
            <a:fillRect/>
          </a:stretch>
        </p:blipFill>
        <p:spPr>
          <a:xfrm>
            <a:off x="1486802" y="319596"/>
            <a:ext cx="9218395" cy="4168866"/>
          </a:xfrm>
          <a:prstGeom prst="rect">
            <a:avLst/>
          </a:prstGeom>
        </p:spPr>
      </p:pic>
      <p:pic>
        <p:nvPicPr>
          <p:cNvPr id="3" name="Obrázek 2">
            <a:extLst>
              <a:ext uri="{FF2B5EF4-FFF2-40B4-BE49-F238E27FC236}">
                <a16:creationId xmlns:a16="http://schemas.microsoft.com/office/drawing/2014/main" id="{95594D1D-659F-4369-8C49-28F358A44D68}"/>
              </a:ext>
            </a:extLst>
          </p:cNvPr>
          <p:cNvPicPr>
            <a:picLocks noChangeAspect="1"/>
          </p:cNvPicPr>
          <p:nvPr/>
        </p:nvPicPr>
        <p:blipFill>
          <a:blip r:embed="rId3"/>
          <a:stretch>
            <a:fillRect/>
          </a:stretch>
        </p:blipFill>
        <p:spPr>
          <a:xfrm>
            <a:off x="1486802" y="4508747"/>
            <a:ext cx="9218395" cy="1024395"/>
          </a:xfrm>
          <a:prstGeom prst="rect">
            <a:avLst/>
          </a:prstGeom>
        </p:spPr>
      </p:pic>
    </p:spTree>
    <p:extLst>
      <p:ext uri="{BB962C8B-B14F-4D97-AF65-F5344CB8AC3E}">
        <p14:creationId xmlns:p14="http://schemas.microsoft.com/office/powerpoint/2010/main" val="349120946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AB6C3D6E-69D8-4DB4-B0C6-92B382A67C65}"/>
              </a:ext>
            </a:extLst>
          </p:cNvPr>
          <p:cNvPicPr>
            <a:picLocks noChangeAspect="1"/>
          </p:cNvPicPr>
          <p:nvPr/>
        </p:nvPicPr>
        <p:blipFill>
          <a:blip r:embed="rId2"/>
          <a:stretch>
            <a:fillRect/>
          </a:stretch>
        </p:blipFill>
        <p:spPr>
          <a:xfrm>
            <a:off x="1102479" y="97654"/>
            <a:ext cx="9987042" cy="2982897"/>
          </a:xfrm>
          <a:prstGeom prst="rect">
            <a:avLst/>
          </a:prstGeom>
        </p:spPr>
      </p:pic>
    </p:spTree>
    <p:extLst>
      <p:ext uri="{BB962C8B-B14F-4D97-AF65-F5344CB8AC3E}">
        <p14:creationId xmlns:p14="http://schemas.microsoft.com/office/powerpoint/2010/main" val="165150236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B4E6D43C-348C-4B3A-B17C-A1F471E9C698}"/>
              </a:ext>
            </a:extLst>
          </p:cNvPr>
          <p:cNvPicPr>
            <a:picLocks noChangeAspect="1"/>
          </p:cNvPicPr>
          <p:nvPr/>
        </p:nvPicPr>
        <p:blipFill>
          <a:blip r:embed="rId2"/>
          <a:stretch>
            <a:fillRect/>
          </a:stretch>
        </p:blipFill>
        <p:spPr>
          <a:xfrm>
            <a:off x="940057" y="133166"/>
            <a:ext cx="9855190" cy="6424426"/>
          </a:xfrm>
          <a:prstGeom prst="rect">
            <a:avLst/>
          </a:prstGeom>
        </p:spPr>
      </p:pic>
    </p:spTree>
    <p:extLst>
      <p:ext uri="{BB962C8B-B14F-4D97-AF65-F5344CB8AC3E}">
        <p14:creationId xmlns:p14="http://schemas.microsoft.com/office/powerpoint/2010/main" val="199057656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601AFB5B-775F-4CD8-B4B3-C197D5960590}"/>
              </a:ext>
            </a:extLst>
          </p:cNvPr>
          <p:cNvPicPr>
            <a:picLocks noChangeAspect="1"/>
          </p:cNvPicPr>
          <p:nvPr/>
        </p:nvPicPr>
        <p:blipFill>
          <a:blip r:embed="rId2"/>
          <a:stretch>
            <a:fillRect/>
          </a:stretch>
        </p:blipFill>
        <p:spPr>
          <a:xfrm>
            <a:off x="3026984" y="439215"/>
            <a:ext cx="7680114" cy="6437684"/>
          </a:xfrm>
          <a:prstGeom prst="rect">
            <a:avLst/>
          </a:prstGeom>
        </p:spPr>
      </p:pic>
      <p:sp useBgFill="1">
        <p:nvSpPr>
          <p:cNvPr id="4" name="TextovéPole 3">
            <a:extLst>
              <a:ext uri="{FF2B5EF4-FFF2-40B4-BE49-F238E27FC236}">
                <a16:creationId xmlns:a16="http://schemas.microsoft.com/office/drawing/2014/main" id="{86ECEAF1-A9BF-4785-AE4E-89E54D5534ED}"/>
              </a:ext>
            </a:extLst>
          </p:cNvPr>
          <p:cNvSpPr txBox="1"/>
          <p:nvPr/>
        </p:nvSpPr>
        <p:spPr>
          <a:xfrm>
            <a:off x="239698" y="69882"/>
            <a:ext cx="11762912" cy="369332"/>
          </a:xfrm>
          <a:prstGeom prst="rect">
            <a:avLst/>
          </a:prstGeom>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ea typeface="+mn-ea"/>
                <a:cs typeface="+mn-cs"/>
              </a:rPr>
              <a:t>Дополните формы модального выражения </a:t>
            </a:r>
            <a:r>
              <a:rPr kumimoji="0" lang="ru-RU" sz="1800" b="1" i="0" u="sng" strike="noStrike" kern="1200" cap="none" spc="0" normalizeH="0" baseline="0" noProof="0" dirty="0">
                <a:ln>
                  <a:noFill/>
                </a:ln>
                <a:solidFill>
                  <a:prstClr val="black"/>
                </a:solidFill>
                <a:effectLst/>
                <a:uLnTx/>
                <a:uFillTx/>
                <a:ea typeface="+mn-ea"/>
                <a:cs typeface="+mn-cs"/>
              </a:rPr>
              <a:t>нужен / нужна / нужно </a:t>
            </a:r>
            <a:r>
              <a:rPr kumimoji="0" lang="ru-RU" sz="1800" b="1" i="0" u="none" strike="noStrike" kern="1200" cap="none" spc="0" normalizeH="0" baseline="0" noProof="0" dirty="0">
                <a:ln>
                  <a:noFill/>
                </a:ln>
                <a:solidFill>
                  <a:prstClr val="black"/>
                </a:solidFill>
                <a:effectLst/>
                <a:uLnTx/>
                <a:uFillTx/>
                <a:ea typeface="+mn-ea"/>
                <a:cs typeface="+mn-cs"/>
              </a:rPr>
              <a:t>или </a:t>
            </a:r>
            <a:r>
              <a:rPr kumimoji="0" lang="ru-RU" sz="1800" b="1" i="0" u="sng" strike="noStrike" kern="1200" cap="none" spc="0" normalizeH="0" baseline="0" noProof="0" dirty="0">
                <a:ln>
                  <a:noFill/>
                </a:ln>
                <a:solidFill>
                  <a:prstClr val="black"/>
                </a:solidFill>
                <a:effectLst/>
                <a:uLnTx/>
                <a:uFillTx/>
                <a:ea typeface="+mn-ea"/>
                <a:cs typeface="+mn-cs"/>
              </a:rPr>
              <a:t>должен / должна / должно  </a:t>
            </a:r>
            <a:endParaRPr kumimoji="0" lang="cs-CZ" sz="1800" b="1" i="0" u="sng" strike="noStrike" kern="1200" cap="none" spc="0" normalizeH="0" baseline="0" noProof="0" dirty="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56763695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AF3DDE88-5C9A-40F8-A48B-10E6B7E43B03}"/>
              </a:ext>
            </a:extLst>
          </p:cNvPr>
          <p:cNvPicPr>
            <a:picLocks noChangeAspect="1"/>
          </p:cNvPicPr>
          <p:nvPr/>
        </p:nvPicPr>
        <p:blipFill>
          <a:blip r:embed="rId2"/>
          <a:stretch>
            <a:fillRect/>
          </a:stretch>
        </p:blipFill>
        <p:spPr>
          <a:xfrm>
            <a:off x="1107652" y="0"/>
            <a:ext cx="9976696" cy="6858000"/>
          </a:xfrm>
          <a:prstGeom prst="rect">
            <a:avLst/>
          </a:prstGeom>
        </p:spPr>
      </p:pic>
    </p:spTree>
    <p:extLst>
      <p:ext uri="{BB962C8B-B14F-4D97-AF65-F5344CB8AC3E}">
        <p14:creationId xmlns:p14="http://schemas.microsoft.com/office/powerpoint/2010/main" val="383669322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474925D5-176A-4474-9D87-B4BFA0B8B61B}"/>
              </a:ext>
            </a:extLst>
          </p:cNvPr>
          <p:cNvPicPr>
            <a:picLocks noChangeAspect="1"/>
          </p:cNvPicPr>
          <p:nvPr/>
        </p:nvPicPr>
        <p:blipFill>
          <a:blip r:embed="rId2"/>
          <a:stretch>
            <a:fillRect/>
          </a:stretch>
        </p:blipFill>
        <p:spPr>
          <a:xfrm>
            <a:off x="988545" y="0"/>
            <a:ext cx="10392464" cy="6858000"/>
          </a:xfrm>
          <a:prstGeom prst="rect">
            <a:avLst/>
          </a:prstGeom>
        </p:spPr>
      </p:pic>
    </p:spTree>
    <p:extLst>
      <p:ext uri="{BB962C8B-B14F-4D97-AF65-F5344CB8AC3E}">
        <p14:creationId xmlns:p14="http://schemas.microsoft.com/office/powerpoint/2010/main" val="6625426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0FE59C6E-6D46-42D7-B42A-A1EE2EA81DF0}"/>
              </a:ext>
            </a:extLst>
          </p:cNvPr>
          <p:cNvPicPr>
            <a:picLocks noChangeAspect="1"/>
          </p:cNvPicPr>
          <p:nvPr/>
        </p:nvPicPr>
        <p:blipFill>
          <a:blip r:embed="rId2"/>
          <a:stretch>
            <a:fillRect/>
          </a:stretch>
        </p:blipFill>
        <p:spPr>
          <a:xfrm>
            <a:off x="1588108" y="0"/>
            <a:ext cx="9015784" cy="6858000"/>
          </a:xfrm>
          <a:prstGeom prst="rect">
            <a:avLst/>
          </a:prstGeom>
        </p:spPr>
      </p:pic>
    </p:spTree>
    <p:extLst>
      <p:ext uri="{BB962C8B-B14F-4D97-AF65-F5344CB8AC3E}">
        <p14:creationId xmlns:p14="http://schemas.microsoft.com/office/powerpoint/2010/main" val="338332860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10DA4218-E7C8-41C0-9074-9ED565FB93BE}"/>
              </a:ext>
            </a:extLst>
          </p:cNvPr>
          <p:cNvPicPr>
            <a:picLocks noChangeAspect="1"/>
          </p:cNvPicPr>
          <p:nvPr/>
        </p:nvPicPr>
        <p:blipFill>
          <a:blip r:embed="rId2"/>
          <a:stretch>
            <a:fillRect/>
          </a:stretch>
        </p:blipFill>
        <p:spPr>
          <a:xfrm>
            <a:off x="3213717" y="16556"/>
            <a:ext cx="5778550" cy="6841444"/>
          </a:xfrm>
          <a:prstGeom prst="rect">
            <a:avLst/>
          </a:prstGeom>
        </p:spPr>
      </p:pic>
    </p:spTree>
    <p:extLst>
      <p:ext uri="{BB962C8B-B14F-4D97-AF65-F5344CB8AC3E}">
        <p14:creationId xmlns:p14="http://schemas.microsoft.com/office/powerpoint/2010/main" val="271759665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1CE70E4C-C6E7-45A3-A394-7326DDA10FD7}"/>
              </a:ext>
            </a:extLst>
          </p:cNvPr>
          <p:cNvPicPr>
            <a:picLocks noChangeAspect="1"/>
          </p:cNvPicPr>
          <p:nvPr/>
        </p:nvPicPr>
        <p:blipFill>
          <a:blip r:embed="rId2"/>
          <a:stretch>
            <a:fillRect/>
          </a:stretch>
        </p:blipFill>
        <p:spPr>
          <a:xfrm>
            <a:off x="1697119" y="0"/>
            <a:ext cx="8678180" cy="6764784"/>
          </a:xfrm>
          <a:prstGeom prst="rect">
            <a:avLst/>
          </a:prstGeom>
        </p:spPr>
      </p:pic>
    </p:spTree>
    <p:extLst>
      <p:ext uri="{BB962C8B-B14F-4D97-AF65-F5344CB8AC3E}">
        <p14:creationId xmlns:p14="http://schemas.microsoft.com/office/powerpoint/2010/main" val="358487234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FF690961-4926-4515-8A67-276B1FD49BA1}"/>
              </a:ext>
            </a:extLst>
          </p:cNvPr>
          <p:cNvPicPr>
            <a:picLocks noChangeAspect="1"/>
          </p:cNvPicPr>
          <p:nvPr/>
        </p:nvPicPr>
        <p:blipFill>
          <a:blip r:embed="rId2"/>
          <a:stretch>
            <a:fillRect/>
          </a:stretch>
        </p:blipFill>
        <p:spPr>
          <a:xfrm>
            <a:off x="829359" y="0"/>
            <a:ext cx="10533282" cy="6858000"/>
          </a:xfrm>
          <a:prstGeom prst="rect">
            <a:avLst/>
          </a:prstGeom>
        </p:spPr>
      </p:pic>
    </p:spTree>
    <p:extLst>
      <p:ext uri="{BB962C8B-B14F-4D97-AF65-F5344CB8AC3E}">
        <p14:creationId xmlns:p14="http://schemas.microsoft.com/office/powerpoint/2010/main" val="13843282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ED4A0E1C-C02B-4F0A-9D29-90382455D065}"/>
              </a:ext>
            </a:extLst>
          </p:cNvPr>
          <p:cNvPicPr/>
          <p:nvPr/>
        </p:nvPicPr>
        <p:blipFill rotWithShape="1">
          <a:blip r:embed="rId2">
            <a:extLst>
              <a:ext uri="{28A0092B-C50C-407E-A947-70E740481C1C}">
                <a14:useLocalDpi xmlns:a14="http://schemas.microsoft.com/office/drawing/2010/main" val="0"/>
              </a:ext>
            </a:extLst>
          </a:blip>
          <a:srcRect b="4314"/>
          <a:stretch/>
        </p:blipFill>
        <p:spPr bwMode="auto">
          <a:xfrm>
            <a:off x="619432" y="68826"/>
            <a:ext cx="11208773" cy="678917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1333209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AE8F16A3-6296-4E4E-897E-59ADF7D661A4}"/>
              </a:ext>
            </a:extLst>
          </p:cNvPr>
          <p:cNvSpPr/>
          <p:nvPr/>
        </p:nvSpPr>
        <p:spPr>
          <a:xfrm>
            <a:off x="1464815" y="1720840"/>
            <a:ext cx="8886547" cy="3447098"/>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cs-CZ" sz="2000" b="1" i="0" u="sng" strike="noStrike" kern="8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Задание</a:t>
            </a:r>
            <a:endParaRPr kumimoji="0" lang="cs-CZ" sz="2000" b="0" i="0" u="none" strike="noStrike" kern="8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cs-CZ" sz="2000" b="1" i="1" u="none" strike="noStrike" kern="8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Переведите</a:t>
            </a:r>
            <a:r>
              <a:rPr kumimoji="0" lang="cs-CZ" sz="2000" b="1" i="1" u="none" strike="noStrike" kern="8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cs-CZ" sz="2000" b="1" i="1" u="none" strike="noStrike" kern="8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предложения</a:t>
            </a:r>
            <a:r>
              <a:rPr kumimoji="0" lang="cs-CZ" sz="2000" b="1" i="1" u="none" strike="noStrike" kern="8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cs-CZ" sz="2000" b="1" i="1" u="none" strike="noStrike" kern="8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на</a:t>
            </a:r>
            <a:r>
              <a:rPr kumimoji="0" lang="cs-CZ" sz="2000" b="1" i="1" u="none" strike="noStrike" kern="8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cs-CZ" sz="2000" b="1" i="1" u="none" strike="noStrike" kern="8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русский</a:t>
            </a:r>
            <a:r>
              <a:rPr kumimoji="0" lang="cs-CZ" sz="2000" b="1" i="1" u="none" strike="noStrike" kern="8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cs-CZ" sz="2000" b="1" i="1" u="none" strike="noStrike" kern="8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язык</a:t>
            </a:r>
            <a:r>
              <a:rPr kumimoji="0" lang="cs-CZ" sz="2000" b="1" i="1" u="none" strike="noStrike" kern="8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cs-CZ" sz="2000" b="0" i="0" u="none" strike="noStrike" kern="8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cs-CZ" sz="2000" b="0" i="0" u="none" strike="noStrike" kern="8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cs-CZ" sz="2000" b="0" i="0" u="none" strike="noStrike" kern="8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Rád si tu knihu přečtu ještě jednou. Rád jezdím v zimě na hory. Jsem rád, že tě zase vidím. Takové vtipy nemám rád. Ráda poslouchám komorní hudbu, ale někdy si ráda poslechnu i dobrý jazz. Věř, že ti vždy rádi pomůžeme. Hrachovou polévku nemá tatínek rád. Sestra má ráda poezii. Bratr čte rád dobrodružnou literaturu. Čas od času se také rád podívám na sportovní přenos. Máte rádi </a:t>
            </a:r>
            <a:r>
              <a:rPr kumimoji="0" lang="cs-CZ" sz="2000" b="0" i="0" u="none" strike="noStrike" kern="8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Godunova</a:t>
            </a:r>
            <a:r>
              <a:rPr kumimoji="0" lang="cs-CZ" sz="2000" b="0" i="0" u="none" strike="noStrike" kern="8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Ráda vám tu desku pustím. Nerad chodím na plesy.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8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cs-CZ" sz="1600" b="0" i="0" u="none" strike="noStrike" kern="8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0423206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706BBB83-AAB5-4F38-B576-E5D3E0292820}"/>
              </a:ext>
            </a:extLst>
          </p:cNvPr>
          <p:cNvPicPr>
            <a:picLocks noChangeAspect="1"/>
          </p:cNvPicPr>
          <p:nvPr/>
        </p:nvPicPr>
        <p:blipFill rotWithShape="1">
          <a:blip r:embed="rId2"/>
          <a:srcRect b="48261"/>
          <a:stretch/>
        </p:blipFill>
        <p:spPr>
          <a:xfrm>
            <a:off x="1624614" y="-521"/>
            <a:ext cx="9475433" cy="6858521"/>
          </a:xfrm>
          <a:prstGeom prst="rect">
            <a:avLst/>
          </a:prstGeom>
        </p:spPr>
      </p:pic>
    </p:spTree>
    <p:extLst>
      <p:ext uri="{BB962C8B-B14F-4D97-AF65-F5344CB8AC3E}">
        <p14:creationId xmlns:p14="http://schemas.microsoft.com/office/powerpoint/2010/main" val="88800730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BDBD11A2-2ED2-4FAD-AC2B-8B5224F09FC5}"/>
              </a:ext>
            </a:extLst>
          </p:cNvPr>
          <p:cNvPicPr>
            <a:picLocks noChangeAspect="1"/>
          </p:cNvPicPr>
          <p:nvPr/>
        </p:nvPicPr>
        <p:blipFill>
          <a:blip r:embed="rId2"/>
          <a:stretch>
            <a:fillRect/>
          </a:stretch>
        </p:blipFill>
        <p:spPr>
          <a:xfrm>
            <a:off x="1145218" y="1178"/>
            <a:ext cx="9903263" cy="6856821"/>
          </a:xfrm>
          <a:prstGeom prst="rect">
            <a:avLst/>
          </a:prstGeom>
        </p:spPr>
      </p:pic>
    </p:spTree>
    <p:extLst>
      <p:ext uri="{BB962C8B-B14F-4D97-AF65-F5344CB8AC3E}">
        <p14:creationId xmlns:p14="http://schemas.microsoft.com/office/powerpoint/2010/main" val="39282121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AD9C75E-BF95-423A-B737-3703EF7482E3}"/>
              </a:ext>
            </a:extLst>
          </p:cNvPr>
          <p:cNvPicPr>
            <a:picLocks noChangeAspect="1"/>
          </p:cNvPicPr>
          <p:nvPr/>
        </p:nvPicPr>
        <p:blipFill>
          <a:blip r:embed="rId2"/>
          <a:stretch>
            <a:fillRect/>
          </a:stretch>
        </p:blipFill>
        <p:spPr>
          <a:xfrm>
            <a:off x="176776" y="523568"/>
            <a:ext cx="11838447" cy="5810863"/>
          </a:xfrm>
          <a:prstGeom prst="rect">
            <a:avLst/>
          </a:prstGeom>
        </p:spPr>
      </p:pic>
    </p:spTree>
    <p:extLst>
      <p:ext uri="{BB962C8B-B14F-4D97-AF65-F5344CB8AC3E}">
        <p14:creationId xmlns:p14="http://schemas.microsoft.com/office/powerpoint/2010/main" val="26029618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D2ACA762-9308-4335-AB66-888D994A8114}"/>
              </a:ext>
            </a:extLst>
          </p:cNvPr>
          <p:cNvPicPr>
            <a:picLocks noChangeAspect="1"/>
          </p:cNvPicPr>
          <p:nvPr/>
        </p:nvPicPr>
        <p:blipFill>
          <a:blip r:embed="rId2"/>
          <a:stretch>
            <a:fillRect/>
          </a:stretch>
        </p:blipFill>
        <p:spPr>
          <a:xfrm>
            <a:off x="1388325" y="79898"/>
            <a:ext cx="9389166" cy="6679575"/>
          </a:xfrm>
          <a:prstGeom prst="rect">
            <a:avLst/>
          </a:prstGeom>
        </p:spPr>
      </p:pic>
    </p:spTree>
    <p:extLst>
      <p:ext uri="{BB962C8B-B14F-4D97-AF65-F5344CB8AC3E}">
        <p14:creationId xmlns:p14="http://schemas.microsoft.com/office/powerpoint/2010/main" val="37793786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244F544C-BDBE-4553-9F2D-E18D575BC7E1}"/>
              </a:ext>
            </a:extLst>
          </p:cNvPr>
          <p:cNvPicPr>
            <a:picLocks noChangeAspect="1"/>
          </p:cNvPicPr>
          <p:nvPr/>
        </p:nvPicPr>
        <p:blipFill>
          <a:blip r:embed="rId2"/>
          <a:stretch>
            <a:fillRect/>
          </a:stretch>
        </p:blipFill>
        <p:spPr>
          <a:xfrm>
            <a:off x="1447061" y="0"/>
            <a:ext cx="9055222" cy="6858000"/>
          </a:xfrm>
          <a:prstGeom prst="rect">
            <a:avLst/>
          </a:prstGeom>
        </p:spPr>
      </p:pic>
    </p:spTree>
    <p:extLst>
      <p:ext uri="{BB962C8B-B14F-4D97-AF65-F5344CB8AC3E}">
        <p14:creationId xmlns:p14="http://schemas.microsoft.com/office/powerpoint/2010/main" val="13566534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FEE8EA-5D36-47D4-872F-08C2E6253F67}"/>
              </a:ext>
            </a:extLst>
          </p:cNvPr>
          <p:cNvSpPr>
            <a:spLocks noGrp="1"/>
          </p:cNvSpPr>
          <p:nvPr>
            <p:ph type="title"/>
          </p:nvPr>
        </p:nvSpPr>
        <p:spPr/>
        <p:txBody>
          <a:bodyPr/>
          <a:lstStyle/>
          <a:p>
            <a:r>
              <a:rPr lang="ru-RU" dirty="0">
                <a:solidFill>
                  <a:srgbClr val="C00000"/>
                </a:solidFill>
              </a:rPr>
              <a:t>Спряжение глагола</a:t>
            </a:r>
            <a:endParaRPr lang="cs-CZ" dirty="0">
              <a:solidFill>
                <a:srgbClr val="C00000"/>
              </a:solidFill>
            </a:endParaRPr>
          </a:p>
        </p:txBody>
      </p:sp>
    </p:spTree>
    <p:extLst>
      <p:ext uri="{BB962C8B-B14F-4D97-AF65-F5344CB8AC3E}">
        <p14:creationId xmlns:p14="http://schemas.microsoft.com/office/powerpoint/2010/main" val="38799626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A59062F2-5DB3-49E3-AAC4-F96DB82BDCEB}"/>
              </a:ext>
            </a:extLst>
          </p:cNvPr>
          <p:cNvPicPr>
            <a:picLocks noChangeAspect="1"/>
          </p:cNvPicPr>
          <p:nvPr/>
        </p:nvPicPr>
        <p:blipFill>
          <a:blip r:embed="rId2"/>
          <a:stretch>
            <a:fillRect/>
          </a:stretch>
        </p:blipFill>
        <p:spPr>
          <a:xfrm>
            <a:off x="1376039" y="0"/>
            <a:ext cx="9081855" cy="6858000"/>
          </a:xfrm>
          <a:prstGeom prst="rect">
            <a:avLst/>
          </a:prstGeom>
        </p:spPr>
      </p:pic>
    </p:spTree>
    <p:extLst>
      <p:ext uri="{BB962C8B-B14F-4D97-AF65-F5344CB8AC3E}">
        <p14:creationId xmlns:p14="http://schemas.microsoft.com/office/powerpoint/2010/main" val="3168810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35CBA44C-7A37-48BC-8ED7-8A151A909D17}"/>
              </a:ext>
            </a:extLst>
          </p:cNvPr>
          <p:cNvPicPr>
            <a:picLocks noChangeAspect="1"/>
          </p:cNvPicPr>
          <p:nvPr/>
        </p:nvPicPr>
        <p:blipFill>
          <a:blip r:embed="rId2"/>
          <a:stretch>
            <a:fillRect/>
          </a:stretch>
        </p:blipFill>
        <p:spPr>
          <a:xfrm>
            <a:off x="1429305" y="0"/>
            <a:ext cx="8957569" cy="6858000"/>
          </a:xfrm>
          <a:prstGeom prst="rect">
            <a:avLst/>
          </a:prstGeom>
        </p:spPr>
      </p:pic>
    </p:spTree>
    <p:extLst>
      <p:ext uri="{BB962C8B-B14F-4D97-AF65-F5344CB8AC3E}">
        <p14:creationId xmlns:p14="http://schemas.microsoft.com/office/powerpoint/2010/main" val="31423935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5D8236A0-E4EC-4EB7-A519-F2AD51D4EF87}"/>
              </a:ext>
            </a:extLst>
          </p:cNvPr>
          <p:cNvPicPr>
            <a:picLocks noChangeAspect="1"/>
          </p:cNvPicPr>
          <p:nvPr/>
        </p:nvPicPr>
        <p:blipFill>
          <a:blip r:embed="rId2"/>
          <a:stretch>
            <a:fillRect/>
          </a:stretch>
        </p:blipFill>
        <p:spPr>
          <a:xfrm>
            <a:off x="1411550" y="0"/>
            <a:ext cx="9055223" cy="6858000"/>
          </a:xfrm>
          <a:prstGeom prst="rect">
            <a:avLst/>
          </a:prstGeom>
        </p:spPr>
      </p:pic>
    </p:spTree>
    <p:extLst>
      <p:ext uri="{BB962C8B-B14F-4D97-AF65-F5344CB8AC3E}">
        <p14:creationId xmlns:p14="http://schemas.microsoft.com/office/powerpoint/2010/main" val="9418445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3F75FD8B-4991-4F77-991D-4A21AE03598C}"/>
              </a:ext>
            </a:extLst>
          </p:cNvPr>
          <p:cNvPicPr>
            <a:picLocks noChangeAspect="1"/>
          </p:cNvPicPr>
          <p:nvPr/>
        </p:nvPicPr>
        <p:blipFill>
          <a:blip r:embed="rId2"/>
          <a:stretch>
            <a:fillRect/>
          </a:stretch>
        </p:blipFill>
        <p:spPr>
          <a:xfrm>
            <a:off x="997453" y="0"/>
            <a:ext cx="10552201" cy="1975033"/>
          </a:xfrm>
          <a:prstGeom prst="rect">
            <a:avLst/>
          </a:prstGeom>
        </p:spPr>
      </p:pic>
      <p:pic>
        <p:nvPicPr>
          <p:cNvPr id="5" name="Obrázek 4">
            <a:extLst>
              <a:ext uri="{FF2B5EF4-FFF2-40B4-BE49-F238E27FC236}">
                <a16:creationId xmlns:a16="http://schemas.microsoft.com/office/drawing/2014/main" id="{7B766D09-68E2-4DEB-AC1D-5D0065301744}"/>
              </a:ext>
            </a:extLst>
          </p:cNvPr>
          <p:cNvPicPr>
            <a:picLocks noChangeAspect="1"/>
          </p:cNvPicPr>
          <p:nvPr/>
        </p:nvPicPr>
        <p:blipFill>
          <a:blip r:embed="rId3"/>
          <a:stretch>
            <a:fillRect/>
          </a:stretch>
        </p:blipFill>
        <p:spPr>
          <a:xfrm>
            <a:off x="997453" y="1611049"/>
            <a:ext cx="10887601" cy="2444667"/>
          </a:xfrm>
          <a:prstGeom prst="rect">
            <a:avLst/>
          </a:prstGeom>
        </p:spPr>
      </p:pic>
      <p:pic>
        <p:nvPicPr>
          <p:cNvPr id="6" name="Obrázek 5">
            <a:extLst>
              <a:ext uri="{FF2B5EF4-FFF2-40B4-BE49-F238E27FC236}">
                <a16:creationId xmlns:a16="http://schemas.microsoft.com/office/drawing/2014/main" id="{43345CEC-848E-42DA-88B8-1084850DFB5E}"/>
              </a:ext>
            </a:extLst>
          </p:cNvPr>
          <p:cNvPicPr>
            <a:picLocks noChangeAspect="1"/>
          </p:cNvPicPr>
          <p:nvPr/>
        </p:nvPicPr>
        <p:blipFill>
          <a:blip r:embed="rId4"/>
          <a:stretch>
            <a:fillRect/>
          </a:stretch>
        </p:blipFill>
        <p:spPr>
          <a:xfrm>
            <a:off x="997453" y="3797692"/>
            <a:ext cx="10552201" cy="3060308"/>
          </a:xfrm>
          <a:prstGeom prst="rect">
            <a:avLst/>
          </a:prstGeom>
        </p:spPr>
      </p:pic>
    </p:spTree>
    <p:extLst>
      <p:ext uri="{BB962C8B-B14F-4D97-AF65-F5344CB8AC3E}">
        <p14:creationId xmlns:p14="http://schemas.microsoft.com/office/powerpoint/2010/main" val="16036534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45EDC0C7-A961-4BD3-A887-8CCB0414050B}"/>
              </a:ext>
            </a:extLst>
          </p:cNvPr>
          <p:cNvPicPr>
            <a:picLocks noChangeAspect="1"/>
          </p:cNvPicPr>
          <p:nvPr/>
        </p:nvPicPr>
        <p:blipFill>
          <a:blip r:embed="rId2"/>
          <a:stretch>
            <a:fillRect/>
          </a:stretch>
        </p:blipFill>
        <p:spPr>
          <a:xfrm>
            <a:off x="994299" y="994298"/>
            <a:ext cx="10357064" cy="5174373"/>
          </a:xfrm>
          <a:prstGeom prst="rect">
            <a:avLst/>
          </a:prstGeom>
        </p:spPr>
      </p:pic>
    </p:spTree>
    <p:extLst>
      <p:ext uri="{BB962C8B-B14F-4D97-AF65-F5344CB8AC3E}">
        <p14:creationId xmlns:p14="http://schemas.microsoft.com/office/powerpoint/2010/main" val="2263868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6F3D60E7-1E3D-4B9B-9A8F-DDA38F39DA6E}"/>
              </a:ext>
            </a:extLst>
          </p:cNvPr>
          <p:cNvPicPr>
            <a:picLocks noChangeAspect="1"/>
          </p:cNvPicPr>
          <p:nvPr/>
        </p:nvPicPr>
        <p:blipFill>
          <a:blip r:embed="rId2"/>
          <a:stretch>
            <a:fillRect/>
          </a:stretch>
        </p:blipFill>
        <p:spPr>
          <a:xfrm>
            <a:off x="1167492" y="0"/>
            <a:ext cx="9857016" cy="2980074"/>
          </a:xfrm>
          <a:prstGeom prst="rect">
            <a:avLst/>
          </a:prstGeom>
        </p:spPr>
      </p:pic>
      <p:pic>
        <p:nvPicPr>
          <p:cNvPr id="4" name="Obrázek 3">
            <a:extLst>
              <a:ext uri="{FF2B5EF4-FFF2-40B4-BE49-F238E27FC236}">
                <a16:creationId xmlns:a16="http://schemas.microsoft.com/office/drawing/2014/main" id="{46CC3BA7-18AE-4587-8771-2F0A2AE2E9EE}"/>
              </a:ext>
            </a:extLst>
          </p:cNvPr>
          <p:cNvPicPr>
            <a:picLocks noChangeAspect="1"/>
          </p:cNvPicPr>
          <p:nvPr/>
        </p:nvPicPr>
        <p:blipFill>
          <a:blip r:embed="rId3"/>
          <a:stretch>
            <a:fillRect/>
          </a:stretch>
        </p:blipFill>
        <p:spPr>
          <a:xfrm>
            <a:off x="2863786" y="2980073"/>
            <a:ext cx="6377867" cy="3887513"/>
          </a:xfrm>
          <a:prstGeom prst="rect">
            <a:avLst/>
          </a:prstGeom>
        </p:spPr>
      </p:pic>
    </p:spTree>
    <p:extLst>
      <p:ext uri="{BB962C8B-B14F-4D97-AF65-F5344CB8AC3E}">
        <p14:creationId xmlns:p14="http://schemas.microsoft.com/office/powerpoint/2010/main" val="37871030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CD9A877-929D-45FA-9597-03EC17D72ADF}"/>
              </a:ext>
            </a:extLst>
          </p:cNvPr>
          <p:cNvPicPr>
            <a:picLocks noChangeAspect="1"/>
          </p:cNvPicPr>
          <p:nvPr/>
        </p:nvPicPr>
        <p:blipFill>
          <a:blip r:embed="rId2"/>
          <a:stretch>
            <a:fillRect/>
          </a:stretch>
        </p:blipFill>
        <p:spPr>
          <a:xfrm>
            <a:off x="1562158" y="0"/>
            <a:ext cx="9126973" cy="4731798"/>
          </a:xfrm>
          <a:prstGeom prst="rect">
            <a:avLst/>
          </a:prstGeom>
        </p:spPr>
      </p:pic>
      <p:pic>
        <p:nvPicPr>
          <p:cNvPr id="3" name="Obrázek 2">
            <a:extLst>
              <a:ext uri="{FF2B5EF4-FFF2-40B4-BE49-F238E27FC236}">
                <a16:creationId xmlns:a16="http://schemas.microsoft.com/office/drawing/2014/main" id="{98FEA0EA-D820-40DC-B612-12B8A6C3B75E}"/>
              </a:ext>
            </a:extLst>
          </p:cNvPr>
          <p:cNvPicPr>
            <a:picLocks noChangeAspect="1"/>
          </p:cNvPicPr>
          <p:nvPr/>
        </p:nvPicPr>
        <p:blipFill>
          <a:blip r:embed="rId3"/>
          <a:stretch>
            <a:fillRect/>
          </a:stretch>
        </p:blipFill>
        <p:spPr>
          <a:xfrm>
            <a:off x="1562158" y="4731798"/>
            <a:ext cx="9160129" cy="1996486"/>
          </a:xfrm>
          <a:prstGeom prst="rect">
            <a:avLst/>
          </a:prstGeom>
        </p:spPr>
      </p:pic>
    </p:spTree>
    <p:extLst>
      <p:ext uri="{BB962C8B-B14F-4D97-AF65-F5344CB8AC3E}">
        <p14:creationId xmlns:p14="http://schemas.microsoft.com/office/powerpoint/2010/main" val="130189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AE212BEE-44C7-4EF6-8A52-33EC5D948EEE}"/>
              </a:ext>
            </a:extLst>
          </p:cNvPr>
          <p:cNvPicPr>
            <a:picLocks noChangeAspect="1"/>
          </p:cNvPicPr>
          <p:nvPr/>
        </p:nvPicPr>
        <p:blipFill>
          <a:blip r:embed="rId2"/>
          <a:stretch>
            <a:fillRect/>
          </a:stretch>
        </p:blipFill>
        <p:spPr>
          <a:xfrm>
            <a:off x="1504119" y="673552"/>
            <a:ext cx="8669690" cy="1565732"/>
          </a:xfrm>
          <a:prstGeom prst="rect">
            <a:avLst/>
          </a:prstGeom>
        </p:spPr>
      </p:pic>
      <p:sp>
        <p:nvSpPr>
          <p:cNvPr id="3" name="TextovéPole 2">
            <a:extLst>
              <a:ext uri="{FF2B5EF4-FFF2-40B4-BE49-F238E27FC236}">
                <a16:creationId xmlns:a16="http://schemas.microsoft.com/office/drawing/2014/main" id="{BE1B7817-359C-4CE5-B864-8FD8B1EF7938}"/>
              </a:ext>
            </a:extLst>
          </p:cNvPr>
          <p:cNvSpPr txBox="1"/>
          <p:nvPr/>
        </p:nvSpPr>
        <p:spPr>
          <a:xfrm>
            <a:off x="4216894" y="124287"/>
            <a:ext cx="2911876" cy="461665"/>
          </a:xfrm>
          <a:prstGeom prst="rect">
            <a:avLst/>
          </a:prstGeom>
          <a:noFill/>
        </p:spPr>
        <p:txBody>
          <a:bodyPr wrap="square" rtlCol="0">
            <a:spAutoFit/>
          </a:bodyPr>
          <a:lstStyle/>
          <a:p>
            <a:pPr algn="ctr"/>
            <a:r>
              <a:rPr lang="ru-RU" sz="2400" b="1" u="sng" dirty="0"/>
              <a:t>Возвратные глаголы</a:t>
            </a:r>
            <a:endParaRPr lang="cs-CZ" sz="2400" b="1" u="sng" dirty="0"/>
          </a:p>
        </p:txBody>
      </p:sp>
      <p:pic>
        <p:nvPicPr>
          <p:cNvPr id="4" name="Obrázek 3">
            <a:extLst>
              <a:ext uri="{FF2B5EF4-FFF2-40B4-BE49-F238E27FC236}">
                <a16:creationId xmlns:a16="http://schemas.microsoft.com/office/drawing/2014/main" id="{AD698A2B-0BAE-426F-A0FD-35572E3127E1}"/>
              </a:ext>
            </a:extLst>
          </p:cNvPr>
          <p:cNvPicPr>
            <a:picLocks noChangeAspect="1"/>
          </p:cNvPicPr>
          <p:nvPr/>
        </p:nvPicPr>
        <p:blipFill>
          <a:blip r:embed="rId3"/>
          <a:stretch>
            <a:fillRect/>
          </a:stretch>
        </p:blipFill>
        <p:spPr>
          <a:xfrm>
            <a:off x="1504119" y="2281813"/>
            <a:ext cx="9475186" cy="4576187"/>
          </a:xfrm>
          <a:prstGeom prst="rect">
            <a:avLst/>
          </a:prstGeom>
        </p:spPr>
      </p:pic>
    </p:spTree>
    <p:extLst>
      <p:ext uri="{BB962C8B-B14F-4D97-AF65-F5344CB8AC3E}">
        <p14:creationId xmlns:p14="http://schemas.microsoft.com/office/powerpoint/2010/main" val="41285351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653E5408-DDE2-46DF-8F5D-59DB6C0CFE19}"/>
              </a:ext>
            </a:extLst>
          </p:cNvPr>
          <p:cNvSpPr/>
          <p:nvPr/>
        </p:nvSpPr>
        <p:spPr>
          <a:xfrm>
            <a:off x="1982681" y="2821750"/>
            <a:ext cx="2645546" cy="2677656"/>
          </a:xfrm>
          <a:prstGeom prst="rect">
            <a:avLst/>
          </a:prstGeom>
        </p:spPr>
        <p:txBody>
          <a:bodyPr wrap="square">
            <a:spAutoFit/>
          </a:bodyPr>
          <a:lstStyle/>
          <a:p>
            <a:r>
              <a:rPr lang="ru-RU" sz="2400" u="sng" dirty="0">
                <a:solidFill>
                  <a:srgbClr val="FF0000"/>
                </a:solidFill>
                <a:latin typeface="Tahoma" panose="020B0604030504040204" pitchFamily="34" charset="0"/>
                <a:ea typeface="Tahoma" panose="020B0604030504040204" pitchFamily="34" charset="0"/>
                <a:cs typeface="Tahoma" panose="020B0604030504040204" pitchFamily="34" charset="0"/>
              </a:rPr>
              <a:t>Мочь</a:t>
            </a:r>
          </a:p>
          <a:p>
            <a:r>
              <a:rPr lang="ru-RU" sz="2400" dirty="0">
                <a:solidFill>
                  <a:srgbClr val="000000"/>
                </a:solidFill>
                <a:latin typeface="Tahoma" panose="020B0604030504040204" pitchFamily="34" charset="0"/>
                <a:ea typeface="Tahoma" panose="020B0604030504040204" pitchFamily="34" charset="0"/>
                <a:cs typeface="Tahoma" panose="020B0604030504040204" pitchFamily="34" charset="0"/>
              </a:rPr>
              <a:t>Я могу. </a:t>
            </a:r>
          </a:p>
          <a:p>
            <a:r>
              <a:rPr lang="ru-RU" sz="2400" dirty="0">
                <a:solidFill>
                  <a:srgbClr val="000000"/>
                </a:solidFill>
                <a:latin typeface="Tahoma" panose="020B0604030504040204" pitchFamily="34" charset="0"/>
                <a:ea typeface="Tahoma" panose="020B0604030504040204" pitchFamily="34" charset="0"/>
                <a:cs typeface="Tahoma" panose="020B0604030504040204" pitchFamily="34" charset="0"/>
              </a:rPr>
              <a:t>Мы можем. </a:t>
            </a:r>
          </a:p>
          <a:p>
            <a:r>
              <a:rPr lang="ru-RU" sz="2400" dirty="0">
                <a:solidFill>
                  <a:srgbClr val="000000"/>
                </a:solidFill>
                <a:latin typeface="Tahoma" panose="020B0604030504040204" pitchFamily="34" charset="0"/>
                <a:ea typeface="Tahoma" panose="020B0604030504040204" pitchFamily="34" charset="0"/>
                <a:cs typeface="Tahoma" panose="020B0604030504040204" pitchFamily="34" charset="0"/>
              </a:rPr>
              <a:t>Ты можешь. </a:t>
            </a:r>
          </a:p>
          <a:p>
            <a:r>
              <a:rPr lang="ru-RU" sz="2400" dirty="0">
                <a:solidFill>
                  <a:srgbClr val="000000"/>
                </a:solidFill>
                <a:latin typeface="Tahoma" panose="020B0604030504040204" pitchFamily="34" charset="0"/>
                <a:ea typeface="Tahoma" panose="020B0604030504040204" pitchFamily="34" charset="0"/>
                <a:cs typeface="Tahoma" panose="020B0604030504040204" pitchFamily="34" charset="0"/>
              </a:rPr>
              <a:t>Вы можете. </a:t>
            </a:r>
          </a:p>
          <a:p>
            <a:r>
              <a:rPr lang="ru-RU" sz="2400" dirty="0">
                <a:solidFill>
                  <a:srgbClr val="000000"/>
                </a:solidFill>
                <a:latin typeface="Tahoma" panose="020B0604030504040204" pitchFamily="34" charset="0"/>
                <a:ea typeface="Tahoma" panose="020B0604030504040204" pitchFamily="34" charset="0"/>
                <a:cs typeface="Tahoma" panose="020B0604030504040204" pitchFamily="34" charset="0"/>
              </a:rPr>
              <a:t>Он (она) может. </a:t>
            </a:r>
          </a:p>
          <a:p>
            <a:r>
              <a:rPr lang="ru-RU" sz="2400" dirty="0">
                <a:solidFill>
                  <a:srgbClr val="000000"/>
                </a:solidFill>
                <a:latin typeface="Tahoma" panose="020B0604030504040204" pitchFamily="34" charset="0"/>
                <a:ea typeface="Tahoma" panose="020B0604030504040204" pitchFamily="34" charset="0"/>
                <a:cs typeface="Tahoma" panose="020B0604030504040204" pitchFamily="34" charset="0"/>
              </a:rPr>
              <a:t>Они могут.</a:t>
            </a:r>
            <a:r>
              <a:rPr lang="ru-RU" sz="2400" dirty="0">
                <a:solidFill>
                  <a:srgbClr val="000000"/>
                </a:solidFill>
                <a:latin typeface="Courier New" panose="02070309020205020404" pitchFamily="49" charset="0"/>
              </a:rPr>
              <a:t> </a:t>
            </a:r>
            <a:endParaRPr lang="cs-CZ" sz="2400" dirty="0"/>
          </a:p>
        </p:txBody>
      </p:sp>
      <p:sp>
        <p:nvSpPr>
          <p:cNvPr id="3" name="Obdélník 2">
            <a:extLst>
              <a:ext uri="{FF2B5EF4-FFF2-40B4-BE49-F238E27FC236}">
                <a16:creationId xmlns:a16="http://schemas.microsoft.com/office/drawing/2014/main" id="{0F6823E8-1531-48EE-8256-4DEB1AE2D2AC}"/>
              </a:ext>
            </a:extLst>
          </p:cNvPr>
          <p:cNvSpPr/>
          <p:nvPr/>
        </p:nvSpPr>
        <p:spPr>
          <a:xfrm>
            <a:off x="7229382" y="2821750"/>
            <a:ext cx="2429522" cy="2677656"/>
          </a:xfrm>
          <a:prstGeom prst="rect">
            <a:avLst/>
          </a:prstGeom>
        </p:spPr>
        <p:txBody>
          <a:bodyPr wrap="square">
            <a:spAutoFit/>
          </a:bodyPr>
          <a:lstStyle/>
          <a:p>
            <a:r>
              <a:rPr lang="ru-RU" sz="2400" u="sng" dirty="0">
                <a:solidFill>
                  <a:srgbClr val="FF0000"/>
                </a:solidFill>
                <a:latin typeface="Tahoma" panose="020B0604030504040204" pitchFamily="34" charset="0"/>
                <a:ea typeface="Tahoma" panose="020B0604030504040204" pitchFamily="34" charset="0"/>
                <a:cs typeface="Tahoma" panose="020B0604030504040204" pitchFamily="34" charset="0"/>
              </a:rPr>
              <a:t>Хотеть</a:t>
            </a:r>
            <a:r>
              <a:rPr lang="ru-RU" sz="2400" dirty="0">
                <a:solidFill>
                  <a:srgbClr val="000000"/>
                </a:solidFill>
                <a:latin typeface="Tahoma" panose="020B0604030504040204" pitchFamily="34" charset="0"/>
                <a:ea typeface="Tahoma" panose="020B0604030504040204" pitchFamily="34" charset="0"/>
                <a:cs typeface="Tahoma" panose="020B0604030504040204" pitchFamily="34" charset="0"/>
              </a:rPr>
              <a:t> </a:t>
            </a:r>
          </a:p>
          <a:p>
            <a:r>
              <a:rPr lang="ru-RU" sz="2400" dirty="0">
                <a:solidFill>
                  <a:srgbClr val="000000"/>
                </a:solidFill>
                <a:latin typeface="Tahoma" panose="020B0604030504040204" pitchFamily="34" charset="0"/>
                <a:ea typeface="Tahoma" panose="020B0604030504040204" pitchFamily="34" charset="0"/>
                <a:cs typeface="Tahoma" panose="020B0604030504040204" pitchFamily="34" charset="0"/>
              </a:rPr>
              <a:t>Я хочу. </a:t>
            </a:r>
          </a:p>
          <a:p>
            <a:r>
              <a:rPr lang="ru-RU" sz="2400" dirty="0">
                <a:solidFill>
                  <a:srgbClr val="000000"/>
                </a:solidFill>
                <a:latin typeface="Tahoma" panose="020B0604030504040204" pitchFamily="34" charset="0"/>
                <a:ea typeface="Tahoma" panose="020B0604030504040204" pitchFamily="34" charset="0"/>
                <a:cs typeface="Tahoma" panose="020B0604030504040204" pitchFamily="34" charset="0"/>
              </a:rPr>
              <a:t>Мы хотим. </a:t>
            </a:r>
          </a:p>
          <a:p>
            <a:r>
              <a:rPr lang="ru-RU" sz="2400" dirty="0">
                <a:solidFill>
                  <a:srgbClr val="000000"/>
                </a:solidFill>
                <a:latin typeface="Tahoma" panose="020B0604030504040204" pitchFamily="34" charset="0"/>
                <a:ea typeface="Tahoma" panose="020B0604030504040204" pitchFamily="34" charset="0"/>
                <a:cs typeface="Tahoma" panose="020B0604030504040204" pitchFamily="34" charset="0"/>
              </a:rPr>
              <a:t>Ты хочешь. </a:t>
            </a:r>
          </a:p>
          <a:p>
            <a:r>
              <a:rPr lang="ru-RU" sz="2400" dirty="0">
                <a:solidFill>
                  <a:srgbClr val="000000"/>
                </a:solidFill>
                <a:latin typeface="Tahoma" panose="020B0604030504040204" pitchFamily="34" charset="0"/>
                <a:ea typeface="Tahoma" panose="020B0604030504040204" pitchFamily="34" charset="0"/>
                <a:cs typeface="Tahoma" panose="020B0604030504040204" pitchFamily="34" charset="0"/>
              </a:rPr>
              <a:t>Вы хотите. </a:t>
            </a:r>
          </a:p>
          <a:p>
            <a:r>
              <a:rPr lang="ru-RU" sz="2400" dirty="0">
                <a:solidFill>
                  <a:srgbClr val="000000"/>
                </a:solidFill>
                <a:latin typeface="Tahoma" panose="020B0604030504040204" pitchFamily="34" charset="0"/>
                <a:ea typeface="Tahoma" panose="020B0604030504040204" pitchFamily="34" charset="0"/>
                <a:cs typeface="Tahoma" panose="020B0604030504040204" pitchFamily="34" charset="0"/>
              </a:rPr>
              <a:t>Он (она) хочет. </a:t>
            </a:r>
          </a:p>
          <a:p>
            <a:r>
              <a:rPr lang="ru-RU" sz="2400" dirty="0">
                <a:solidFill>
                  <a:srgbClr val="000000"/>
                </a:solidFill>
                <a:latin typeface="Tahoma" panose="020B0604030504040204" pitchFamily="34" charset="0"/>
                <a:ea typeface="Tahoma" panose="020B0604030504040204" pitchFamily="34" charset="0"/>
                <a:cs typeface="Tahoma" panose="020B0604030504040204" pitchFamily="34" charset="0"/>
              </a:rPr>
              <a:t>Они хотят.</a:t>
            </a:r>
            <a:endParaRPr lang="cs-CZ" sz="2400" dirty="0">
              <a:latin typeface="Tahoma" panose="020B0604030504040204" pitchFamily="34" charset="0"/>
              <a:ea typeface="Tahoma" panose="020B0604030504040204" pitchFamily="34" charset="0"/>
              <a:cs typeface="Tahoma" panose="020B0604030504040204" pitchFamily="34" charset="0"/>
            </a:endParaRPr>
          </a:p>
        </p:txBody>
      </p:sp>
      <p:sp>
        <p:nvSpPr>
          <p:cNvPr id="4" name="TextovéPole 3">
            <a:extLst>
              <a:ext uri="{FF2B5EF4-FFF2-40B4-BE49-F238E27FC236}">
                <a16:creationId xmlns:a16="http://schemas.microsoft.com/office/drawing/2014/main" id="{9AE0ECA5-2AF3-4FD9-8E4C-5E2A8BF38386}"/>
              </a:ext>
            </a:extLst>
          </p:cNvPr>
          <p:cNvSpPr txBox="1"/>
          <p:nvPr/>
        </p:nvSpPr>
        <p:spPr>
          <a:xfrm>
            <a:off x="4074850" y="1855433"/>
            <a:ext cx="4042299" cy="830997"/>
          </a:xfrm>
          <a:prstGeom prst="rect">
            <a:avLst/>
          </a:prstGeom>
          <a:noFill/>
        </p:spPr>
        <p:txBody>
          <a:bodyPr wrap="square" rtlCol="0">
            <a:spAutoFit/>
          </a:bodyPr>
          <a:lstStyle/>
          <a:p>
            <a:r>
              <a:rPr lang="ru-RU" sz="2400" u="sng" dirty="0">
                <a:solidFill>
                  <a:srgbClr val="FF0000"/>
                </a:solidFill>
                <a:latin typeface="Tahoma" panose="020B0604030504040204" pitchFamily="34" charset="0"/>
                <a:ea typeface="Tahoma" panose="020B0604030504040204" pitchFamily="34" charset="0"/>
                <a:cs typeface="Tahoma" panose="020B0604030504040204" pitchFamily="34" charset="0"/>
              </a:rPr>
              <a:t>Любить</a:t>
            </a:r>
          </a:p>
          <a:p>
            <a:r>
              <a:rPr lang="ru-RU" sz="2400" dirty="0">
                <a:latin typeface="Tahoma" panose="020B0604030504040204" pitchFamily="34" charset="0"/>
                <a:ea typeface="Tahoma" panose="020B0604030504040204" pitchFamily="34" charset="0"/>
                <a:cs typeface="Tahoma" panose="020B0604030504040204" pitchFamily="34" charset="0"/>
              </a:rPr>
              <a:t>Я люб</a:t>
            </a:r>
            <a:r>
              <a:rPr lang="ru-RU" sz="2400" dirty="0">
                <a:solidFill>
                  <a:srgbClr val="FF0000"/>
                </a:solidFill>
                <a:latin typeface="Tahoma" panose="020B0604030504040204" pitchFamily="34" charset="0"/>
                <a:ea typeface="Tahoma" panose="020B0604030504040204" pitchFamily="34" charset="0"/>
                <a:cs typeface="Tahoma" panose="020B0604030504040204" pitchFamily="34" charset="0"/>
              </a:rPr>
              <a:t>л</a:t>
            </a:r>
            <a:r>
              <a:rPr lang="ru-RU" sz="2400" dirty="0">
                <a:latin typeface="Tahoma" panose="020B0604030504040204" pitchFamily="34" charset="0"/>
                <a:ea typeface="Tahoma" panose="020B0604030504040204" pitchFamily="34" charset="0"/>
                <a:cs typeface="Tahoma" panose="020B0604030504040204" pitchFamily="34" charset="0"/>
              </a:rPr>
              <a:t>ю, ты любишь…</a:t>
            </a:r>
            <a:endParaRPr lang="cs-CZ" sz="2400" dirty="0">
              <a:latin typeface="Tahoma" panose="020B0604030504040204" pitchFamily="34" charset="0"/>
              <a:ea typeface="Tahoma" panose="020B0604030504040204" pitchFamily="34" charset="0"/>
              <a:cs typeface="Tahoma" panose="020B0604030504040204" pitchFamily="34" charset="0"/>
            </a:endParaRPr>
          </a:p>
        </p:txBody>
      </p:sp>
      <p:sp>
        <p:nvSpPr>
          <p:cNvPr id="6" name="Obdélník 5">
            <a:extLst>
              <a:ext uri="{FF2B5EF4-FFF2-40B4-BE49-F238E27FC236}">
                <a16:creationId xmlns:a16="http://schemas.microsoft.com/office/drawing/2014/main" id="{78824EC7-75D0-48C4-817F-846DBADC17E6}"/>
              </a:ext>
            </a:extLst>
          </p:cNvPr>
          <p:cNvSpPr/>
          <p:nvPr/>
        </p:nvSpPr>
        <p:spPr>
          <a:xfrm>
            <a:off x="3971843" y="494622"/>
            <a:ext cx="4778872" cy="400110"/>
          </a:xfrm>
          <a:prstGeom prst="rect">
            <a:avLst/>
          </a:prstGeom>
        </p:spPr>
        <p:txBody>
          <a:bodyPr wrap="none">
            <a:spAutoFit/>
          </a:bodyPr>
          <a:lstStyle/>
          <a:p>
            <a:r>
              <a:rPr lang="ru-RU" sz="2000" b="1" u="sng" dirty="0">
                <a:solidFill>
                  <a:prstClr val="black"/>
                </a:solidFill>
                <a:latin typeface="Tahoma" panose="020B0604030504040204" pitchFamily="34" charset="0"/>
                <a:ea typeface="Tahoma" panose="020B0604030504040204" pitchFamily="34" charset="0"/>
                <a:cs typeface="Tahoma" panose="020B0604030504040204" pitchFamily="34" charset="0"/>
              </a:rPr>
              <a:t>Глаголы  ЛЮБИТЬ, ХОТЕТЬ, МОЧЬ</a:t>
            </a:r>
            <a:endParaRPr lang="cs-CZ"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054496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A0464CEF-F3E1-4E2C-8092-5729F1BAD279}"/>
              </a:ext>
            </a:extLst>
          </p:cNvPr>
          <p:cNvSpPr/>
          <p:nvPr/>
        </p:nvSpPr>
        <p:spPr>
          <a:xfrm>
            <a:off x="0" y="639192"/>
            <a:ext cx="12143172" cy="5909310"/>
          </a:xfrm>
          <a:prstGeom prst="rect">
            <a:avLst/>
          </a:prstGeom>
        </p:spPr>
        <p:txBody>
          <a:bodyPr wrap="square">
            <a:spAutoFit/>
          </a:bodyPr>
          <a:lstStyle/>
          <a:p>
            <a:pPr algn="ctr"/>
            <a:r>
              <a:rPr lang="ru-RU" sz="2000" b="1" u="sng" dirty="0"/>
              <a:t>   </a:t>
            </a:r>
          </a:p>
          <a:p>
            <a:r>
              <a:rPr lang="ru-RU" sz="2000" dirty="0"/>
              <a:t> </a:t>
            </a:r>
          </a:p>
          <a:p>
            <a:r>
              <a:rPr lang="ru-RU" sz="2000" dirty="0"/>
              <a:t> </a:t>
            </a:r>
            <a:r>
              <a:rPr lang="ru-RU" sz="2000" b="1" dirty="0">
                <a:latin typeface="Arial" panose="020B0604020202020204" pitchFamily="34" charset="0"/>
                <a:cs typeface="Arial" panose="020B0604020202020204" pitchFamily="34" charset="0"/>
              </a:rPr>
              <a:t>А.</a:t>
            </a:r>
            <a:r>
              <a:rPr lang="cs-CZ" sz="2000" b="1" dirty="0">
                <a:latin typeface="Arial" panose="020B0604020202020204" pitchFamily="34" charset="0"/>
                <a:cs typeface="Arial" panose="020B0604020202020204" pitchFamily="34" charset="0"/>
              </a:rPr>
              <a:t> </a:t>
            </a:r>
            <a:r>
              <a:rPr lang="ru-RU" sz="2000" b="1" dirty="0">
                <a:latin typeface="Arial" panose="020B0604020202020204" pitchFamily="34" charset="0"/>
                <a:cs typeface="Arial" panose="020B0604020202020204" pitchFamily="34" charset="0"/>
              </a:rPr>
              <a:t>Упражнение 1. Ответьте на вопросы. </a:t>
            </a:r>
            <a:r>
              <a:rPr lang="ru-RU" sz="2000" dirty="0">
                <a:latin typeface="Arial" panose="020B0604020202020204" pitchFamily="34" charset="0"/>
                <a:cs typeface="Arial" panose="020B0604020202020204" pitchFamily="34" charset="0"/>
              </a:rPr>
              <a:t>1. Ты любишь читать книги? 2. Твой друг любит музыку? 3. Вы любите писать письма? 4. Твоя подруга любит театр? 5. Ваши друзья любят играть в футбол? 6. Ты любишь смотреть фильмы? 7. Вы любите танцевать?   </a:t>
            </a:r>
          </a:p>
          <a:p>
            <a:endParaRPr lang="ru-RU" sz="2000" dirty="0">
              <a:latin typeface="Arial" panose="020B0604020202020204" pitchFamily="34" charset="0"/>
              <a:cs typeface="Arial" panose="020B0604020202020204" pitchFamily="34" charset="0"/>
            </a:endParaRPr>
          </a:p>
          <a:p>
            <a:r>
              <a:rPr lang="ru-RU" sz="2000" dirty="0">
                <a:latin typeface="Arial" panose="020B0604020202020204" pitchFamily="34" charset="0"/>
                <a:cs typeface="Arial" panose="020B0604020202020204" pitchFamily="34" charset="0"/>
              </a:rPr>
              <a:t> </a:t>
            </a:r>
            <a:r>
              <a:rPr lang="ru-RU" sz="2000" b="1" dirty="0">
                <a:latin typeface="Arial" panose="020B0604020202020204" pitchFamily="34" charset="0"/>
                <a:cs typeface="Arial" panose="020B0604020202020204" pitchFamily="34" charset="0"/>
              </a:rPr>
              <a:t>Упражнение 2. Вместо точек  вставьте глагол ЛЮБИТЬ в нужной форме. </a:t>
            </a:r>
            <a:r>
              <a:rPr lang="ru-RU" sz="2000" dirty="0">
                <a:latin typeface="Arial" panose="020B0604020202020204" pitchFamily="34" charset="0"/>
                <a:cs typeface="Arial" panose="020B0604020202020204" pitchFamily="34" charset="0"/>
              </a:rPr>
              <a:t>1. Мы … гулять в парке вечером. 2. Моя сестра … петь. 3. Он не … писать письма. 4. Вы … играть в футбол?  5. Мой брат … американское кино. 6. Они не … заниматься вечером. 7. Я … смотреть телевизор.  </a:t>
            </a:r>
          </a:p>
          <a:p>
            <a:endParaRPr lang="ru-RU" sz="2000" dirty="0">
              <a:latin typeface="Arial" panose="020B0604020202020204" pitchFamily="34" charset="0"/>
              <a:cs typeface="Arial" panose="020B0604020202020204" pitchFamily="34" charset="0"/>
            </a:endParaRPr>
          </a:p>
          <a:p>
            <a:r>
              <a:rPr lang="ru-RU" sz="2000" dirty="0">
                <a:latin typeface="Arial" panose="020B0604020202020204" pitchFamily="34" charset="0"/>
                <a:cs typeface="Arial" panose="020B0604020202020204" pitchFamily="34" charset="0"/>
              </a:rPr>
              <a:t> </a:t>
            </a:r>
            <a:r>
              <a:rPr lang="ru-RU" sz="2000" b="1" dirty="0">
                <a:latin typeface="Arial" panose="020B0604020202020204" pitchFamily="34" charset="0"/>
                <a:cs typeface="Arial" panose="020B0604020202020204" pitchFamily="34" charset="0"/>
              </a:rPr>
              <a:t>Упражнение 3.  Вместо точек  вставьте глагол ХОТЕТЬ в нужной форме. </a:t>
            </a:r>
            <a:r>
              <a:rPr lang="ru-RU" sz="2000" dirty="0">
                <a:latin typeface="Arial" panose="020B0604020202020204" pitchFamily="34" charset="0"/>
                <a:cs typeface="Arial" panose="020B0604020202020204" pitchFamily="34" charset="0"/>
              </a:rPr>
              <a:t>1. Я … хорошо говорить по-русски. 2. Вы … обедать? 3. Мы … играть в футбол. 4. Он … изучать русский язык. 5. Студенты не … писать диктант.       6. Ты … смотреть телевизор? 7. Анна … танцевать.  </a:t>
            </a:r>
          </a:p>
          <a:p>
            <a:endParaRPr lang="ru-RU" sz="2000" dirty="0">
              <a:latin typeface="Arial" panose="020B0604020202020204" pitchFamily="34" charset="0"/>
              <a:cs typeface="Arial" panose="020B0604020202020204" pitchFamily="34" charset="0"/>
            </a:endParaRPr>
          </a:p>
          <a:p>
            <a:r>
              <a:rPr lang="ru-RU" sz="2000" dirty="0">
                <a:latin typeface="Arial" panose="020B0604020202020204" pitchFamily="34" charset="0"/>
                <a:cs typeface="Arial" panose="020B0604020202020204" pitchFamily="34" charset="0"/>
              </a:rPr>
              <a:t> </a:t>
            </a:r>
            <a:r>
              <a:rPr lang="ru-RU" sz="2000" b="1" dirty="0">
                <a:latin typeface="Arial" panose="020B0604020202020204" pitchFamily="34" charset="0"/>
                <a:cs typeface="Arial" panose="020B0604020202020204" pitchFamily="34" charset="0"/>
              </a:rPr>
              <a:t>Упражнение 4.  Вместо точек  вставьте глагол МОЧЬ в нужной форме. </a:t>
            </a:r>
            <a:r>
              <a:rPr lang="ru-RU" sz="2000" dirty="0">
                <a:latin typeface="Arial" panose="020B0604020202020204" pitchFamily="34" charset="0"/>
                <a:cs typeface="Arial" panose="020B0604020202020204" pitchFamily="34" charset="0"/>
              </a:rPr>
              <a:t>1. Я не … писать быстро. 2. Виктор … писать по-русски правильно.        3. Она … сделать это упражнение. 4. Вы … повторить вопрос? 5. Мы не … сегодня смотреть телевизор. 6. Ты … объяснить новый урок? 7. Они не … завтра быть в театре.  </a:t>
            </a:r>
          </a:p>
          <a:p>
            <a:endParaRPr lang="ru-RU" dirty="0"/>
          </a:p>
        </p:txBody>
      </p:sp>
    </p:spTree>
    <p:extLst>
      <p:ext uri="{BB962C8B-B14F-4D97-AF65-F5344CB8AC3E}">
        <p14:creationId xmlns:p14="http://schemas.microsoft.com/office/powerpoint/2010/main" val="2046206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93CE9258-690A-49A6-943C-1FDC1E7A801F}"/>
              </a:ext>
            </a:extLst>
          </p:cNvPr>
          <p:cNvPicPr>
            <a:picLocks noChangeAspect="1"/>
          </p:cNvPicPr>
          <p:nvPr/>
        </p:nvPicPr>
        <p:blipFill>
          <a:blip r:embed="rId2"/>
          <a:stretch>
            <a:fillRect/>
          </a:stretch>
        </p:blipFill>
        <p:spPr>
          <a:xfrm>
            <a:off x="932041" y="0"/>
            <a:ext cx="10327919" cy="6858000"/>
          </a:xfrm>
          <a:prstGeom prst="rect">
            <a:avLst/>
          </a:prstGeom>
        </p:spPr>
      </p:pic>
    </p:spTree>
    <p:extLst>
      <p:ext uri="{BB962C8B-B14F-4D97-AF65-F5344CB8AC3E}">
        <p14:creationId xmlns:p14="http://schemas.microsoft.com/office/powerpoint/2010/main" val="41440454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5B6CA19E-0337-4221-97AC-04756DD15E4C}"/>
              </a:ext>
            </a:extLst>
          </p:cNvPr>
          <p:cNvSpPr/>
          <p:nvPr/>
        </p:nvSpPr>
        <p:spPr>
          <a:xfrm>
            <a:off x="1828799" y="1859340"/>
            <a:ext cx="8735627" cy="3785652"/>
          </a:xfrm>
          <a:prstGeom prst="rect">
            <a:avLst/>
          </a:prstGeom>
        </p:spPr>
        <p:txBody>
          <a:bodyPr wrap="square">
            <a:spAutoFit/>
          </a:bodyPr>
          <a:lstStyle/>
          <a:p>
            <a:r>
              <a:rPr lang="ru-RU" sz="2000" b="1" dirty="0">
                <a:latin typeface="Arial" panose="020B0604020202020204" pitchFamily="34" charset="0"/>
                <a:cs typeface="Arial" panose="020B0604020202020204" pitchFamily="34" charset="0"/>
              </a:rPr>
              <a:t>Б. Упражнение 5. Ответьте на вопросы.</a:t>
            </a:r>
            <a:r>
              <a:rPr lang="ru-RU" sz="2000" dirty="0">
                <a:latin typeface="Arial" panose="020B0604020202020204" pitchFamily="34" charset="0"/>
                <a:cs typeface="Arial" panose="020B0604020202020204" pitchFamily="34" charset="0"/>
              </a:rPr>
              <a:t>  1. Ты хочешь читать этот журнал? 2. Вы любите играть в шахматы? 3. Вы хотите посмотреть новый фильм? 4. Ты можешь писать по-русски быстро?     5. Ты любишь писать письма домой? 6. Вы можете повторить это предложение?  </a:t>
            </a:r>
          </a:p>
          <a:p>
            <a:endParaRPr lang="ru-RU" sz="2000" dirty="0">
              <a:latin typeface="Arial" panose="020B0604020202020204" pitchFamily="34" charset="0"/>
              <a:cs typeface="Arial" panose="020B0604020202020204" pitchFamily="34" charset="0"/>
            </a:endParaRPr>
          </a:p>
          <a:p>
            <a:r>
              <a:rPr lang="ru-RU" sz="2000" dirty="0">
                <a:latin typeface="Arial" panose="020B0604020202020204" pitchFamily="34" charset="0"/>
                <a:cs typeface="Arial" panose="020B0604020202020204" pitchFamily="34" charset="0"/>
              </a:rPr>
              <a:t> </a:t>
            </a:r>
            <a:r>
              <a:rPr lang="ru-RU" sz="2000" b="1" dirty="0">
                <a:latin typeface="Arial" panose="020B0604020202020204" pitchFamily="34" charset="0"/>
                <a:cs typeface="Arial" panose="020B0604020202020204" pitchFamily="34" charset="0"/>
              </a:rPr>
              <a:t>Упражнение 6. Вставьте вместо точек нужный глагол. </a:t>
            </a:r>
            <a:r>
              <a:rPr lang="ru-RU" sz="2000" dirty="0">
                <a:latin typeface="Arial" panose="020B0604020202020204" pitchFamily="34" charset="0"/>
                <a:cs typeface="Arial" panose="020B0604020202020204" pitchFamily="34" charset="0"/>
              </a:rPr>
              <a:t>1. Я не … быстро говорить по-английски. 2. Мой друг … играть в шахматы вечером. 3. Вы … купить русско-китайский словарь? 4. Моя сестра … смотреть балет. 5. Ты … хорошо знать русский язык? 6. Он не … повторить этот диалог. 7. Ваша подруга … танцевать? 8. Я … изучать математику. </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06357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E3AEA131-A5F4-4C8E-A835-5B872E35E12F}"/>
              </a:ext>
            </a:extLst>
          </p:cNvPr>
          <p:cNvPicPr>
            <a:picLocks noChangeAspect="1"/>
          </p:cNvPicPr>
          <p:nvPr/>
        </p:nvPicPr>
        <p:blipFill>
          <a:blip r:embed="rId2"/>
          <a:stretch>
            <a:fillRect/>
          </a:stretch>
        </p:blipFill>
        <p:spPr>
          <a:xfrm>
            <a:off x="782995" y="1049227"/>
            <a:ext cx="10626009" cy="2149123"/>
          </a:xfrm>
          <a:prstGeom prst="rect">
            <a:avLst/>
          </a:prstGeom>
        </p:spPr>
      </p:pic>
      <p:sp>
        <p:nvSpPr>
          <p:cNvPr id="4" name="Obdélník 3">
            <a:extLst>
              <a:ext uri="{FF2B5EF4-FFF2-40B4-BE49-F238E27FC236}">
                <a16:creationId xmlns:a16="http://schemas.microsoft.com/office/drawing/2014/main" id="{EA02C00C-10BC-46C9-A6C1-6E1757A244AF}"/>
              </a:ext>
            </a:extLst>
          </p:cNvPr>
          <p:cNvSpPr/>
          <p:nvPr/>
        </p:nvSpPr>
        <p:spPr>
          <a:xfrm>
            <a:off x="1413029" y="3544410"/>
            <a:ext cx="9365941" cy="2031325"/>
          </a:xfrm>
          <a:prstGeom prst="rect">
            <a:avLst/>
          </a:prstGeom>
        </p:spPr>
        <p:txBody>
          <a:bodyPr wrap="square">
            <a:spAutoFit/>
          </a:bodyPr>
          <a:lstStyle/>
          <a:p>
            <a:pPr algn="ctr"/>
            <a:r>
              <a:rPr lang="ru-RU" b="1" dirty="0">
                <a:solidFill>
                  <a:srgbClr val="424242"/>
                </a:solidFill>
                <a:latin typeface="Tahoma" panose="020B0604030504040204" pitchFamily="34" charset="0"/>
              </a:rPr>
              <a:t>Дополните глагол МОЧЬ</a:t>
            </a:r>
          </a:p>
          <a:p>
            <a:r>
              <a:rPr lang="ru-RU" dirty="0">
                <a:latin typeface="Tahoma" panose="020B0604030504040204" pitchFamily="34" charset="0"/>
              </a:rPr>
              <a:t>а) 1. Виктор, ты ... помочь мне? 2. Я не ... играть в теннис, у меня болит рука. 3. Нина не ... пойти на концерт, потому что у неё нет билета. 4. Студенты не ... ответить на вопрос, потому что он очень трудный. 5. Я ... взять ваш карандаш?</a:t>
            </a:r>
          </a:p>
          <a:p>
            <a:r>
              <a:rPr lang="ru-RU" dirty="0">
                <a:latin typeface="Tahoma" panose="020B0604030504040204" pitchFamily="34" charset="0"/>
              </a:rPr>
              <a:t>б) 1. Марта, ты ... написать адрес по-русски? - Конечно, .... 2. Мои друзья не ... приехать вечером, потому что они будут заняты. 3. Юра сказал, что он ... перевести этот текст завтра.</a:t>
            </a:r>
            <a:endParaRPr lang="ru-RU" b="0" i="0" u="none" strike="noStrike" dirty="0">
              <a:effectLst/>
              <a:latin typeface="Tahoma" panose="020B0604030504040204" pitchFamily="34" charset="0"/>
            </a:endParaRPr>
          </a:p>
        </p:txBody>
      </p:sp>
    </p:spTree>
    <p:extLst>
      <p:ext uri="{BB962C8B-B14F-4D97-AF65-F5344CB8AC3E}">
        <p14:creationId xmlns:p14="http://schemas.microsoft.com/office/powerpoint/2010/main" val="36176500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86E7AC61-4429-4CF5-AA5F-223B2E3E9B1C}"/>
              </a:ext>
            </a:extLst>
          </p:cNvPr>
          <p:cNvSpPr/>
          <p:nvPr/>
        </p:nvSpPr>
        <p:spPr>
          <a:xfrm>
            <a:off x="807868" y="0"/>
            <a:ext cx="10821879" cy="6709529"/>
          </a:xfrm>
          <a:prstGeom prst="rect">
            <a:avLst/>
          </a:prstGeom>
        </p:spPr>
        <p:txBody>
          <a:bodyPr wrap="square">
            <a:spAutoFit/>
          </a:bodyPr>
          <a:lstStyle/>
          <a:p>
            <a:pPr algn="ctr">
              <a:spcAft>
                <a:spcPts val="0"/>
              </a:spcAft>
            </a:pPr>
            <a:r>
              <a:rPr lang="ru-RU" sz="2000" b="1" u="sng" dirty="0">
                <a:latin typeface="Arial" panose="020B0604020202020204" pitchFamily="34" charset="0"/>
                <a:ea typeface="SimSun" panose="02010600030101010101" pitchFamily="2" charset="-122"/>
                <a:cs typeface="Arial" panose="020B0604020202020204" pitchFamily="34" charset="0"/>
              </a:rPr>
              <a:t>УЧИТЬСЯ, УЧИТЬ — НАУЧИТЬ, УЧИТЬСЯ — НАУЧИТЬСЯ,</a:t>
            </a:r>
            <a:endParaRPr lang="cs-CZ" sz="2000" b="1" u="sng" dirty="0">
              <a:latin typeface="Arial" panose="020B0604020202020204" pitchFamily="34" charset="0"/>
              <a:ea typeface="SimSun" panose="02010600030101010101" pitchFamily="2" charset="-122"/>
              <a:cs typeface="Arial" panose="020B0604020202020204" pitchFamily="34" charset="0"/>
            </a:endParaRPr>
          </a:p>
          <a:p>
            <a:pPr algn="ctr">
              <a:spcAft>
                <a:spcPts val="0"/>
              </a:spcAft>
            </a:pPr>
            <a:r>
              <a:rPr lang="ru-RU" sz="2000" b="1" u="sng" dirty="0">
                <a:latin typeface="Arial" panose="020B0604020202020204" pitchFamily="34" charset="0"/>
                <a:ea typeface="SimSun" panose="02010600030101010101" pitchFamily="2" charset="-122"/>
                <a:cs typeface="Arial" panose="020B0604020202020204" pitchFamily="34" charset="0"/>
              </a:rPr>
              <a:t>УЧИТЬ — ВЫУЧИТЬ, ИЗУЧАТЬ — ИЗУЧИТЬ,</a:t>
            </a:r>
            <a:endParaRPr lang="cs-CZ" sz="2000" b="1" u="sng" dirty="0">
              <a:latin typeface="Arial" panose="020B0604020202020204" pitchFamily="34" charset="0"/>
              <a:ea typeface="SimSun" panose="02010600030101010101" pitchFamily="2" charset="-122"/>
              <a:cs typeface="Arial" panose="020B0604020202020204" pitchFamily="34" charset="0"/>
            </a:endParaRPr>
          </a:p>
          <a:p>
            <a:pPr algn="ctr">
              <a:spcAft>
                <a:spcPts val="0"/>
              </a:spcAft>
            </a:pPr>
            <a:r>
              <a:rPr lang="ru-RU" sz="2000" b="1" u="sng" dirty="0">
                <a:latin typeface="Arial" panose="020B0604020202020204" pitchFamily="34" charset="0"/>
                <a:ea typeface="SimSun" panose="02010600030101010101" pitchFamily="2" charset="-122"/>
                <a:cs typeface="Arial" panose="020B0604020202020204" pitchFamily="34" charset="0"/>
              </a:rPr>
              <a:t>ЗАНИМАТЬСЯ</a:t>
            </a:r>
            <a:endParaRPr lang="cs-CZ" sz="2000" b="1" u="sng" dirty="0">
              <a:latin typeface="Arial" panose="020B0604020202020204" pitchFamily="34" charset="0"/>
              <a:ea typeface="SimSun" panose="02010600030101010101" pitchFamily="2" charset="-122"/>
              <a:cs typeface="Arial" panose="020B0604020202020204" pitchFamily="34" charset="0"/>
            </a:endParaRPr>
          </a:p>
          <a:p>
            <a:pPr algn="ctr">
              <a:spcAft>
                <a:spcPts val="0"/>
              </a:spcAft>
            </a:pPr>
            <a:r>
              <a:rPr lang="ru-RU" sz="2000" dirty="0">
                <a:latin typeface="Arial" panose="020B0604020202020204" pitchFamily="34" charset="0"/>
                <a:ea typeface="SimSun" panose="02010600030101010101" pitchFamily="2" charset="-122"/>
                <a:cs typeface="Arial" panose="020B0604020202020204" pitchFamily="34" charset="0"/>
              </a:rPr>
              <a:t> </a:t>
            </a:r>
            <a:endParaRPr lang="cs-CZ" sz="2000" dirty="0">
              <a:latin typeface="Arial" panose="020B0604020202020204" pitchFamily="34" charset="0"/>
              <a:ea typeface="SimSun" panose="02010600030101010101" pitchFamily="2" charset="-122"/>
              <a:cs typeface="Arial" panose="020B0604020202020204" pitchFamily="34" charset="0"/>
            </a:endParaRPr>
          </a:p>
          <a:p>
            <a:pPr>
              <a:spcAft>
                <a:spcPts val="0"/>
              </a:spcAft>
            </a:pPr>
            <a:r>
              <a:rPr lang="ru-RU" sz="1400" b="1" dirty="0">
                <a:latin typeface="Arial" panose="020B0604020202020204" pitchFamily="34" charset="0"/>
                <a:ea typeface="SimSun" panose="02010600030101010101" pitchFamily="2" charset="-122"/>
                <a:cs typeface="Arial" panose="020B0604020202020204" pitchFamily="34" charset="0"/>
              </a:rPr>
              <a:t>Упражнение 1.</a:t>
            </a:r>
            <a:r>
              <a:rPr lang="ru-RU" sz="1400" dirty="0">
                <a:latin typeface="Arial" panose="020B0604020202020204" pitchFamily="34" charset="0"/>
                <a:ea typeface="SimSun" panose="02010600030101010101" pitchFamily="2" charset="-122"/>
                <a:cs typeface="Arial" panose="020B0604020202020204" pitchFamily="34" charset="0"/>
              </a:rPr>
              <a:t> Прочитайте и сравните данные предложения. Обратите внимание, что глагол </a:t>
            </a:r>
            <a:r>
              <a:rPr lang="ru-RU" sz="1400" i="1" dirty="0">
                <a:latin typeface="Arial" panose="020B0604020202020204" pitchFamily="34" charset="0"/>
                <a:ea typeface="SimSun" panose="02010600030101010101" pitchFamily="2" charset="-122"/>
                <a:cs typeface="Arial" panose="020B0604020202020204" pitchFamily="34" charset="0"/>
              </a:rPr>
              <a:t>изучать — изучить</a:t>
            </a:r>
            <a:r>
              <a:rPr lang="ru-RU" sz="1400" dirty="0">
                <a:latin typeface="Arial" panose="020B0604020202020204" pitchFamily="34" charset="0"/>
                <a:ea typeface="SimSun" panose="02010600030101010101" pitchFamily="2" charset="-122"/>
                <a:cs typeface="Arial" panose="020B0604020202020204" pitchFamily="34" charset="0"/>
              </a:rPr>
              <a:t> имеет значение «исследовать, приобретать глубокие познания в чём-либо». Глагол </a:t>
            </a:r>
            <a:r>
              <a:rPr lang="ru-RU" sz="1400" i="1" dirty="0">
                <a:latin typeface="Arial" panose="020B0604020202020204" pitchFamily="34" charset="0"/>
                <a:ea typeface="SimSun" panose="02010600030101010101" pitchFamily="2" charset="-122"/>
                <a:cs typeface="Arial" panose="020B0604020202020204" pitchFamily="34" charset="0"/>
              </a:rPr>
              <a:t>учить — выучить</a:t>
            </a:r>
            <a:r>
              <a:rPr lang="ru-RU" sz="1400" dirty="0">
                <a:latin typeface="Arial" panose="020B0604020202020204" pitchFamily="34" charset="0"/>
                <a:ea typeface="SimSun" panose="02010600030101010101" pitchFamily="2" charset="-122"/>
                <a:cs typeface="Arial" panose="020B0604020202020204" pitchFamily="34" charset="0"/>
              </a:rPr>
              <a:t> обозначает «запоминать, усваивать» и употребляется обычно, когда речь идёт о школьных занятиях.</a:t>
            </a:r>
            <a:endParaRPr lang="cs-CZ" sz="2000" dirty="0">
              <a:latin typeface="Arial" panose="020B0604020202020204" pitchFamily="34" charset="0"/>
              <a:ea typeface="SimSun" panose="02010600030101010101" pitchFamily="2" charset="-122"/>
              <a:cs typeface="Arial" panose="020B0604020202020204" pitchFamily="34" charset="0"/>
            </a:endParaRPr>
          </a:p>
          <a:p>
            <a:pPr>
              <a:spcAft>
                <a:spcPts val="0"/>
              </a:spcAft>
            </a:pPr>
            <a:r>
              <a:rPr lang="ru-RU" sz="2000" dirty="0">
                <a:latin typeface="Arial" panose="020B0604020202020204" pitchFamily="34" charset="0"/>
                <a:ea typeface="SimSun" panose="02010600030101010101" pitchFamily="2" charset="-122"/>
                <a:cs typeface="Arial" panose="020B0604020202020204" pitchFamily="34" charset="0"/>
              </a:rPr>
              <a:t> </a:t>
            </a:r>
            <a:endParaRPr lang="cs-CZ" sz="2000" dirty="0">
              <a:latin typeface="Arial" panose="020B0604020202020204" pitchFamily="34" charset="0"/>
              <a:ea typeface="SimSun" panose="02010600030101010101" pitchFamily="2" charset="-122"/>
              <a:cs typeface="Arial" panose="020B0604020202020204" pitchFamily="34" charset="0"/>
            </a:endParaRPr>
          </a:p>
          <a:p>
            <a:pPr algn="just">
              <a:spcAft>
                <a:spcPts val="0"/>
              </a:spcAft>
            </a:pPr>
            <a:r>
              <a:rPr lang="ru-RU" sz="2000" dirty="0">
                <a:latin typeface="Arial" panose="020B0604020202020204" pitchFamily="34" charset="0"/>
                <a:ea typeface="SimSun" panose="02010600030101010101" pitchFamily="2" charset="-122"/>
                <a:cs typeface="Arial" panose="020B0604020202020204" pitchFamily="34" charset="0"/>
              </a:rPr>
              <a:t>1 Литературовед </a:t>
            </a:r>
            <a:r>
              <a:rPr lang="ru-RU" sz="2000" b="1" dirty="0">
                <a:latin typeface="Arial" panose="020B0604020202020204" pitchFamily="34" charset="0"/>
                <a:ea typeface="SimSun" panose="02010600030101010101" pitchFamily="2" charset="-122"/>
                <a:cs typeface="Arial" panose="020B0604020202020204" pitchFamily="34" charset="0"/>
              </a:rPr>
              <a:t>изучает</a:t>
            </a:r>
            <a:r>
              <a:rPr lang="ru-RU" sz="2000" dirty="0">
                <a:latin typeface="Arial" panose="020B0604020202020204" pitchFamily="34" charset="0"/>
                <a:ea typeface="SimSun" panose="02010600030101010101" pitchFamily="2" charset="-122"/>
                <a:cs typeface="Arial" panose="020B0604020202020204" pitchFamily="34" charset="0"/>
              </a:rPr>
              <a:t> впервые обнаруженное стихотворение Лермонтова. — Школьник </a:t>
            </a:r>
            <a:r>
              <a:rPr lang="ru-RU" sz="2000" b="1" dirty="0">
                <a:latin typeface="Arial" panose="020B0604020202020204" pitchFamily="34" charset="0"/>
                <a:ea typeface="SimSun" panose="02010600030101010101" pitchFamily="2" charset="-122"/>
                <a:cs typeface="Arial" panose="020B0604020202020204" pitchFamily="34" charset="0"/>
              </a:rPr>
              <a:t>учит</a:t>
            </a:r>
            <a:r>
              <a:rPr lang="ru-RU" sz="2000" dirty="0">
                <a:latin typeface="Arial" panose="020B0604020202020204" pitchFamily="34" charset="0"/>
                <a:ea typeface="SimSun" panose="02010600030101010101" pitchFamily="2" charset="-122"/>
                <a:cs typeface="Arial" panose="020B0604020202020204" pitchFamily="34" charset="0"/>
              </a:rPr>
              <a:t> стихотворение. 2. С шести лет мальчик начал </a:t>
            </a:r>
            <a:r>
              <a:rPr lang="ru-RU" sz="2000" b="1" dirty="0">
                <a:latin typeface="Arial" panose="020B0604020202020204" pitchFamily="34" charset="0"/>
                <a:ea typeface="SimSun" panose="02010600030101010101" pitchFamily="2" charset="-122"/>
                <a:cs typeface="Arial" panose="020B0604020202020204" pitchFamily="34" charset="0"/>
              </a:rPr>
              <a:t>учить</a:t>
            </a:r>
            <a:r>
              <a:rPr lang="ru-RU" sz="2000" dirty="0">
                <a:latin typeface="Arial" panose="020B0604020202020204" pitchFamily="34" charset="0"/>
                <a:ea typeface="SimSun" panose="02010600030101010101" pitchFamily="2" charset="-122"/>
                <a:cs typeface="Arial" panose="020B0604020202020204" pitchFamily="34" charset="0"/>
              </a:rPr>
              <a:t> французский язык. — Его диссертация по винительному языкознанию требовала знания многих языков: наряду с живыми языками он </a:t>
            </a:r>
            <a:r>
              <a:rPr lang="ru-RU" sz="2000" b="1" dirty="0">
                <a:latin typeface="Arial" panose="020B0604020202020204" pitchFamily="34" charset="0"/>
                <a:ea typeface="SimSun" panose="02010600030101010101" pitchFamily="2" charset="-122"/>
                <a:cs typeface="Arial" panose="020B0604020202020204" pitchFamily="34" charset="0"/>
              </a:rPr>
              <a:t>изучал</a:t>
            </a:r>
            <a:r>
              <a:rPr lang="ru-RU" sz="2000" dirty="0">
                <a:latin typeface="Arial" panose="020B0604020202020204" pitchFamily="34" charset="0"/>
                <a:ea typeface="SimSun" panose="02010600030101010101" pitchFamily="2" charset="-122"/>
                <a:cs typeface="Arial" panose="020B0604020202020204" pitchFamily="34" charset="0"/>
              </a:rPr>
              <a:t> также санскрит, латинский и древнегреческий. 3. В школе я </a:t>
            </a:r>
            <a:r>
              <a:rPr lang="ru-RU" sz="2000" b="1" dirty="0">
                <a:latin typeface="Arial" panose="020B0604020202020204" pitchFamily="34" charset="0"/>
                <a:ea typeface="SimSun" panose="02010600030101010101" pitchFamily="2" charset="-122"/>
                <a:cs typeface="Arial" panose="020B0604020202020204" pitchFamily="34" charset="0"/>
              </a:rPr>
              <a:t>учил</a:t>
            </a:r>
            <a:r>
              <a:rPr lang="ru-RU" sz="2000" dirty="0">
                <a:latin typeface="Arial" panose="020B0604020202020204" pitchFamily="34" charset="0"/>
                <a:ea typeface="SimSun" panose="02010600030101010101" pitchFamily="2" charset="-122"/>
                <a:cs typeface="Arial" panose="020B0604020202020204" pitchFamily="34" charset="0"/>
              </a:rPr>
              <a:t> историю, математику, географию, физику. — В институте мы </a:t>
            </a:r>
            <a:r>
              <a:rPr lang="ru-RU" sz="2000" b="1" dirty="0">
                <a:latin typeface="Arial" panose="020B0604020202020204" pitchFamily="34" charset="0"/>
                <a:ea typeface="SimSun" panose="02010600030101010101" pitchFamily="2" charset="-122"/>
                <a:cs typeface="Arial" panose="020B0604020202020204" pitchFamily="34" charset="0"/>
              </a:rPr>
              <a:t>изучали</a:t>
            </a:r>
            <a:r>
              <a:rPr lang="ru-RU" sz="2000" dirty="0">
                <a:latin typeface="Arial" panose="020B0604020202020204" pitchFamily="34" charset="0"/>
                <a:ea typeface="SimSun" panose="02010600030101010101" pitchFamily="2" charset="-122"/>
                <a:cs typeface="Arial" panose="020B0604020202020204" pitchFamily="34" charset="0"/>
              </a:rPr>
              <a:t> высшую математику, физику, философию. 4. Мой брат изучает химию. — В кино я не пойду, мне нужно ещё учить химию.</a:t>
            </a:r>
            <a:endParaRPr lang="cs-CZ" sz="2000" dirty="0">
              <a:latin typeface="Arial" panose="020B0604020202020204" pitchFamily="34" charset="0"/>
              <a:ea typeface="SimSun" panose="02010600030101010101" pitchFamily="2" charset="-122"/>
              <a:cs typeface="Arial" panose="020B0604020202020204" pitchFamily="34" charset="0"/>
            </a:endParaRPr>
          </a:p>
          <a:p>
            <a:pPr algn="just">
              <a:spcAft>
                <a:spcPts val="0"/>
              </a:spcAft>
            </a:pPr>
            <a:r>
              <a:rPr lang="ru-RU" sz="2000" dirty="0">
                <a:latin typeface="Arial" panose="020B0604020202020204" pitchFamily="34" charset="0"/>
                <a:ea typeface="SimSun" panose="02010600030101010101" pitchFamily="2" charset="-122"/>
                <a:cs typeface="Arial" panose="020B0604020202020204" pitchFamily="34" charset="0"/>
              </a:rPr>
              <a:t> </a:t>
            </a:r>
            <a:endParaRPr lang="cs-CZ" sz="2000" dirty="0">
              <a:latin typeface="Arial" panose="020B0604020202020204" pitchFamily="34" charset="0"/>
              <a:ea typeface="SimSun" panose="02010600030101010101" pitchFamily="2" charset="-122"/>
              <a:cs typeface="Arial" panose="020B0604020202020204" pitchFamily="34" charset="0"/>
            </a:endParaRPr>
          </a:p>
          <a:p>
            <a:pPr>
              <a:spcAft>
                <a:spcPts val="0"/>
              </a:spcAft>
              <a:tabLst>
                <a:tab pos="1943100" algn="l"/>
              </a:tabLst>
            </a:pPr>
            <a:r>
              <a:rPr lang="ru-RU" sz="1400" b="1" dirty="0">
                <a:latin typeface="Arial" panose="020B0604020202020204" pitchFamily="34" charset="0"/>
                <a:ea typeface="SimSun" panose="02010600030101010101" pitchFamily="2" charset="-122"/>
                <a:cs typeface="Arial" panose="020B0604020202020204" pitchFamily="34" charset="0"/>
              </a:rPr>
              <a:t>Упражнение 2.</a:t>
            </a:r>
            <a:r>
              <a:rPr lang="ru-RU" sz="1400" dirty="0">
                <a:latin typeface="Arial" panose="020B0604020202020204" pitchFamily="34" charset="0"/>
                <a:ea typeface="SimSun" panose="02010600030101010101" pitchFamily="2" charset="-122"/>
                <a:cs typeface="Arial" panose="020B0604020202020204" pitchFamily="34" charset="0"/>
              </a:rPr>
              <a:t> Прочитайте и сравните данные предложения. Обратите внимание на различие в значениях и употреблении выделенных глаголов.</a:t>
            </a:r>
            <a:endParaRPr lang="cs-CZ" sz="2000" dirty="0">
              <a:latin typeface="Arial" panose="020B0604020202020204" pitchFamily="34" charset="0"/>
              <a:ea typeface="SimSun" panose="02010600030101010101" pitchFamily="2" charset="-122"/>
              <a:cs typeface="Arial" panose="020B0604020202020204" pitchFamily="34" charset="0"/>
            </a:endParaRPr>
          </a:p>
          <a:p>
            <a:pPr>
              <a:spcAft>
                <a:spcPts val="0"/>
              </a:spcAft>
            </a:pPr>
            <a:r>
              <a:rPr lang="ru-RU" sz="2000" dirty="0">
                <a:latin typeface="Arial" panose="020B0604020202020204" pitchFamily="34" charset="0"/>
                <a:ea typeface="SimSun" panose="02010600030101010101" pitchFamily="2" charset="-122"/>
                <a:cs typeface="Arial" panose="020B0604020202020204" pitchFamily="34" charset="0"/>
              </a:rPr>
              <a:t> </a:t>
            </a:r>
            <a:endParaRPr lang="cs-CZ" sz="2000" dirty="0">
              <a:latin typeface="Arial" panose="020B0604020202020204" pitchFamily="34" charset="0"/>
              <a:ea typeface="SimSun" panose="02010600030101010101" pitchFamily="2" charset="-122"/>
              <a:cs typeface="Arial" panose="020B0604020202020204" pitchFamily="34" charset="0"/>
            </a:endParaRPr>
          </a:p>
          <a:p>
            <a:pPr algn="just">
              <a:spcAft>
                <a:spcPts val="0"/>
              </a:spcAft>
            </a:pPr>
            <a:r>
              <a:rPr lang="ru-RU" sz="2000" dirty="0">
                <a:latin typeface="Arial" panose="020B0604020202020204" pitchFamily="34" charset="0"/>
                <a:ea typeface="SimSun" panose="02010600030101010101" pitchFamily="2" charset="-122"/>
                <a:cs typeface="Arial" panose="020B0604020202020204" pitchFamily="34" charset="0"/>
              </a:rPr>
              <a:t>1. Я </a:t>
            </a:r>
            <a:r>
              <a:rPr lang="ru-RU" sz="2000" b="1" dirty="0">
                <a:latin typeface="Arial" panose="020B0604020202020204" pitchFamily="34" charset="0"/>
                <a:ea typeface="SimSun" panose="02010600030101010101" pitchFamily="2" charset="-122"/>
                <a:cs typeface="Arial" panose="020B0604020202020204" pitchFamily="34" charset="0"/>
              </a:rPr>
              <a:t>учусь</a:t>
            </a:r>
            <a:r>
              <a:rPr lang="ru-RU" sz="2000" dirty="0">
                <a:latin typeface="Arial" panose="020B0604020202020204" pitchFamily="34" charset="0"/>
                <a:ea typeface="SimSun" panose="02010600030101010101" pitchFamily="2" charset="-122"/>
                <a:cs typeface="Arial" panose="020B0604020202020204" pitchFamily="34" charset="0"/>
              </a:rPr>
              <a:t> в университете. — Сегодня мы </a:t>
            </a:r>
            <a:r>
              <a:rPr lang="ru-RU" sz="2000" b="1" dirty="0">
                <a:latin typeface="Arial" panose="020B0604020202020204" pitchFamily="34" charset="0"/>
                <a:ea typeface="SimSun" panose="02010600030101010101" pitchFamily="2" charset="-122"/>
                <a:cs typeface="Arial" panose="020B0604020202020204" pitchFamily="34" charset="0"/>
              </a:rPr>
              <a:t>занимаемся</a:t>
            </a:r>
            <a:r>
              <a:rPr lang="ru-RU" sz="2000" dirty="0">
                <a:latin typeface="Arial" panose="020B0604020202020204" pitchFamily="34" charset="0"/>
                <a:ea typeface="SimSun" panose="02010600030101010101" pitchFamily="2" charset="-122"/>
                <a:cs typeface="Arial" panose="020B0604020202020204" pitchFamily="34" charset="0"/>
              </a:rPr>
              <a:t> в главном здании. 2. Сын </a:t>
            </a:r>
            <a:r>
              <a:rPr lang="ru-RU" sz="2000" b="1" dirty="0">
                <a:latin typeface="Arial" panose="020B0604020202020204" pitchFamily="34" charset="0"/>
                <a:ea typeface="SimSun" panose="02010600030101010101" pitchFamily="2" charset="-122"/>
                <a:cs typeface="Arial" panose="020B0604020202020204" pitchFamily="34" charset="0"/>
              </a:rPr>
              <a:t>учится</a:t>
            </a:r>
            <a:r>
              <a:rPr lang="ru-RU" sz="2000" dirty="0">
                <a:latin typeface="Arial" panose="020B0604020202020204" pitchFamily="34" charset="0"/>
                <a:ea typeface="SimSun" panose="02010600030101010101" pitchFamily="2" charset="-122"/>
                <a:cs typeface="Arial" panose="020B0604020202020204" pitchFamily="34" charset="0"/>
              </a:rPr>
              <a:t> в школе, в девятом классе. — В этой школе по вечерам </a:t>
            </a:r>
            <a:r>
              <a:rPr lang="ru-RU" sz="2000" b="1" dirty="0">
                <a:latin typeface="Arial" panose="020B0604020202020204" pitchFamily="34" charset="0"/>
                <a:ea typeface="SimSun" panose="02010600030101010101" pitchFamily="2" charset="-122"/>
                <a:cs typeface="Arial" panose="020B0604020202020204" pitchFamily="34" charset="0"/>
              </a:rPr>
              <a:t>занимается</a:t>
            </a:r>
            <a:r>
              <a:rPr lang="ru-RU" sz="2000" dirty="0">
                <a:latin typeface="Arial" panose="020B0604020202020204" pitchFamily="34" charset="0"/>
                <a:ea typeface="SimSun" panose="02010600030101010101" pitchFamily="2" charset="-122"/>
                <a:cs typeface="Arial" panose="020B0604020202020204" pitchFamily="34" charset="0"/>
              </a:rPr>
              <a:t> математический кружок. 3. Сколько я его помню, он всё время </a:t>
            </a:r>
            <a:r>
              <a:rPr lang="ru-RU" sz="2000" b="1" dirty="0">
                <a:latin typeface="Arial" panose="020B0604020202020204" pitchFamily="34" charset="0"/>
                <a:ea typeface="SimSun" panose="02010600030101010101" pitchFamily="2" charset="-122"/>
                <a:cs typeface="Arial" panose="020B0604020202020204" pitchFamily="34" charset="0"/>
              </a:rPr>
              <a:t>учится</a:t>
            </a:r>
            <a:r>
              <a:rPr lang="ru-RU" sz="2000" dirty="0">
                <a:latin typeface="Arial" panose="020B0604020202020204" pitchFamily="34" charset="0"/>
                <a:ea typeface="SimSun" panose="02010600030101010101" pitchFamily="2" charset="-122"/>
                <a:cs typeface="Arial" panose="020B0604020202020204" pitchFamily="34" charset="0"/>
              </a:rPr>
              <a:t>. — Он очень серьёзный студент, все время </a:t>
            </a:r>
            <a:r>
              <a:rPr lang="ru-RU" sz="2000" b="1" dirty="0">
                <a:latin typeface="Arial" panose="020B0604020202020204" pitchFamily="34" charset="0"/>
                <a:ea typeface="SimSun" panose="02010600030101010101" pitchFamily="2" charset="-122"/>
                <a:cs typeface="Arial" panose="020B0604020202020204" pitchFamily="34" charset="0"/>
              </a:rPr>
              <a:t>занимается</a:t>
            </a:r>
            <a:r>
              <a:rPr lang="ru-RU" sz="2000" dirty="0">
                <a:latin typeface="Arial" panose="020B0604020202020204" pitchFamily="34" charset="0"/>
                <a:ea typeface="SimSun" panose="02010600030101010101" pitchFamily="2" charset="-122"/>
                <a:cs typeface="Arial" panose="020B0604020202020204" pitchFamily="34" charset="0"/>
              </a:rPr>
              <a:t>.</a:t>
            </a:r>
            <a:endParaRPr lang="cs-CZ" sz="2000" dirty="0">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36786630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Obdélník 1">
            <a:extLst>
              <a:ext uri="{FF2B5EF4-FFF2-40B4-BE49-F238E27FC236}">
                <a16:creationId xmlns:a16="http://schemas.microsoft.com/office/drawing/2014/main" id="{A5E05286-F0AB-43D2-AE58-1BC686B8680C}"/>
              </a:ext>
            </a:extLst>
          </p:cNvPr>
          <p:cNvSpPr/>
          <p:nvPr/>
        </p:nvSpPr>
        <p:spPr>
          <a:xfrm>
            <a:off x="594804" y="0"/>
            <a:ext cx="11194742" cy="6894195"/>
          </a:xfrm>
          <a:prstGeom prst="rect">
            <a:avLst/>
          </a:prstGeom>
        </p:spPr>
        <p:txBody>
          <a:bodyPr wrap="square">
            <a:spAutoFit/>
          </a:bodyPr>
          <a:lstStyle/>
          <a:p>
            <a:pPr algn="just">
              <a:spcAft>
                <a:spcPts val="0"/>
              </a:spcAft>
            </a:pPr>
            <a:r>
              <a:rPr lang="ru-RU" sz="1400" b="1" dirty="0">
                <a:latin typeface="Arial" panose="020B0604020202020204" pitchFamily="34" charset="0"/>
                <a:ea typeface="SimSun" panose="02010600030101010101" pitchFamily="2" charset="-122"/>
                <a:cs typeface="Arial" panose="020B0604020202020204" pitchFamily="34" charset="0"/>
              </a:rPr>
              <a:t>Упражнение 3.</a:t>
            </a:r>
            <a:r>
              <a:rPr lang="ru-RU" sz="1400" dirty="0">
                <a:latin typeface="Arial" panose="020B0604020202020204" pitchFamily="34" charset="0"/>
                <a:ea typeface="SimSun" panose="02010600030101010101" pitchFamily="2" charset="-122"/>
                <a:cs typeface="Arial" panose="020B0604020202020204" pitchFamily="34" charset="0"/>
              </a:rPr>
              <a:t> Ответьте на вопросы, употребляя в ответах выделенные глаголы.</a:t>
            </a:r>
            <a:endParaRPr lang="cs-CZ" sz="2000" dirty="0">
              <a:latin typeface="Arial" panose="020B0604020202020204" pitchFamily="34" charset="0"/>
              <a:ea typeface="SimSun" panose="02010600030101010101" pitchFamily="2" charset="-122"/>
              <a:cs typeface="Arial" panose="020B0604020202020204" pitchFamily="34" charset="0"/>
            </a:endParaRPr>
          </a:p>
          <a:p>
            <a:pPr>
              <a:spcAft>
                <a:spcPts val="0"/>
              </a:spcAft>
            </a:pPr>
            <a:r>
              <a:rPr lang="ru-RU" sz="2000" dirty="0">
                <a:latin typeface="Arial" panose="020B0604020202020204" pitchFamily="34" charset="0"/>
                <a:ea typeface="SimSun" panose="02010600030101010101" pitchFamily="2" charset="-122"/>
                <a:cs typeface="Arial" panose="020B0604020202020204" pitchFamily="34" charset="0"/>
              </a:rPr>
              <a:t> </a:t>
            </a:r>
            <a:endParaRPr lang="cs-CZ" sz="2000" dirty="0">
              <a:latin typeface="Arial" panose="020B0604020202020204" pitchFamily="34" charset="0"/>
              <a:ea typeface="SimSun" panose="02010600030101010101" pitchFamily="2" charset="-122"/>
              <a:cs typeface="Arial" panose="020B0604020202020204" pitchFamily="34" charset="0"/>
            </a:endParaRPr>
          </a:p>
          <a:p>
            <a:pPr algn="just">
              <a:spcAft>
                <a:spcPts val="0"/>
              </a:spcAft>
            </a:pPr>
            <a:r>
              <a:rPr lang="ru-RU" sz="2000" dirty="0">
                <a:latin typeface="Arial" panose="020B0604020202020204" pitchFamily="34" charset="0"/>
                <a:ea typeface="SimSun" panose="02010600030101010101" pitchFamily="2" charset="-122"/>
                <a:cs typeface="Arial" panose="020B0604020202020204" pitchFamily="34" charset="0"/>
              </a:rPr>
              <a:t>1. Где вы обычно </a:t>
            </a:r>
            <a:r>
              <a:rPr lang="ru-RU" sz="2000" b="1" dirty="0">
                <a:latin typeface="Arial" panose="020B0604020202020204" pitchFamily="34" charset="0"/>
                <a:ea typeface="SimSun" panose="02010600030101010101" pitchFamily="2" charset="-122"/>
                <a:cs typeface="Arial" panose="020B0604020202020204" pitchFamily="34" charset="0"/>
              </a:rPr>
              <a:t>занимаетесь</a:t>
            </a:r>
            <a:r>
              <a:rPr lang="ru-RU" sz="2000" dirty="0">
                <a:latin typeface="Arial" panose="020B0604020202020204" pitchFamily="34" charset="0"/>
                <a:ea typeface="SimSun" panose="02010600030101010101" pitchFamily="2" charset="-122"/>
                <a:cs typeface="Arial" panose="020B0604020202020204" pitchFamily="34" charset="0"/>
              </a:rPr>
              <a:t>? 2. Чем </a:t>
            </a:r>
            <a:r>
              <a:rPr lang="ru-RU" sz="2000" b="1" dirty="0">
                <a:latin typeface="Arial" panose="020B0604020202020204" pitchFamily="34" charset="0"/>
                <a:ea typeface="SimSun" panose="02010600030101010101" pitchFamily="2" charset="-122"/>
                <a:cs typeface="Arial" panose="020B0604020202020204" pitchFamily="34" charset="0"/>
              </a:rPr>
              <a:t>занимаются</a:t>
            </a:r>
            <a:r>
              <a:rPr lang="ru-RU" sz="2000" dirty="0">
                <a:latin typeface="Arial" panose="020B0604020202020204" pitchFamily="34" charset="0"/>
                <a:ea typeface="SimSun" panose="02010600030101010101" pitchFamily="2" charset="-122"/>
                <a:cs typeface="Arial" panose="020B0604020202020204" pitchFamily="34" charset="0"/>
              </a:rPr>
              <a:t> ваши родители? 3. Чем вы </a:t>
            </a:r>
            <a:r>
              <a:rPr lang="ru-RU" sz="2000" b="1" dirty="0">
                <a:latin typeface="Arial" panose="020B0604020202020204" pitchFamily="34" charset="0"/>
                <a:ea typeface="SimSun" panose="02010600030101010101" pitchFamily="2" charset="-122"/>
                <a:cs typeface="Arial" panose="020B0604020202020204" pitchFamily="34" charset="0"/>
              </a:rPr>
              <a:t>занимались</a:t>
            </a:r>
            <a:r>
              <a:rPr lang="ru-RU" sz="2000" dirty="0">
                <a:latin typeface="Arial" panose="020B0604020202020204" pitchFamily="34" charset="0"/>
                <a:ea typeface="SimSun" panose="02010600030101010101" pitchFamily="2" charset="-122"/>
                <a:cs typeface="Arial" panose="020B0604020202020204" pitchFamily="34" charset="0"/>
              </a:rPr>
              <a:t> в воскресенье? 4. В какие дни вы </a:t>
            </a:r>
            <a:r>
              <a:rPr lang="ru-RU" sz="2000" b="1" dirty="0">
                <a:latin typeface="Arial" panose="020B0604020202020204" pitchFamily="34" charset="0"/>
                <a:ea typeface="SimSun" panose="02010600030101010101" pitchFamily="2" charset="-122"/>
                <a:cs typeface="Arial" panose="020B0604020202020204" pitchFamily="34" charset="0"/>
              </a:rPr>
              <a:t>занимаетесь</a:t>
            </a:r>
            <a:r>
              <a:rPr lang="ru-RU" sz="2000" dirty="0">
                <a:latin typeface="Arial" panose="020B0604020202020204" pitchFamily="34" charset="0"/>
                <a:ea typeface="SimSun" panose="02010600030101010101" pitchFamily="2" charset="-122"/>
                <a:cs typeface="Arial" panose="020B0604020202020204" pitchFamily="34" charset="0"/>
              </a:rPr>
              <a:t> русским языком? 5. С кем вы </a:t>
            </a:r>
            <a:r>
              <a:rPr lang="ru-RU" sz="2000" b="1" dirty="0">
                <a:latin typeface="Arial" panose="020B0604020202020204" pitchFamily="34" charset="0"/>
                <a:ea typeface="SimSun" panose="02010600030101010101" pitchFamily="2" charset="-122"/>
                <a:cs typeface="Arial" panose="020B0604020202020204" pitchFamily="34" charset="0"/>
              </a:rPr>
              <a:t>занимаетесь</a:t>
            </a:r>
            <a:r>
              <a:rPr lang="ru-RU" sz="2000" dirty="0">
                <a:latin typeface="Arial" panose="020B0604020202020204" pitchFamily="34" charset="0"/>
                <a:ea typeface="SimSun" panose="02010600030101010101" pitchFamily="2" charset="-122"/>
                <a:cs typeface="Arial" panose="020B0604020202020204" pitchFamily="34" charset="0"/>
              </a:rPr>
              <a:t> пением? 6. Где </a:t>
            </a:r>
            <a:r>
              <a:rPr lang="ru-RU" sz="2000" b="1" dirty="0">
                <a:latin typeface="Arial" panose="020B0604020202020204" pitchFamily="34" charset="0"/>
                <a:ea typeface="SimSun" panose="02010600030101010101" pitchFamily="2" charset="-122"/>
                <a:cs typeface="Arial" panose="020B0604020202020204" pitchFamily="34" charset="0"/>
              </a:rPr>
              <a:t>учится</a:t>
            </a:r>
            <a:r>
              <a:rPr lang="ru-RU" sz="2000" dirty="0">
                <a:latin typeface="Arial" panose="020B0604020202020204" pitchFamily="34" charset="0"/>
                <a:ea typeface="SimSun" panose="02010600030101010101" pitchFamily="2" charset="-122"/>
                <a:cs typeface="Arial" panose="020B0604020202020204" pitchFamily="34" charset="0"/>
              </a:rPr>
              <a:t> ваша сестра? 7. У кого ваш брат </a:t>
            </a:r>
            <a:r>
              <a:rPr lang="ru-RU" sz="2000" b="1" dirty="0">
                <a:latin typeface="Arial" panose="020B0604020202020204" pitchFamily="34" charset="0"/>
                <a:ea typeface="SimSun" panose="02010600030101010101" pitchFamily="2" charset="-122"/>
                <a:cs typeface="Arial" panose="020B0604020202020204" pitchFamily="34" charset="0"/>
              </a:rPr>
              <a:t>учился</a:t>
            </a:r>
            <a:r>
              <a:rPr lang="ru-RU" sz="2000" dirty="0">
                <a:latin typeface="Arial" panose="020B0604020202020204" pitchFamily="34" charset="0"/>
                <a:ea typeface="SimSun" panose="02010600030101010101" pitchFamily="2" charset="-122"/>
                <a:cs typeface="Arial" panose="020B0604020202020204" pitchFamily="34" charset="0"/>
              </a:rPr>
              <a:t> музыке? 8. Где вы так хорошо </a:t>
            </a:r>
            <a:r>
              <a:rPr lang="ru-RU" sz="2000" b="1" dirty="0">
                <a:latin typeface="Arial" panose="020B0604020202020204" pitchFamily="34" charset="0"/>
                <a:ea typeface="SimSun" panose="02010600030101010101" pitchFamily="2" charset="-122"/>
                <a:cs typeface="Arial" panose="020B0604020202020204" pitchFamily="34" charset="0"/>
              </a:rPr>
              <a:t>научились</a:t>
            </a:r>
            <a:r>
              <a:rPr lang="ru-RU" sz="2000" dirty="0">
                <a:latin typeface="Arial" panose="020B0604020202020204" pitchFamily="34" charset="0"/>
                <a:ea typeface="SimSun" panose="02010600030101010101" pitchFamily="2" charset="-122"/>
                <a:cs typeface="Arial" panose="020B0604020202020204" pitchFamily="34" charset="0"/>
              </a:rPr>
              <a:t> плавать? 9. Сколько времени вы </a:t>
            </a:r>
            <a:r>
              <a:rPr lang="ru-RU" sz="2000" b="1" dirty="0">
                <a:latin typeface="Arial" panose="020B0604020202020204" pitchFamily="34" charset="0"/>
                <a:ea typeface="SimSun" panose="02010600030101010101" pitchFamily="2" charset="-122"/>
                <a:cs typeface="Arial" panose="020B0604020202020204" pitchFamily="34" charset="0"/>
              </a:rPr>
              <a:t>учили</a:t>
            </a:r>
            <a:r>
              <a:rPr lang="ru-RU" sz="2000" dirty="0">
                <a:latin typeface="Arial" panose="020B0604020202020204" pitchFamily="34" charset="0"/>
                <a:ea typeface="SimSun" panose="02010600030101010101" pitchFamily="2" charset="-122"/>
                <a:cs typeface="Arial" panose="020B0604020202020204" pitchFamily="34" charset="0"/>
              </a:rPr>
              <a:t> это стихотворение? 10. Какие правила вы </a:t>
            </a:r>
            <a:r>
              <a:rPr lang="ru-RU" sz="2000" b="1" dirty="0">
                <a:latin typeface="Arial" panose="020B0604020202020204" pitchFamily="34" charset="0"/>
                <a:ea typeface="SimSun" panose="02010600030101010101" pitchFamily="2" charset="-122"/>
                <a:cs typeface="Arial" panose="020B0604020202020204" pitchFamily="34" charset="0"/>
              </a:rPr>
              <a:t>выучили</a:t>
            </a:r>
            <a:r>
              <a:rPr lang="ru-RU" sz="2000" dirty="0">
                <a:latin typeface="Arial" panose="020B0604020202020204" pitchFamily="34" charset="0"/>
                <a:ea typeface="SimSun" panose="02010600030101010101" pitchFamily="2" charset="-122"/>
                <a:cs typeface="Arial" panose="020B0604020202020204" pitchFamily="34" charset="0"/>
              </a:rPr>
              <a:t> к сегодняшнему уроку? 11. Какие предметы </a:t>
            </a:r>
            <a:r>
              <a:rPr lang="ru-RU" sz="2000" b="1" dirty="0">
                <a:latin typeface="Arial" panose="020B0604020202020204" pitchFamily="34" charset="0"/>
                <a:ea typeface="SimSun" panose="02010600030101010101" pitchFamily="2" charset="-122"/>
                <a:cs typeface="Arial" panose="020B0604020202020204" pitchFamily="34" charset="0"/>
              </a:rPr>
              <a:t>изучают</a:t>
            </a:r>
            <a:r>
              <a:rPr lang="ru-RU" sz="2000" dirty="0">
                <a:latin typeface="Arial" panose="020B0604020202020204" pitchFamily="34" charset="0"/>
                <a:ea typeface="SimSun" panose="02010600030101010101" pitchFamily="2" charset="-122"/>
                <a:cs typeface="Arial" panose="020B0604020202020204" pitchFamily="34" charset="0"/>
              </a:rPr>
              <a:t> в средней школе? 12. Что   </a:t>
            </a:r>
            <a:r>
              <a:rPr lang="ru-RU" sz="2000" b="1" dirty="0">
                <a:latin typeface="Arial" panose="020B0604020202020204" pitchFamily="34" charset="0"/>
                <a:ea typeface="SimSun" panose="02010600030101010101" pitchFamily="2" charset="-122"/>
                <a:cs typeface="Arial" panose="020B0604020202020204" pitchFamily="34" charset="0"/>
              </a:rPr>
              <a:t>изучают</a:t>
            </a:r>
            <a:r>
              <a:rPr lang="ru-RU" sz="2000" dirty="0">
                <a:latin typeface="Arial" panose="020B0604020202020204" pitchFamily="34" charset="0"/>
                <a:ea typeface="SimSun" panose="02010600030101010101" pitchFamily="2" charset="-122"/>
                <a:cs typeface="Arial" panose="020B0604020202020204" pitchFamily="34" charset="0"/>
              </a:rPr>
              <a:t> на первом курсе медицинских вузов? 13. Где вы </a:t>
            </a:r>
            <a:r>
              <a:rPr lang="ru-RU" sz="2000" b="1" dirty="0">
                <a:latin typeface="Arial" panose="020B0604020202020204" pitchFamily="34" charset="0"/>
                <a:ea typeface="SimSun" panose="02010600030101010101" pitchFamily="2" charset="-122"/>
                <a:cs typeface="Arial" panose="020B0604020202020204" pitchFamily="34" charset="0"/>
              </a:rPr>
              <a:t>изучали</a:t>
            </a:r>
            <a:r>
              <a:rPr lang="ru-RU" sz="2000" dirty="0">
                <a:latin typeface="Arial" panose="020B0604020202020204" pitchFamily="34" charset="0"/>
                <a:ea typeface="SimSun" panose="02010600030101010101" pitchFamily="2" charset="-122"/>
                <a:cs typeface="Arial" panose="020B0604020202020204" pitchFamily="34" charset="0"/>
              </a:rPr>
              <a:t> русский язык?</a:t>
            </a:r>
            <a:endParaRPr lang="cs-CZ" sz="2000" dirty="0">
              <a:latin typeface="Arial" panose="020B0604020202020204" pitchFamily="34" charset="0"/>
              <a:ea typeface="SimSun" panose="02010600030101010101" pitchFamily="2" charset="-122"/>
              <a:cs typeface="Arial" panose="020B0604020202020204" pitchFamily="34" charset="0"/>
            </a:endParaRPr>
          </a:p>
          <a:p>
            <a:pPr>
              <a:spcAft>
                <a:spcPts val="0"/>
              </a:spcAft>
            </a:pPr>
            <a:r>
              <a:rPr lang="ru-RU" sz="2000" dirty="0">
                <a:latin typeface="Arial" panose="020B0604020202020204" pitchFamily="34" charset="0"/>
                <a:ea typeface="SimSun" panose="02010600030101010101" pitchFamily="2" charset="-122"/>
                <a:cs typeface="Arial" panose="020B0604020202020204" pitchFamily="34" charset="0"/>
              </a:rPr>
              <a:t> </a:t>
            </a:r>
            <a:endParaRPr lang="cs-CZ" sz="2000" dirty="0">
              <a:latin typeface="Arial" panose="020B0604020202020204" pitchFamily="34" charset="0"/>
              <a:ea typeface="SimSun" panose="02010600030101010101" pitchFamily="2" charset="-122"/>
              <a:cs typeface="Arial" panose="020B0604020202020204" pitchFamily="34" charset="0"/>
            </a:endParaRPr>
          </a:p>
          <a:p>
            <a:pPr>
              <a:spcAft>
                <a:spcPts val="0"/>
              </a:spcAft>
            </a:pPr>
            <a:r>
              <a:rPr lang="ru-RU" sz="1400" b="1" dirty="0">
                <a:latin typeface="Arial" panose="020B0604020202020204" pitchFamily="34" charset="0"/>
                <a:ea typeface="SimSun" panose="02010600030101010101" pitchFamily="2" charset="-122"/>
                <a:cs typeface="Arial" panose="020B0604020202020204" pitchFamily="34" charset="0"/>
              </a:rPr>
              <a:t>Упражнение 4.</a:t>
            </a:r>
            <a:r>
              <a:rPr lang="ru-RU" sz="1400" dirty="0">
                <a:latin typeface="Arial" panose="020B0604020202020204" pitchFamily="34" charset="0"/>
                <a:ea typeface="SimSun" panose="02010600030101010101" pitchFamily="2" charset="-122"/>
                <a:cs typeface="Arial" panose="020B0604020202020204" pitchFamily="34" charset="0"/>
              </a:rPr>
              <a:t> Вставьте вместо точек подходящие по смыслу глаголы: учиться, учить — выучить, учиться — научиться, изучать — изучить, заниматься. Слова, данные в скобках, поставьте в нужном падеже.</a:t>
            </a:r>
            <a:endParaRPr lang="cs-CZ" sz="2000" dirty="0">
              <a:latin typeface="Arial" panose="020B0604020202020204" pitchFamily="34" charset="0"/>
              <a:ea typeface="SimSun" panose="02010600030101010101" pitchFamily="2" charset="-122"/>
              <a:cs typeface="Arial" panose="020B0604020202020204" pitchFamily="34" charset="0"/>
            </a:endParaRPr>
          </a:p>
          <a:p>
            <a:pPr>
              <a:spcAft>
                <a:spcPts val="0"/>
              </a:spcAft>
            </a:pPr>
            <a:r>
              <a:rPr lang="ru-RU" sz="2000" dirty="0">
                <a:latin typeface="Arial" panose="020B0604020202020204" pitchFamily="34" charset="0"/>
                <a:ea typeface="SimSun" panose="02010600030101010101" pitchFamily="2" charset="-122"/>
                <a:cs typeface="Arial" panose="020B0604020202020204" pitchFamily="34" charset="0"/>
              </a:rPr>
              <a:t> </a:t>
            </a:r>
            <a:endParaRPr lang="cs-CZ" sz="2000" dirty="0">
              <a:latin typeface="Arial" panose="020B0604020202020204" pitchFamily="34" charset="0"/>
              <a:ea typeface="SimSun" panose="02010600030101010101" pitchFamily="2" charset="-122"/>
              <a:cs typeface="Arial" panose="020B0604020202020204" pitchFamily="34" charset="0"/>
            </a:endParaRPr>
          </a:p>
          <a:p>
            <a:r>
              <a:rPr lang="ru-RU" sz="2000" dirty="0">
                <a:latin typeface="Arial" panose="020B0604020202020204" pitchFamily="34" charset="0"/>
                <a:ea typeface="SimSun" panose="02010600030101010101" pitchFamily="2" charset="-122"/>
                <a:cs typeface="Arial" panose="020B0604020202020204" pitchFamily="34" charset="0"/>
              </a:rPr>
              <a:t>1. Этот студент много и упорно … . 2. Аспирант глубоко ... </a:t>
            </a:r>
            <a:r>
              <a:rPr lang="ru-RU" sz="2000" i="1" dirty="0">
                <a:latin typeface="Arial" panose="020B0604020202020204" pitchFamily="34" charset="0"/>
                <a:ea typeface="SimSun" panose="02010600030101010101" pitchFamily="2" charset="-122"/>
                <a:cs typeface="Arial" panose="020B0604020202020204" pitchFamily="34" charset="0"/>
              </a:rPr>
              <a:t>(своя специальность)</a:t>
            </a:r>
            <a:r>
              <a:rPr lang="ru-RU" sz="2000" dirty="0">
                <a:latin typeface="Arial" panose="020B0604020202020204" pitchFamily="34" charset="0"/>
                <a:ea typeface="SimSun" panose="02010600030101010101" pitchFamily="2" charset="-122"/>
                <a:cs typeface="Arial" panose="020B0604020202020204" pitchFamily="34" charset="0"/>
              </a:rPr>
              <a:t>. 3. Вам надо больше … . 4. Мой брат ... в экономическом институте. 5. </a:t>
            </a:r>
            <a:r>
              <a:rPr lang="ru-RU" sz="2000" i="1" dirty="0">
                <a:latin typeface="Arial" panose="020B0604020202020204" pitchFamily="34" charset="0"/>
                <a:ea typeface="SimSun" panose="02010600030101010101" pitchFamily="2" charset="-122"/>
                <a:cs typeface="Arial" panose="020B0604020202020204" pitchFamily="34" charset="0"/>
              </a:rPr>
              <a:t>(Эта проблема)</a:t>
            </a:r>
            <a:r>
              <a:rPr lang="ru-RU" sz="2000" dirty="0">
                <a:latin typeface="Arial" panose="020B0604020202020204" pitchFamily="34" charset="0"/>
                <a:ea typeface="SimSun" panose="02010600030101010101" pitchFamily="2" charset="-122"/>
                <a:cs typeface="Arial" panose="020B0604020202020204" pitchFamily="34" charset="0"/>
              </a:rPr>
              <a:t> ... многие учёные, но она еще полностью не решена. 6. В этой аудитории по вторникам ... группа студентов 1 курса. 7. На занятиях по физкультуре школьники … бегать и прыгать. 8. Наконец я ... </a:t>
            </a:r>
            <a:r>
              <a:rPr lang="ru-RU" sz="2000" i="1" dirty="0">
                <a:latin typeface="Arial" panose="020B0604020202020204" pitchFamily="34" charset="0"/>
                <a:ea typeface="SimSun" panose="02010600030101010101" pitchFamily="2" charset="-122"/>
                <a:cs typeface="Arial" panose="020B0604020202020204" pitchFamily="34" charset="0"/>
              </a:rPr>
              <a:t>(заданное стихотворение)</a:t>
            </a:r>
            <a:r>
              <a:rPr lang="ru-RU" sz="2000" dirty="0">
                <a:latin typeface="Arial" panose="020B0604020202020204" pitchFamily="34" charset="0"/>
                <a:ea typeface="SimSun" panose="02010600030101010101" pitchFamily="2" charset="-122"/>
                <a:cs typeface="Arial" panose="020B0604020202020204" pitchFamily="34" charset="0"/>
              </a:rPr>
              <a:t>. 9. — Чем ты интересуешься? — Я ... (психология памяти). 10. По средам на уроках русского языка мы ... </a:t>
            </a:r>
            <a:r>
              <a:rPr lang="ru-RU" sz="2000" i="1" dirty="0">
                <a:latin typeface="Arial" panose="020B0604020202020204" pitchFamily="34" charset="0"/>
                <a:ea typeface="SimSun" panose="02010600030101010101" pitchFamily="2" charset="-122"/>
                <a:cs typeface="Arial" panose="020B0604020202020204" pitchFamily="34" charset="0"/>
              </a:rPr>
              <a:t>(фонетика).</a:t>
            </a:r>
            <a:r>
              <a:rPr lang="ru-RU" sz="2000" dirty="0">
                <a:latin typeface="Arial" panose="020B0604020202020204" pitchFamily="34" charset="0"/>
                <a:ea typeface="SimSun" panose="02010600030101010101" pitchFamily="2" charset="-122"/>
                <a:cs typeface="Arial" panose="020B0604020202020204" pitchFamily="34" charset="0"/>
              </a:rPr>
              <a:t> 11. Все рабочие этой бригады где-нибудь ... . 12. Он любит ... в читальном зале. 13. Тебе надо ... плавать. 14. Эти даты надо ... . 15.. Он с увлечением ... </a:t>
            </a:r>
            <a:r>
              <a:rPr lang="ru-RU" sz="2000" i="1" dirty="0">
                <a:latin typeface="Arial" panose="020B0604020202020204" pitchFamily="34" charset="0"/>
                <a:ea typeface="SimSun" panose="02010600030101010101" pitchFamily="2" charset="-122"/>
                <a:cs typeface="Arial" panose="020B0604020202020204" pitchFamily="34" charset="0"/>
              </a:rPr>
              <a:t>(музыка)</a:t>
            </a:r>
            <a:r>
              <a:rPr lang="ru-RU" sz="2000" dirty="0">
                <a:latin typeface="Arial" panose="020B0604020202020204" pitchFamily="34" charset="0"/>
                <a:ea typeface="SimSun" panose="02010600030101010101" pitchFamily="2" charset="-122"/>
                <a:cs typeface="Arial" panose="020B0604020202020204" pitchFamily="34" charset="0"/>
              </a:rPr>
              <a:t>. 16. Тебе надо ... распределять свое время, тогда ты будешь успевать больше читать. 17. Сегодня я ... </a:t>
            </a:r>
            <a:r>
              <a:rPr lang="ru-RU" sz="2000" i="1" dirty="0">
                <a:latin typeface="Arial" panose="020B0604020202020204" pitchFamily="34" charset="0"/>
                <a:ea typeface="SimSun" panose="02010600030101010101" pitchFamily="2" charset="-122"/>
                <a:cs typeface="Arial" panose="020B0604020202020204" pitchFamily="34" charset="0"/>
              </a:rPr>
              <a:t>(все слова и выражения к тексту)</a:t>
            </a:r>
            <a:r>
              <a:rPr lang="ru-RU" sz="2000" dirty="0">
                <a:latin typeface="Arial" panose="020B0604020202020204" pitchFamily="34" charset="0"/>
                <a:ea typeface="SimSun" panose="02010600030101010101" pitchFamily="2" charset="-122"/>
                <a:cs typeface="Arial" panose="020B0604020202020204" pitchFamily="34" charset="0"/>
              </a:rPr>
              <a:t>.</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80178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Obdélník 1">
            <a:extLst>
              <a:ext uri="{FF2B5EF4-FFF2-40B4-BE49-F238E27FC236}">
                <a16:creationId xmlns:a16="http://schemas.microsoft.com/office/drawing/2014/main" id="{6C972B5B-A507-469B-8169-D12003210B39}"/>
              </a:ext>
            </a:extLst>
          </p:cNvPr>
          <p:cNvSpPr/>
          <p:nvPr/>
        </p:nvSpPr>
        <p:spPr>
          <a:xfrm>
            <a:off x="290051" y="383458"/>
            <a:ext cx="11611897" cy="5878532"/>
          </a:xfrm>
          <a:prstGeom prst="rect">
            <a:avLst/>
          </a:prstGeom>
        </p:spPr>
        <p:txBody>
          <a:bodyPr wrap="square">
            <a:spAutoFit/>
          </a:bodyPr>
          <a:lstStyle/>
          <a:p>
            <a:pPr algn="just">
              <a:spcAft>
                <a:spcPts val="0"/>
              </a:spcAft>
            </a:pPr>
            <a:r>
              <a:rPr lang="ru-RU" sz="1400" b="1" dirty="0">
                <a:latin typeface="Arial" panose="020B0604020202020204" pitchFamily="34" charset="0"/>
                <a:ea typeface="SimSun" panose="02010600030101010101" pitchFamily="2" charset="-122"/>
                <a:cs typeface="Arial" panose="020B0604020202020204" pitchFamily="34" charset="0"/>
              </a:rPr>
              <a:t>Упражнение 5.</a:t>
            </a:r>
            <a:r>
              <a:rPr lang="ru-RU" sz="1400" dirty="0">
                <a:latin typeface="Arial" panose="020B0604020202020204" pitchFamily="34" charset="0"/>
                <a:ea typeface="SimSun" panose="02010600030101010101" pitchFamily="2" charset="-122"/>
                <a:cs typeface="Arial" panose="020B0604020202020204" pitchFamily="34" charset="0"/>
              </a:rPr>
              <a:t> Ответьте на вопросы, употребляя в ответах глаголы: </a:t>
            </a:r>
            <a:r>
              <a:rPr lang="ru-RU" sz="1400" i="1" dirty="0">
                <a:latin typeface="Arial" panose="020B0604020202020204" pitchFamily="34" charset="0"/>
                <a:ea typeface="SimSun" panose="02010600030101010101" pitchFamily="2" charset="-122"/>
                <a:cs typeface="Arial" panose="020B0604020202020204" pitchFamily="34" charset="0"/>
              </a:rPr>
              <a:t>учить — выучить, изучать — изучить, заниматься, учиться, учиться — научиться</a:t>
            </a:r>
            <a:r>
              <a:rPr lang="ru-RU" sz="1400" dirty="0">
                <a:latin typeface="Arial" panose="020B0604020202020204" pitchFamily="34" charset="0"/>
                <a:ea typeface="SimSun" panose="02010600030101010101" pitchFamily="2" charset="-122"/>
                <a:cs typeface="Arial" panose="020B0604020202020204" pitchFamily="34" charset="0"/>
              </a:rPr>
              <a:t>.</a:t>
            </a:r>
            <a:endParaRPr lang="cs-CZ" sz="2000" dirty="0">
              <a:latin typeface="Arial" panose="020B0604020202020204" pitchFamily="34" charset="0"/>
              <a:ea typeface="SimSun" panose="02010600030101010101" pitchFamily="2" charset="-122"/>
              <a:cs typeface="Arial" panose="020B0604020202020204" pitchFamily="34" charset="0"/>
            </a:endParaRPr>
          </a:p>
          <a:p>
            <a:pPr algn="just">
              <a:spcAft>
                <a:spcPts val="0"/>
              </a:spcAft>
            </a:pPr>
            <a:r>
              <a:rPr lang="ru-RU" sz="2000" dirty="0">
                <a:latin typeface="Arial" panose="020B0604020202020204" pitchFamily="34" charset="0"/>
                <a:ea typeface="SimSun" panose="02010600030101010101" pitchFamily="2" charset="-122"/>
                <a:cs typeface="Arial" panose="020B0604020202020204" pitchFamily="34" charset="0"/>
              </a:rPr>
              <a:t> </a:t>
            </a:r>
            <a:endParaRPr lang="cs-CZ" sz="2000" dirty="0">
              <a:latin typeface="Arial" panose="020B0604020202020204" pitchFamily="34" charset="0"/>
              <a:ea typeface="SimSun" panose="02010600030101010101" pitchFamily="2" charset="-122"/>
              <a:cs typeface="Arial" panose="020B0604020202020204" pitchFamily="34" charset="0"/>
            </a:endParaRPr>
          </a:p>
          <a:p>
            <a:pPr algn="just">
              <a:spcAft>
                <a:spcPts val="0"/>
              </a:spcAft>
            </a:pPr>
            <a:r>
              <a:rPr lang="ru-RU" sz="2000" dirty="0">
                <a:latin typeface="Arial" panose="020B0604020202020204" pitchFamily="34" charset="0"/>
                <a:ea typeface="SimSun" panose="02010600030101010101" pitchFamily="2" charset="-122"/>
                <a:cs typeface="Arial" panose="020B0604020202020204" pitchFamily="34" charset="0"/>
              </a:rPr>
              <a:t>1. Кто вы по специальности? 2. Кто по специальности ваша жена? 3. Вы студент? 4. Ваша сестра уже окончила школу? 5. Какие предметы входят в программу филологического факультета? 6. Какая у вас тема диплома? 7. Он сможет сыграть эту сонату без нот? 8. Вы хорошо знаете свою роль? 9. Что вы делаете в лингафонном кабинете? 10. Почему ты все вечера сидишь дома? 11. Зачем ты поступила на курсы английского языка? 12. Ты уже сам водишь машину? 13. Что он сейчас делает?</a:t>
            </a:r>
            <a:endParaRPr lang="cs-CZ" sz="2000" dirty="0">
              <a:latin typeface="Arial" panose="020B0604020202020204" pitchFamily="34" charset="0"/>
              <a:ea typeface="SimSun" panose="02010600030101010101" pitchFamily="2" charset="-122"/>
              <a:cs typeface="Arial" panose="020B0604020202020204" pitchFamily="34" charset="0"/>
            </a:endParaRPr>
          </a:p>
          <a:p>
            <a:pPr algn="just">
              <a:spcAft>
                <a:spcPts val="0"/>
              </a:spcAft>
            </a:pPr>
            <a:r>
              <a:rPr lang="ru-RU" sz="2000" dirty="0">
                <a:latin typeface="Arial" panose="020B0604020202020204" pitchFamily="34" charset="0"/>
                <a:ea typeface="SimSun" panose="02010600030101010101" pitchFamily="2" charset="-122"/>
                <a:cs typeface="Arial" panose="020B0604020202020204" pitchFamily="34" charset="0"/>
              </a:rPr>
              <a:t> </a:t>
            </a:r>
            <a:endParaRPr lang="cs-CZ" sz="2000" dirty="0">
              <a:latin typeface="Arial" panose="020B0604020202020204" pitchFamily="34" charset="0"/>
              <a:ea typeface="SimSun" panose="02010600030101010101" pitchFamily="2" charset="-122"/>
              <a:cs typeface="Arial" panose="020B0604020202020204" pitchFamily="34" charset="0"/>
            </a:endParaRPr>
          </a:p>
          <a:p>
            <a:pPr algn="just">
              <a:spcAft>
                <a:spcPts val="0"/>
              </a:spcAft>
            </a:pPr>
            <a:r>
              <a:rPr lang="ru-RU" sz="1400" b="1" dirty="0">
                <a:latin typeface="Arial" panose="020B0604020202020204" pitchFamily="34" charset="0"/>
                <a:ea typeface="SimSun" panose="02010600030101010101" pitchFamily="2" charset="-122"/>
                <a:cs typeface="Arial" panose="020B0604020202020204" pitchFamily="34" charset="0"/>
              </a:rPr>
              <a:t>Упражнение 6.</a:t>
            </a:r>
            <a:r>
              <a:rPr lang="ru-RU" sz="1400" dirty="0">
                <a:latin typeface="Arial" panose="020B0604020202020204" pitchFamily="34" charset="0"/>
                <a:ea typeface="SimSun" panose="02010600030101010101" pitchFamily="2" charset="-122"/>
                <a:cs typeface="Arial" panose="020B0604020202020204" pitchFamily="34" charset="0"/>
              </a:rPr>
              <a:t> Измените данные предложения таким образом, чтобы в них можно было употребить глаголы: </a:t>
            </a:r>
            <a:r>
              <a:rPr lang="ru-RU" sz="1400" i="1" dirty="0">
                <a:latin typeface="Arial" panose="020B0604020202020204" pitchFamily="34" charset="0"/>
                <a:ea typeface="SimSun" panose="02010600030101010101" pitchFamily="2" charset="-122"/>
                <a:cs typeface="Arial" panose="020B0604020202020204" pitchFamily="34" charset="0"/>
              </a:rPr>
              <a:t>учиться, заниматься, выучить, изучить — изучать</a:t>
            </a:r>
            <a:r>
              <a:rPr lang="ru-RU" sz="1400" dirty="0">
                <a:latin typeface="Arial" panose="020B0604020202020204" pitchFamily="34" charset="0"/>
                <a:ea typeface="SimSun" panose="02010600030101010101" pitchFamily="2" charset="-122"/>
                <a:cs typeface="Arial" panose="020B0604020202020204" pitchFamily="34" charset="0"/>
              </a:rPr>
              <a:t>.</a:t>
            </a:r>
            <a:endParaRPr lang="cs-CZ" sz="2000" dirty="0">
              <a:latin typeface="Arial" panose="020B0604020202020204" pitchFamily="34" charset="0"/>
              <a:ea typeface="SimSun" panose="02010600030101010101" pitchFamily="2" charset="-122"/>
              <a:cs typeface="Arial" panose="020B0604020202020204" pitchFamily="34" charset="0"/>
            </a:endParaRPr>
          </a:p>
          <a:p>
            <a:pPr algn="just">
              <a:spcAft>
                <a:spcPts val="0"/>
              </a:spcAft>
            </a:pPr>
            <a:r>
              <a:rPr lang="ru-RU" sz="2000" dirty="0">
                <a:latin typeface="Arial" panose="020B0604020202020204" pitchFamily="34" charset="0"/>
                <a:ea typeface="SimSun" panose="02010600030101010101" pitchFamily="2" charset="-122"/>
                <a:cs typeface="Arial" panose="020B0604020202020204" pitchFamily="34" charset="0"/>
              </a:rPr>
              <a:t> </a:t>
            </a:r>
            <a:endParaRPr lang="cs-CZ" sz="2000" dirty="0">
              <a:latin typeface="Arial" panose="020B0604020202020204" pitchFamily="34" charset="0"/>
              <a:ea typeface="SimSun" panose="02010600030101010101" pitchFamily="2" charset="-122"/>
              <a:cs typeface="Arial" panose="020B0604020202020204" pitchFamily="34" charset="0"/>
            </a:endParaRPr>
          </a:p>
          <a:p>
            <a:r>
              <a:rPr lang="ru-RU" sz="2000" dirty="0">
                <a:latin typeface="Arial" panose="020B0604020202020204" pitchFamily="34" charset="0"/>
                <a:ea typeface="SimSun" panose="02010600030101010101" pitchFamily="2" charset="-122"/>
                <a:cs typeface="Arial" panose="020B0604020202020204" pitchFamily="34" charset="0"/>
              </a:rPr>
              <a:t>1 Мой брат ещё школьник. 2. Моим учителем пения был дядя. 3. Тема моей научной работы касается влияния невесомости на организм человека. 4. Занятия по русскому языку проходят в соседней аудитории. 5. Сегодня я хорошо знаю все новые слова 6. Свою речь он знал наизусть. 7. Моя сестра — студентка энергетического института. 8. Он овладел английским языком за четыре года. 9. Ребёнок знал наизусть несколько стихотворений. 10. Готовиться к семинару я предпочитаю в читальном зале. 14. Мой приятель работает над историей Великой Отечественной войны.</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76690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1BAB0A32-2A5E-4AC8-9F1E-E4BE3D288A31}"/>
              </a:ext>
            </a:extLst>
          </p:cNvPr>
          <p:cNvSpPr/>
          <p:nvPr/>
        </p:nvSpPr>
        <p:spPr>
          <a:xfrm>
            <a:off x="1710431" y="936010"/>
            <a:ext cx="8771138" cy="5293757"/>
          </a:xfrm>
          <a:prstGeom prst="rect">
            <a:avLst/>
          </a:prstGeom>
        </p:spPr>
        <p:txBody>
          <a:bodyPr wrap="square">
            <a:spAutoFit/>
          </a:bodyPr>
          <a:lstStyle/>
          <a:p>
            <a:pPr algn="just">
              <a:spcAft>
                <a:spcPts val="0"/>
              </a:spcAft>
            </a:pPr>
            <a:r>
              <a:rPr lang="ru-RU" b="1" dirty="0">
                <a:latin typeface="Arial" panose="020B0604020202020204" pitchFamily="34" charset="0"/>
                <a:ea typeface="SimSun" panose="02010600030101010101" pitchFamily="2" charset="-122"/>
                <a:cs typeface="Arial" panose="020B0604020202020204" pitchFamily="34" charset="0"/>
              </a:rPr>
              <a:t>Упражнение 7.</a:t>
            </a:r>
            <a:r>
              <a:rPr lang="ru-RU" dirty="0">
                <a:latin typeface="Arial" panose="020B0604020202020204" pitchFamily="34" charset="0"/>
                <a:ea typeface="SimSun" panose="02010600030101010101" pitchFamily="2" charset="-122"/>
                <a:cs typeface="Arial" panose="020B0604020202020204" pitchFamily="34" charset="0"/>
              </a:rPr>
              <a:t> Употребляя данные в скобках слова, расскажите:</a:t>
            </a:r>
            <a:endParaRPr lang="cs-CZ" dirty="0">
              <a:latin typeface="Arial" panose="020B0604020202020204" pitchFamily="34" charset="0"/>
              <a:ea typeface="SimSun" panose="02010600030101010101" pitchFamily="2" charset="-122"/>
              <a:cs typeface="Arial" panose="020B0604020202020204" pitchFamily="34" charset="0"/>
            </a:endParaRPr>
          </a:p>
          <a:p>
            <a:pPr algn="just">
              <a:spcAft>
                <a:spcPts val="0"/>
              </a:spcAft>
            </a:pPr>
            <a:r>
              <a:rPr lang="ru-RU" sz="2000" dirty="0">
                <a:latin typeface="Arial" panose="020B0604020202020204" pitchFamily="34" charset="0"/>
                <a:ea typeface="SimSun" panose="02010600030101010101" pitchFamily="2" charset="-122"/>
                <a:cs typeface="Arial" panose="020B0604020202020204" pitchFamily="34" charset="0"/>
              </a:rPr>
              <a:t> </a:t>
            </a:r>
            <a:endParaRPr lang="cs-CZ" sz="2000" dirty="0">
              <a:latin typeface="Arial" panose="020B0604020202020204" pitchFamily="34" charset="0"/>
              <a:ea typeface="SimSun" panose="02010600030101010101" pitchFamily="2" charset="-122"/>
              <a:cs typeface="Arial" panose="020B0604020202020204" pitchFamily="34" charset="0"/>
            </a:endParaRPr>
          </a:p>
          <a:p>
            <a:pPr algn="just">
              <a:spcAft>
                <a:spcPts val="0"/>
              </a:spcAft>
            </a:pPr>
            <a:r>
              <a:rPr lang="ru-RU" sz="2000" dirty="0">
                <a:latin typeface="Arial" panose="020B0604020202020204" pitchFamily="34" charset="0"/>
                <a:ea typeface="SimSun" panose="02010600030101010101" pitchFamily="2" charset="-122"/>
                <a:cs typeface="Arial" panose="020B0604020202020204" pitchFamily="34" charset="0"/>
              </a:rPr>
              <a:t>Как вы готовились к экзамену по русскому языку? (</a:t>
            </a:r>
            <a:r>
              <a:rPr lang="ru-RU" sz="2000" i="1" dirty="0">
                <a:latin typeface="Arial" panose="020B0604020202020204" pitchFamily="34" charset="0"/>
                <a:ea typeface="SimSun" panose="02010600030101010101" pitchFamily="2" charset="-122"/>
                <a:cs typeface="Arial" panose="020B0604020202020204" pitchFamily="34" charset="0"/>
              </a:rPr>
              <a:t>учить — выучить, заниматься</a:t>
            </a:r>
            <a:r>
              <a:rPr lang="ru-RU" sz="2000" dirty="0">
                <a:latin typeface="Arial" panose="020B0604020202020204" pitchFamily="34" charset="0"/>
                <a:ea typeface="SimSun" panose="02010600030101010101" pitchFamily="2" charset="-122"/>
                <a:cs typeface="Arial" panose="020B0604020202020204" pitchFamily="34" charset="0"/>
              </a:rPr>
              <a:t>) Какие предметы были в программе вашего университета? (</a:t>
            </a:r>
            <a:r>
              <a:rPr lang="ru-RU" sz="2000" i="1" dirty="0">
                <a:latin typeface="Arial" panose="020B0604020202020204" pitchFamily="34" charset="0"/>
                <a:ea typeface="SimSun" panose="02010600030101010101" pitchFamily="2" charset="-122"/>
                <a:cs typeface="Arial" panose="020B0604020202020204" pitchFamily="34" charset="0"/>
              </a:rPr>
              <a:t>заниматься, изучать — изучить</a:t>
            </a:r>
            <a:r>
              <a:rPr lang="ru-RU" sz="2000" dirty="0">
                <a:latin typeface="Arial" panose="020B0604020202020204" pitchFamily="34" charset="0"/>
                <a:ea typeface="SimSun" panose="02010600030101010101" pitchFamily="2" charset="-122"/>
                <a:cs typeface="Arial" panose="020B0604020202020204" pitchFamily="34" charset="0"/>
              </a:rPr>
              <a:t>).</a:t>
            </a:r>
            <a:endParaRPr lang="cs-CZ" sz="2000" dirty="0">
              <a:latin typeface="Arial" panose="020B0604020202020204" pitchFamily="34" charset="0"/>
              <a:ea typeface="SimSun" panose="02010600030101010101" pitchFamily="2" charset="-122"/>
              <a:cs typeface="Arial" panose="020B0604020202020204" pitchFamily="34" charset="0"/>
            </a:endParaRPr>
          </a:p>
          <a:p>
            <a:pPr algn="just">
              <a:spcAft>
                <a:spcPts val="0"/>
              </a:spcAft>
            </a:pPr>
            <a:br>
              <a:rPr lang="ru-RU" sz="2000" dirty="0">
                <a:latin typeface="Arial" panose="020B0604020202020204" pitchFamily="34" charset="0"/>
                <a:ea typeface="SimSun" panose="02010600030101010101" pitchFamily="2" charset="-122"/>
                <a:cs typeface="Arial" panose="020B0604020202020204" pitchFamily="34" charset="0"/>
              </a:rPr>
            </a:br>
            <a:r>
              <a:rPr lang="ru-RU" sz="2000" b="1" dirty="0">
                <a:latin typeface="Arial" panose="020B0604020202020204" pitchFamily="34" charset="0"/>
                <a:ea typeface="SimSun" panose="02010600030101010101" pitchFamily="2" charset="-122"/>
                <a:cs typeface="Arial" panose="020B0604020202020204" pitchFamily="34" charset="0"/>
              </a:rPr>
              <a:t>Упражнение 8</a:t>
            </a:r>
            <a:r>
              <a:rPr lang="ru-RU" sz="2000" dirty="0">
                <a:latin typeface="Arial" panose="020B0604020202020204" pitchFamily="34" charset="0"/>
                <a:ea typeface="SimSun" panose="02010600030101010101" pitchFamily="2" charset="-122"/>
                <a:cs typeface="Arial" panose="020B0604020202020204" pitchFamily="34" charset="0"/>
              </a:rPr>
              <a:t>. Вставьте вместо точек глагол УЧИТЬ / ВЫУЧИТЬ</a:t>
            </a:r>
            <a:endParaRPr lang="cs-CZ" sz="2000" dirty="0">
              <a:latin typeface="Arial" panose="020B0604020202020204" pitchFamily="34" charset="0"/>
              <a:ea typeface="SimSun" panose="02010600030101010101" pitchFamily="2" charset="-122"/>
              <a:cs typeface="Arial" panose="020B0604020202020204" pitchFamily="34" charset="0"/>
            </a:endParaRPr>
          </a:p>
          <a:p>
            <a:pPr algn="just">
              <a:spcAft>
                <a:spcPts val="0"/>
              </a:spcAft>
            </a:pPr>
            <a:r>
              <a:rPr lang="ru-RU" sz="2000" dirty="0">
                <a:latin typeface="Arial" panose="020B0604020202020204" pitchFamily="34" charset="0"/>
                <a:ea typeface="SimSun" panose="02010600030101010101" pitchFamily="2" charset="-122"/>
                <a:cs typeface="Arial" panose="020B0604020202020204" pitchFamily="34" charset="0"/>
              </a:rPr>
              <a:t>или ИЗУЧАТЬ / ИЗУЧИТЬ. Мотивируйте свой выбор. Укажите возможные варианты.</a:t>
            </a:r>
            <a:endParaRPr lang="cs-CZ" sz="2000" dirty="0">
              <a:latin typeface="Arial" panose="020B0604020202020204" pitchFamily="34" charset="0"/>
              <a:ea typeface="SimSun" panose="02010600030101010101" pitchFamily="2" charset="-122"/>
              <a:cs typeface="Arial" panose="020B0604020202020204" pitchFamily="34" charset="0"/>
            </a:endParaRPr>
          </a:p>
          <a:p>
            <a:r>
              <a:rPr lang="ru-RU" sz="2000" dirty="0">
                <a:latin typeface="Arial" panose="020B0604020202020204" pitchFamily="34" charset="0"/>
                <a:ea typeface="SimSun" panose="02010600030101010101" pitchFamily="2" charset="-122"/>
                <a:cs typeface="Arial" panose="020B0604020202020204" pitchFamily="34" charset="0"/>
              </a:rPr>
              <a:t>1. В первом классе дети начинают ... таблицу умножения. 2. В тексте было много незнакомых слов. Я не смог все .... 3. Древнерусскую литературу студенты ... на-третьем курсе. 4. Сколько разных предметов нужно ... , чтобы стать хорошим специалистом! 5. Аспирант глубоко ... все работы по теме своей диссертации. 6. На завтра мы должны ... отрывок из "Евгения Онегина". 7. Ученые до сих пор продолжают ... десятую главу романа А.С. Пушкина "Евгений Онегин", связанные с ней загадки.</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65616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2DFCEF4E-3692-4654-8C3F-141A857EFC3D}"/>
              </a:ext>
            </a:extLst>
          </p:cNvPr>
          <p:cNvSpPr/>
          <p:nvPr/>
        </p:nvSpPr>
        <p:spPr>
          <a:xfrm>
            <a:off x="0" y="166568"/>
            <a:ext cx="12192000" cy="6524863"/>
          </a:xfrm>
          <a:prstGeom prst="rect">
            <a:avLst/>
          </a:prstGeom>
        </p:spPr>
        <p:txBody>
          <a:bodyPr wrap="square">
            <a:spAutoFit/>
          </a:bodyPr>
          <a:lstStyle/>
          <a:p>
            <a:pPr algn="just">
              <a:spcAft>
                <a:spcPts val="0"/>
              </a:spcAft>
            </a:pPr>
            <a:r>
              <a:rPr lang="ru-RU" sz="1900" b="1" dirty="0">
                <a:latin typeface="Arial" panose="020B0604020202020204" pitchFamily="34" charset="0"/>
                <a:ea typeface="SimSun" panose="02010600030101010101" pitchFamily="2" charset="-122"/>
                <a:cs typeface="Arial" panose="020B0604020202020204" pitchFamily="34" charset="0"/>
              </a:rPr>
              <a:t>Упражнение 9. </a:t>
            </a:r>
            <a:r>
              <a:rPr lang="ru-RU" sz="1900" dirty="0">
                <a:latin typeface="Arial" panose="020B0604020202020204" pitchFamily="34" charset="0"/>
                <a:ea typeface="SimSun" panose="02010600030101010101" pitchFamily="2" charset="-122"/>
                <a:cs typeface="Arial" panose="020B0604020202020204" pitchFamily="34" charset="0"/>
              </a:rPr>
              <a:t>Употребите вместо точек глагол УЧИТЬСЯ или ЗАНИМАТЬСЯ в нужной форме.</a:t>
            </a:r>
            <a:endParaRPr lang="cs-CZ" sz="1900" dirty="0">
              <a:latin typeface="Arial" panose="020B0604020202020204" pitchFamily="34" charset="0"/>
              <a:ea typeface="SimSun" panose="02010600030101010101" pitchFamily="2" charset="-122"/>
              <a:cs typeface="Arial" panose="020B0604020202020204" pitchFamily="34" charset="0"/>
            </a:endParaRPr>
          </a:p>
          <a:p>
            <a:pPr algn="just">
              <a:spcAft>
                <a:spcPts val="0"/>
              </a:spcAft>
            </a:pPr>
            <a:r>
              <a:rPr lang="ru-RU" sz="1900" dirty="0">
                <a:latin typeface="Arial" panose="020B0604020202020204" pitchFamily="34" charset="0"/>
                <a:ea typeface="SimSun" panose="02010600030101010101" pitchFamily="2" charset="-122"/>
                <a:cs typeface="Arial" panose="020B0604020202020204" pitchFamily="34" charset="0"/>
              </a:rPr>
              <a:t>1. Во время экзаменационной сессии друзья каждый день ... до часу ночи. 2. Я не думаю, что можно ... иностранному языку заочно.</a:t>
            </a:r>
            <a:endParaRPr lang="cs-CZ" sz="1900" dirty="0">
              <a:latin typeface="Arial" panose="020B0604020202020204" pitchFamily="34" charset="0"/>
              <a:ea typeface="SimSun" panose="02010600030101010101" pitchFamily="2" charset="-122"/>
              <a:cs typeface="Arial" panose="020B0604020202020204" pitchFamily="34" charset="0"/>
            </a:endParaRPr>
          </a:p>
          <a:p>
            <a:pPr algn="just">
              <a:spcAft>
                <a:spcPts val="0"/>
              </a:spcAft>
            </a:pPr>
            <a:r>
              <a:rPr lang="ru-RU" sz="1900" dirty="0">
                <a:latin typeface="Arial" panose="020B0604020202020204" pitchFamily="34" charset="0"/>
                <a:ea typeface="SimSun" panose="02010600030101010101" pitchFamily="2" charset="-122"/>
                <a:cs typeface="Arial" panose="020B0604020202020204" pitchFamily="34" charset="0"/>
              </a:rPr>
              <a:t>Глаголы группы УЧИТЬ</a:t>
            </a:r>
            <a:endParaRPr lang="cs-CZ" sz="1900" dirty="0">
              <a:latin typeface="Arial" panose="020B0604020202020204" pitchFamily="34" charset="0"/>
              <a:ea typeface="SimSun" panose="02010600030101010101" pitchFamily="2" charset="-122"/>
              <a:cs typeface="Arial" panose="020B0604020202020204" pitchFamily="34" charset="0"/>
            </a:endParaRPr>
          </a:p>
          <a:p>
            <a:pPr algn="just">
              <a:spcAft>
                <a:spcPts val="0"/>
              </a:spcAft>
            </a:pPr>
            <a:r>
              <a:rPr lang="ru-RU" sz="1900" dirty="0">
                <a:latin typeface="Arial" panose="020B0604020202020204" pitchFamily="34" charset="0"/>
                <a:ea typeface="SimSun" panose="02010600030101010101" pitchFamily="2" charset="-122"/>
                <a:cs typeface="Arial" panose="020B0604020202020204" pitchFamily="34" charset="0"/>
              </a:rPr>
              <a:t>З. Дети у них маленькие, еще не ... в школе. - Да, но я слышал, что они уже с пяти лет ... фигурным катанием. 4. Никогда бы раньше не подумала, что Иван будет ... с таким желанием, ведь учеба никогда раньше его не интересовала. - Это значит, что он наконец-то нашел свое призвание. Теперь его ничто, кроме учебы, не интересует, ... с утра до вечера. 5. Завтра все группы ... до полудня, а потом едут на экскурсию. 6. Все, кто когда-либо ... у Владимира Павловича, вспоминают его добрыми словами. 7. Я не могу сама .., со своей дочерью: для нее я мама, а не учитель. Придется взять </a:t>
            </a:r>
            <a:endParaRPr lang="cs-CZ" sz="1900" dirty="0">
              <a:latin typeface="Arial" panose="020B0604020202020204" pitchFamily="34" charset="0"/>
              <a:ea typeface="SimSun" panose="02010600030101010101" pitchFamily="2" charset="-122"/>
              <a:cs typeface="Arial" panose="020B0604020202020204" pitchFamily="34" charset="0"/>
            </a:endParaRPr>
          </a:p>
          <a:p>
            <a:pPr algn="just">
              <a:spcAft>
                <a:spcPts val="0"/>
              </a:spcAft>
            </a:pPr>
            <a:r>
              <a:rPr lang="ru-RU" sz="1900" dirty="0">
                <a:latin typeface="Arial" panose="020B0604020202020204" pitchFamily="34" charset="0"/>
                <a:ea typeface="SimSun" panose="02010600030101010101" pitchFamily="2" charset="-122"/>
                <a:cs typeface="Arial" panose="020B0604020202020204" pitchFamily="34" charset="0"/>
              </a:rPr>
              <a:t>репетитора.</a:t>
            </a:r>
            <a:endParaRPr lang="cs-CZ" sz="1900" dirty="0">
              <a:latin typeface="Arial" panose="020B0604020202020204" pitchFamily="34" charset="0"/>
              <a:ea typeface="SimSun" panose="02010600030101010101" pitchFamily="2" charset="-122"/>
              <a:cs typeface="Arial" panose="020B0604020202020204" pitchFamily="34" charset="0"/>
            </a:endParaRPr>
          </a:p>
          <a:p>
            <a:pPr algn="just">
              <a:spcAft>
                <a:spcPts val="0"/>
              </a:spcAft>
            </a:pPr>
            <a:r>
              <a:rPr lang="ru-RU" sz="1900" b="1" dirty="0">
                <a:latin typeface="Arial" panose="020B0604020202020204" pitchFamily="34" charset="0"/>
                <a:ea typeface="SimSun" panose="02010600030101010101" pitchFamily="2" charset="-122"/>
                <a:cs typeface="Arial" panose="020B0604020202020204" pitchFamily="34" charset="0"/>
              </a:rPr>
              <a:t>Упражнение 10. </a:t>
            </a:r>
            <a:r>
              <a:rPr lang="ru-RU" sz="1900" dirty="0">
                <a:latin typeface="Arial" panose="020B0604020202020204" pitchFamily="34" charset="0"/>
                <a:ea typeface="SimSun" panose="02010600030101010101" pitchFamily="2" charset="-122"/>
                <a:cs typeface="Arial" panose="020B0604020202020204" pitchFamily="34" charset="0"/>
              </a:rPr>
              <a:t>Вставьте вместо точек подходящие по смыслу глаголы: УЧИТЬ, УЧИТЬСЯ, ИЗУЧАТЬ, ПРЕПОДАВАТЬ, ЗАНИМАТЬСЯ.</a:t>
            </a:r>
            <a:endParaRPr lang="cs-CZ" sz="1900" dirty="0">
              <a:latin typeface="Arial" panose="020B0604020202020204" pitchFamily="34" charset="0"/>
              <a:ea typeface="SimSun" panose="02010600030101010101" pitchFamily="2" charset="-122"/>
              <a:cs typeface="Arial" panose="020B0604020202020204" pitchFamily="34" charset="0"/>
            </a:endParaRPr>
          </a:p>
          <a:p>
            <a:pPr algn="just">
              <a:spcAft>
                <a:spcPts val="0"/>
              </a:spcAft>
            </a:pPr>
            <a:r>
              <a:rPr lang="ru-RU" sz="1900" dirty="0">
                <a:latin typeface="Arial" panose="020B0604020202020204" pitchFamily="34" charset="0"/>
                <a:ea typeface="SimSun" panose="02010600030101010101" pitchFamily="2" charset="-122"/>
                <a:cs typeface="Arial" panose="020B0604020202020204" pitchFamily="34" charset="0"/>
              </a:rPr>
              <a:t>Слова, данные в скобках, употребите в нужной форме.</a:t>
            </a:r>
            <a:endParaRPr lang="cs-CZ" sz="1900" dirty="0">
              <a:latin typeface="Arial" panose="020B0604020202020204" pitchFamily="34" charset="0"/>
              <a:ea typeface="SimSun" panose="02010600030101010101" pitchFamily="2" charset="-122"/>
              <a:cs typeface="Arial" panose="020B0604020202020204" pitchFamily="34" charset="0"/>
            </a:endParaRPr>
          </a:p>
          <a:p>
            <a:r>
              <a:rPr lang="ru-RU" sz="1900" dirty="0">
                <a:latin typeface="Arial" panose="020B0604020202020204" pitchFamily="34" charset="0"/>
                <a:ea typeface="SimSun" panose="02010600030101010101" pitchFamily="2" charset="-122"/>
                <a:cs typeface="Arial" panose="020B0604020202020204" pitchFamily="34" charset="0"/>
              </a:rPr>
              <a:t>1. Чтобы успешно сдать сессию, нужно ... в течение семестра, а не только в ночь перед экзаменом. 2. В твоем возрасте стыдно не уметь плавать. Тебе нужно срочно ... (это). 3. Что же делать? Завтра контрольная работа, а я еще не ... (новые слова). 4. Маша с детства мечтала стать учительницей. Сейчас она успешно ... (дети, русская литература). 5. - Чем вы ... ? - Я уже пятнадцать лет ... (английский язык). 6. Здесь очень удобно. Мы никогда раньше не ... (эта аудитория). 7. Мой сын заканчивает институт. После окончания он мечтает ... (аспирантура). 8. Многие ученые ... (проблема сна и сновидений), но она еще решена не полностью, 9. Ты прекрасно играешь на гитаре! У кого ты ... (это)? 10. За десять лет работы таксистом он ... город как свои пять пальцев, знал каждую улицу и переулок.</a:t>
            </a:r>
            <a:endParaRPr lang="cs-CZ" sz="1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62306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805AE03-A27C-456B-82FA-9DD9CE51EDEF}"/>
              </a:ext>
            </a:extLst>
          </p:cNvPr>
          <p:cNvSpPr>
            <a:spLocks noGrp="1"/>
          </p:cNvSpPr>
          <p:nvPr>
            <p:ph type="title"/>
          </p:nvPr>
        </p:nvSpPr>
        <p:spPr/>
        <p:txBody>
          <a:bodyPr/>
          <a:lstStyle/>
          <a:p>
            <a:r>
              <a:rPr lang="ru-RU" dirty="0">
                <a:solidFill>
                  <a:srgbClr val="C00000"/>
                </a:solidFill>
              </a:rPr>
              <a:t>Личные местоимения</a:t>
            </a:r>
            <a:endParaRPr lang="cs-CZ" dirty="0">
              <a:solidFill>
                <a:srgbClr val="C00000"/>
              </a:solidFill>
            </a:endParaRPr>
          </a:p>
        </p:txBody>
      </p:sp>
    </p:spTree>
    <p:extLst>
      <p:ext uri="{BB962C8B-B14F-4D97-AF65-F5344CB8AC3E}">
        <p14:creationId xmlns:p14="http://schemas.microsoft.com/office/powerpoint/2010/main" val="18805522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8020007B-4FBB-4C76-9674-EA284C654FF0}"/>
              </a:ext>
            </a:extLst>
          </p:cNvPr>
          <p:cNvPicPr>
            <a:picLocks noChangeAspect="1"/>
          </p:cNvPicPr>
          <p:nvPr/>
        </p:nvPicPr>
        <p:blipFill>
          <a:blip r:embed="rId2"/>
          <a:stretch>
            <a:fillRect/>
          </a:stretch>
        </p:blipFill>
        <p:spPr>
          <a:xfrm>
            <a:off x="1482571" y="0"/>
            <a:ext cx="9185429" cy="6858000"/>
          </a:xfrm>
          <a:prstGeom prst="rect">
            <a:avLst/>
          </a:prstGeom>
        </p:spPr>
      </p:pic>
    </p:spTree>
    <p:extLst>
      <p:ext uri="{BB962C8B-B14F-4D97-AF65-F5344CB8AC3E}">
        <p14:creationId xmlns:p14="http://schemas.microsoft.com/office/powerpoint/2010/main" val="29660621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6683584A-B4DF-4B07-B455-815CE3201E0C}"/>
              </a:ext>
            </a:extLst>
          </p:cNvPr>
          <p:cNvSpPr/>
          <p:nvPr/>
        </p:nvSpPr>
        <p:spPr>
          <a:xfrm>
            <a:off x="2006353" y="914401"/>
            <a:ext cx="8575830" cy="4926349"/>
          </a:xfrm>
          <a:prstGeom prst="rect">
            <a:avLst/>
          </a:prstGeom>
        </p:spPr>
        <p:txBody>
          <a:bodyPr wrap="square">
            <a:spAutoFit/>
          </a:bodyPr>
          <a:lstStyle/>
          <a:p>
            <a:pPr marL="342900" indent="-342900">
              <a:lnSpc>
                <a:spcPct val="107000"/>
              </a:lnSpc>
              <a:spcAft>
                <a:spcPts val="800"/>
              </a:spcAft>
              <a:buFont typeface="Arial" panose="020B0604020202020204" pitchFamily="34" charset="0"/>
              <a:buChar char="•"/>
            </a:pPr>
            <a:r>
              <a:rPr lang="ru-RU" sz="2400" b="1" dirty="0">
                <a:latin typeface="Calibri" panose="020F0502020204030204" pitchFamily="34" charset="0"/>
                <a:ea typeface="Calibri" panose="020F0502020204030204" pitchFamily="34" charset="0"/>
                <a:cs typeface="Times New Roman" panose="02020603050405020304" pitchFamily="18" charset="0"/>
              </a:rPr>
              <a:t>В множественном числе </a:t>
            </a:r>
            <a:r>
              <a:rPr lang="ru-RU" sz="24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нет</a:t>
            </a:r>
            <a:r>
              <a:rPr lang="ru-RU" sz="2400" b="1" dirty="0">
                <a:latin typeface="Calibri" panose="020F0502020204030204" pitchFamily="34" charset="0"/>
                <a:ea typeface="Calibri" panose="020F0502020204030204" pitchFamily="34" charset="0"/>
                <a:cs typeface="Times New Roman" panose="02020603050405020304" pitchFamily="18" charset="0"/>
              </a:rPr>
              <a:t> родовых отличий.</a:t>
            </a:r>
            <a:endParaRPr lang="cs-CZ" sz="24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ru-RU" sz="2400" b="1" dirty="0">
                <a:latin typeface="Calibri" panose="020F0502020204030204" pitchFamily="34" charset="0"/>
                <a:ea typeface="Calibri" panose="020F0502020204030204" pitchFamily="34" charset="0"/>
                <a:cs typeface="Times New Roman" panose="02020603050405020304" pitchFamily="18" charset="0"/>
              </a:rPr>
              <a:t>После простых предлогов местоимение начинается с </a:t>
            </a:r>
            <a:r>
              <a:rPr lang="ru-RU" sz="24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Н</a:t>
            </a:r>
            <a:r>
              <a:rPr lang="ru-RU" sz="2400" b="1" dirty="0">
                <a:latin typeface="Calibri" panose="020F0502020204030204" pitchFamily="34" charset="0"/>
                <a:ea typeface="Calibri" panose="020F0502020204030204" pitchFamily="34" charset="0"/>
                <a:cs typeface="Times New Roman" panose="02020603050405020304" pitchFamily="18" charset="0"/>
              </a:rPr>
              <a:t>, например: </a:t>
            </a:r>
            <a:r>
              <a:rPr lang="ru-RU"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с ним, без неё, от них</a:t>
            </a:r>
            <a:r>
              <a:rPr lang="ru-RU" sz="2400" b="1" dirty="0">
                <a:latin typeface="Calibri" panose="020F0502020204030204" pitchFamily="34" charset="0"/>
                <a:ea typeface="Calibri" panose="020F0502020204030204" pitchFamily="34" charset="0"/>
                <a:cs typeface="Times New Roman" panose="02020603050405020304" pitchFamily="18" charset="0"/>
              </a:rPr>
              <a:t>. После производных предлогов </a:t>
            </a:r>
            <a:r>
              <a:rPr lang="ru-RU" sz="24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Н</a:t>
            </a:r>
            <a:r>
              <a:rPr lang="ru-RU" sz="2400" b="1" dirty="0">
                <a:latin typeface="Calibri" panose="020F0502020204030204" pitchFamily="34" charset="0"/>
                <a:ea typeface="Calibri" panose="020F0502020204030204" pitchFamily="34" charset="0"/>
                <a:cs typeface="Times New Roman" panose="02020603050405020304" pitchFamily="18" charset="0"/>
              </a:rPr>
              <a:t> не появляется, например: </a:t>
            </a:r>
            <a:r>
              <a:rPr lang="ru-RU"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благодаря ему, вопреки ей.</a:t>
            </a:r>
            <a:endParaRPr lang="cs-CZ" sz="24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ru-RU" sz="2400" b="1" dirty="0">
                <a:latin typeface="Calibri" panose="020F0502020204030204" pitchFamily="34" charset="0"/>
                <a:ea typeface="Calibri" panose="020F0502020204030204" pitchFamily="34" charset="0"/>
                <a:cs typeface="Times New Roman" panose="02020603050405020304" pitchFamily="18" charset="0"/>
              </a:rPr>
              <a:t>Возвратное </a:t>
            </a:r>
            <a:r>
              <a:rPr lang="ru-RU"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СЕБЯ</a:t>
            </a:r>
            <a:r>
              <a:rPr lang="ru-RU" sz="2400" b="1" dirty="0">
                <a:latin typeface="Calibri" panose="020F0502020204030204" pitchFamily="34" charset="0"/>
                <a:ea typeface="Calibri" panose="020F0502020204030204" pitchFamily="34" charset="0"/>
                <a:cs typeface="Times New Roman" panose="02020603050405020304" pitchFamily="18" charset="0"/>
              </a:rPr>
              <a:t> склоняется как </a:t>
            </a:r>
            <a:r>
              <a:rPr lang="ru-RU"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ТЫ</a:t>
            </a:r>
            <a:r>
              <a:rPr lang="ru-RU" sz="2400" b="1" dirty="0">
                <a:latin typeface="Calibri" panose="020F0502020204030204" pitchFamily="34" charset="0"/>
                <a:ea typeface="Calibri" panose="020F0502020204030204" pitchFamily="34" charset="0"/>
                <a:cs typeface="Times New Roman" panose="02020603050405020304" pitchFamily="18" charset="0"/>
              </a:rPr>
              <a:t>. Для обозначения </a:t>
            </a:r>
            <a:r>
              <a:rPr lang="ru-RU" sz="2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взаимности используется выражение ДРУГ ДРУГА</a:t>
            </a:r>
            <a:r>
              <a:rPr lang="ru-RU" sz="2400" b="1" dirty="0">
                <a:latin typeface="Calibri" panose="020F0502020204030204" pitchFamily="34" charset="0"/>
                <a:ea typeface="Calibri" panose="020F0502020204030204" pitchFamily="34" charset="0"/>
                <a:cs typeface="Times New Roman" panose="02020603050405020304" pitchFamily="18" charset="0"/>
              </a:rPr>
              <a:t>.</a:t>
            </a:r>
            <a:endParaRPr lang="cs-CZ" sz="24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ru-RU" sz="2400" b="1" dirty="0">
                <a:latin typeface="Calibri" panose="020F0502020204030204" pitchFamily="34" charset="0"/>
                <a:ea typeface="Calibri" panose="020F0502020204030204" pitchFamily="34" charset="0"/>
                <a:cs typeface="Times New Roman" panose="02020603050405020304" pitchFamily="18" charset="0"/>
              </a:rPr>
              <a:t>В </a:t>
            </a:r>
            <a:r>
              <a:rPr lang="ru-RU" sz="2400" b="1" dirty="0" err="1">
                <a:latin typeface="Calibri" panose="020F0502020204030204" pitchFamily="34" charset="0"/>
                <a:ea typeface="Calibri" panose="020F0502020204030204" pitchFamily="34" charset="0"/>
                <a:cs typeface="Times New Roman" panose="02020603050405020304" pitchFamily="18" charset="0"/>
              </a:rPr>
              <a:t>тв.п</a:t>
            </a:r>
            <a:r>
              <a:rPr lang="ru-RU" sz="2400" b="1" dirty="0">
                <a:latin typeface="Calibri" panose="020F0502020204030204" pitchFamily="34" charset="0"/>
                <a:ea typeface="Calibri" panose="020F0502020204030204" pitchFamily="34" charset="0"/>
                <a:cs typeface="Times New Roman" panose="02020603050405020304" pitchFamily="18" charset="0"/>
              </a:rPr>
              <a:t>. в </a:t>
            </a:r>
            <a:r>
              <a:rPr lang="ru-RU" sz="2400" b="1" dirty="0" err="1">
                <a:latin typeface="Calibri" panose="020F0502020204030204" pitchFamily="34" charset="0"/>
                <a:ea typeface="Calibri" panose="020F0502020204030204" pitchFamily="34" charset="0"/>
                <a:cs typeface="Times New Roman" panose="02020603050405020304" pitchFamily="18" charset="0"/>
              </a:rPr>
              <a:t>ж.р</a:t>
            </a:r>
            <a:r>
              <a:rPr lang="ru-RU" sz="2400" b="1" dirty="0">
                <a:latin typeface="Calibri" panose="020F0502020204030204" pitchFamily="34" charset="0"/>
                <a:ea typeface="Calibri" panose="020F0502020204030204" pitchFamily="34" charset="0"/>
                <a:cs typeface="Times New Roman" panose="02020603050405020304" pitchFamily="18" charset="0"/>
              </a:rPr>
              <a:t>. </a:t>
            </a:r>
            <a:r>
              <a:rPr lang="ru-RU" sz="2400" b="1" dirty="0" err="1">
                <a:latin typeface="Calibri" panose="020F0502020204030204" pitchFamily="34" charset="0"/>
                <a:ea typeface="Calibri" panose="020F0502020204030204" pitchFamily="34" charset="0"/>
                <a:cs typeface="Times New Roman" panose="02020603050405020304" pitchFamily="18" charset="0"/>
              </a:rPr>
              <a:t>ед.ч</a:t>
            </a:r>
            <a:r>
              <a:rPr lang="ru-RU" sz="2400" b="1" dirty="0">
                <a:latin typeface="Calibri" panose="020F0502020204030204" pitchFamily="34" charset="0"/>
                <a:ea typeface="Calibri" panose="020F0502020204030204" pitchFamily="34" charset="0"/>
                <a:cs typeface="Times New Roman" panose="02020603050405020304" pitchFamily="18" charset="0"/>
              </a:rPr>
              <a:t>. без предлога используется форма </a:t>
            </a:r>
            <a:r>
              <a:rPr lang="ru-RU"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ЕЮ</a:t>
            </a:r>
            <a:r>
              <a:rPr lang="ru-RU" sz="2400" b="1" dirty="0">
                <a:latin typeface="Calibri" panose="020F0502020204030204" pitchFamily="34" charset="0"/>
                <a:ea typeface="Calibri" panose="020F0502020204030204" pitchFamily="34" charset="0"/>
                <a:cs typeface="Times New Roman" panose="02020603050405020304" pitchFamily="18" charset="0"/>
              </a:rPr>
              <a:t>, с предлогом </a:t>
            </a:r>
            <a:r>
              <a:rPr lang="ru-RU"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НЕЙ</a:t>
            </a:r>
            <a:r>
              <a:rPr lang="ru-RU" sz="2400" b="1" dirty="0">
                <a:latin typeface="Calibri" panose="020F0502020204030204" pitchFamily="34" charset="0"/>
                <a:ea typeface="Calibri" panose="020F0502020204030204" pitchFamily="34" charset="0"/>
                <a:cs typeface="Times New Roman" panose="02020603050405020304" pitchFamily="18" charset="0"/>
              </a:rPr>
              <a:t> (мною, тобою - книжное).</a:t>
            </a:r>
            <a:endParaRPr lang="cs-CZ" sz="24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ru-RU" sz="2400" b="1" dirty="0">
                <a:latin typeface="Calibri" panose="020F0502020204030204" pitchFamily="34" charset="0"/>
                <a:ea typeface="Calibri" panose="020F0502020204030204" pitchFamily="34" charset="0"/>
                <a:cs typeface="Times New Roman" panose="02020603050405020304" pitchFamily="18" charset="0"/>
              </a:rPr>
              <a:t>В РЯ винительный падеж всегда = родительному.</a:t>
            </a:r>
            <a:endParaRPr lang="cs-CZ" sz="2400" dirty="0">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ru-RU" sz="2400" b="1" dirty="0">
                <a:latin typeface="Calibri" panose="020F0502020204030204" pitchFamily="34" charset="0"/>
                <a:ea typeface="Calibri" panose="020F0502020204030204" pitchFamily="34" charset="0"/>
                <a:cs typeface="Times New Roman" panose="02020603050405020304" pitchFamily="18" charset="0"/>
              </a:rPr>
              <a:t>В РЯ </a:t>
            </a:r>
            <a:r>
              <a:rPr lang="ru-RU" sz="24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нет</a:t>
            </a:r>
            <a:r>
              <a:rPr lang="ru-RU" sz="2400" b="1" dirty="0">
                <a:latin typeface="Calibri" panose="020F0502020204030204" pitchFamily="34" charset="0"/>
                <a:ea typeface="Calibri" panose="020F0502020204030204" pitchFamily="34" charset="0"/>
                <a:cs typeface="Times New Roman" panose="02020603050405020304" pitchFamily="18" charset="0"/>
              </a:rPr>
              <a:t> энклитических местоименных форм.</a:t>
            </a:r>
            <a:endParaRPr lang="cs-CZ" sz="2400" dirty="0"/>
          </a:p>
        </p:txBody>
      </p:sp>
    </p:spTree>
    <p:extLst>
      <p:ext uri="{BB962C8B-B14F-4D97-AF65-F5344CB8AC3E}">
        <p14:creationId xmlns:p14="http://schemas.microsoft.com/office/powerpoint/2010/main" val="288728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ulka 2">
            <a:extLst>
              <a:ext uri="{FF2B5EF4-FFF2-40B4-BE49-F238E27FC236}">
                <a16:creationId xmlns:a16="http://schemas.microsoft.com/office/drawing/2014/main" id="{4D9B6830-E902-4A4C-BB10-B6E649DE526B}"/>
              </a:ext>
            </a:extLst>
          </p:cNvPr>
          <p:cNvGraphicFramePr>
            <a:graphicFrameLocks noGrp="1"/>
          </p:cNvGraphicFramePr>
          <p:nvPr>
            <p:extLst>
              <p:ext uri="{D42A27DB-BD31-4B8C-83A1-F6EECF244321}">
                <p14:modId xmlns:p14="http://schemas.microsoft.com/office/powerpoint/2010/main" val="3108801960"/>
              </p:ext>
            </p:extLst>
          </p:nvPr>
        </p:nvGraphicFramePr>
        <p:xfrm>
          <a:off x="1207363" y="916620"/>
          <a:ext cx="9999216" cy="2512380"/>
        </p:xfrm>
        <a:graphic>
          <a:graphicData uri="http://schemas.openxmlformats.org/drawingml/2006/table">
            <a:tbl>
              <a:tblPr firstRow="1" firstCol="1" bandRow="1"/>
              <a:tblGrid>
                <a:gridCol w="2499804">
                  <a:extLst>
                    <a:ext uri="{9D8B030D-6E8A-4147-A177-3AD203B41FA5}">
                      <a16:colId xmlns:a16="http://schemas.microsoft.com/office/drawing/2014/main" val="2413334769"/>
                    </a:ext>
                  </a:extLst>
                </a:gridCol>
                <a:gridCol w="2499804">
                  <a:extLst>
                    <a:ext uri="{9D8B030D-6E8A-4147-A177-3AD203B41FA5}">
                      <a16:colId xmlns:a16="http://schemas.microsoft.com/office/drawing/2014/main" val="4138960859"/>
                    </a:ext>
                  </a:extLst>
                </a:gridCol>
                <a:gridCol w="2499804">
                  <a:extLst>
                    <a:ext uri="{9D8B030D-6E8A-4147-A177-3AD203B41FA5}">
                      <a16:colId xmlns:a16="http://schemas.microsoft.com/office/drawing/2014/main" val="1119977880"/>
                    </a:ext>
                  </a:extLst>
                </a:gridCol>
                <a:gridCol w="2499804">
                  <a:extLst>
                    <a:ext uri="{9D8B030D-6E8A-4147-A177-3AD203B41FA5}">
                      <a16:colId xmlns:a16="http://schemas.microsoft.com/office/drawing/2014/main" val="1849714524"/>
                    </a:ext>
                  </a:extLst>
                </a:gridCol>
              </a:tblGrid>
              <a:tr h="502476">
                <a:tc gridSpan="4">
                  <a:txBody>
                    <a:bodyPr/>
                    <a:lstStyle/>
                    <a:p>
                      <a:pPr algn="ctr">
                        <a:lnSpc>
                          <a:spcPct val="107000"/>
                        </a:lnSpc>
                        <a:spcAft>
                          <a:spcPts val="0"/>
                        </a:spcAft>
                      </a:pPr>
                      <a:r>
                        <a:rPr lang="ru-RU" sz="2400" b="1">
                          <a:effectLst/>
                          <a:latin typeface="Calibri" panose="020F0502020204030204" pitchFamily="34" charset="0"/>
                          <a:ea typeface="Calibri" panose="020F0502020204030204" pitchFamily="34" charset="0"/>
                          <a:cs typeface="Times New Roman" panose="02020603050405020304" pitchFamily="18" charset="0"/>
                        </a:rPr>
                        <a:t>Изменение ударения и чередование согласных при спряжении</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2645473840"/>
                  </a:ext>
                </a:extLst>
              </a:tr>
              <a:tr h="502476">
                <a:tc gridSpan="2">
                  <a:txBody>
                    <a:bodyPr/>
                    <a:lstStyle/>
                    <a:p>
                      <a:pPr algn="ctr">
                        <a:lnSpc>
                          <a:spcPct val="107000"/>
                        </a:lnSpc>
                        <a:spcAft>
                          <a:spcPts val="0"/>
                        </a:spcAft>
                      </a:pPr>
                      <a:r>
                        <a:rPr lang="ru-RU" sz="2400" b="1">
                          <a:effectLst/>
                          <a:latin typeface="Calibri" panose="020F0502020204030204" pitchFamily="34" charset="0"/>
                          <a:ea typeface="Calibri" panose="020F0502020204030204" pitchFamily="34" charset="0"/>
                          <a:cs typeface="Times New Roman" panose="02020603050405020304" pitchFamily="18" charset="0"/>
                        </a:rPr>
                        <a:t>пл</a:t>
                      </a:r>
                      <a:r>
                        <a:rPr lang="ru-RU" sz="24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а</a:t>
                      </a:r>
                      <a:r>
                        <a:rPr lang="ru-RU" sz="2400" b="1">
                          <a:effectLst/>
                          <a:latin typeface="Calibri" panose="020F0502020204030204" pitchFamily="34" charset="0"/>
                          <a:ea typeface="Calibri" panose="020F0502020204030204" pitchFamily="34" charset="0"/>
                          <a:cs typeface="Times New Roman" panose="02020603050405020304" pitchFamily="18" charset="0"/>
                        </a:rPr>
                        <a:t>ка</a:t>
                      </a:r>
                      <a:r>
                        <a:rPr lang="ru-RU" sz="2400" b="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т</a:t>
                      </a:r>
                      <a:r>
                        <a:rPr lang="ru-RU" sz="2400" b="1">
                          <a:effectLst/>
                          <a:latin typeface="Calibri" panose="020F0502020204030204" pitchFamily="34" charset="0"/>
                          <a:ea typeface="Calibri" panose="020F0502020204030204" pitchFamily="34" charset="0"/>
                          <a:cs typeface="Times New Roman" panose="02020603050405020304" pitchFamily="18" charset="0"/>
                        </a:rPr>
                        <a:t>ь</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cs-CZ"/>
                    </a:p>
                  </a:txBody>
                  <a:tcPr/>
                </a:tc>
                <a:tc gridSpan="2">
                  <a:txBody>
                    <a:bodyPr/>
                    <a:lstStyle/>
                    <a:p>
                      <a:pPr algn="ctr">
                        <a:lnSpc>
                          <a:spcPct val="107000"/>
                        </a:lnSpc>
                        <a:spcAft>
                          <a:spcPts val="0"/>
                        </a:spcAft>
                      </a:pPr>
                      <a:r>
                        <a:rPr lang="ru-RU" sz="2400" b="1">
                          <a:effectLst/>
                          <a:latin typeface="Calibri" panose="020F0502020204030204" pitchFamily="34" charset="0"/>
                          <a:ea typeface="Calibri" panose="020F0502020204030204" pitchFamily="34" charset="0"/>
                          <a:cs typeface="Times New Roman" panose="02020603050405020304" pitchFamily="18" charset="0"/>
                        </a:rPr>
                        <a:t>пла</a:t>
                      </a:r>
                      <a:r>
                        <a:rPr lang="ru-RU" sz="2400" b="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т</a:t>
                      </a:r>
                      <a:r>
                        <a:rPr lang="ru-RU" sz="24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и</a:t>
                      </a:r>
                      <a:r>
                        <a:rPr lang="ru-RU" sz="2400" b="1">
                          <a:effectLst/>
                          <a:latin typeface="Calibri" panose="020F0502020204030204" pitchFamily="34" charset="0"/>
                          <a:ea typeface="Calibri" panose="020F0502020204030204" pitchFamily="34" charset="0"/>
                          <a:cs typeface="Times New Roman" panose="02020603050405020304" pitchFamily="18" charset="0"/>
                        </a:rPr>
                        <a:t>ть</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cs-CZ"/>
                    </a:p>
                  </a:txBody>
                  <a:tcPr/>
                </a:tc>
                <a:extLst>
                  <a:ext uri="{0D108BD9-81ED-4DB2-BD59-A6C34878D82A}">
                    <a16:rowId xmlns:a16="http://schemas.microsoft.com/office/drawing/2014/main" val="1941504056"/>
                  </a:ext>
                </a:extLst>
              </a:tr>
              <a:tr h="502476">
                <a:tc>
                  <a:txBody>
                    <a:bodyPr/>
                    <a:lstStyle/>
                    <a:p>
                      <a:pPr algn="ctr">
                        <a:lnSpc>
                          <a:spcPct val="107000"/>
                        </a:lnSpc>
                        <a:spcAft>
                          <a:spcPts val="0"/>
                        </a:spcAft>
                      </a:pPr>
                      <a:r>
                        <a:rPr lang="ru-RU" sz="2400" b="1">
                          <a:effectLst/>
                          <a:latin typeface="Calibri" panose="020F0502020204030204" pitchFamily="34" charset="0"/>
                          <a:ea typeface="Calibri" panose="020F0502020204030204" pitchFamily="34" charset="0"/>
                          <a:cs typeface="Times New Roman" panose="02020603050405020304" pitchFamily="18" charset="0"/>
                        </a:rPr>
                        <a:t>пл</a:t>
                      </a:r>
                      <a:r>
                        <a:rPr lang="ru-RU" sz="24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а</a:t>
                      </a:r>
                      <a:r>
                        <a:rPr lang="ru-RU" sz="2400" b="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ч</a:t>
                      </a:r>
                      <a:r>
                        <a:rPr lang="ru-RU" sz="2400" b="1">
                          <a:effectLst/>
                          <a:latin typeface="Calibri" panose="020F0502020204030204" pitchFamily="34" charset="0"/>
                          <a:ea typeface="Calibri" panose="020F0502020204030204" pitchFamily="34" charset="0"/>
                          <a:cs typeface="Times New Roman" panose="02020603050405020304" pitchFamily="18" charset="0"/>
                        </a:rPr>
                        <a:t>у</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2400" b="1">
                          <a:effectLst/>
                          <a:latin typeface="Calibri" panose="020F0502020204030204" pitchFamily="34" charset="0"/>
                          <a:ea typeface="Calibri" panose="020F0502020204030204" pitchFamily="34" charset="0"/>
                          <a:cs typeface="Times New Roman" panose="02020603050405020304" pitchFamily="18" charset="0"/>
                        </a:rPr>
                        <a:t>пл</a:t>
                      </a:r>
                      <a:r>
                        <a:rPr lang="ru-RU" sz="24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а</a:t>
                      </a:r>
                      <a:r>
                        <a:rPr lang="ru-RU" sz="2400" b="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ч</a:t>
                      </a:r>
                      <a:r>
                        <a:rPr lang="ru-RU" sz="2400" b="1">
                          <a:effectLst/>
                          <a:latin typeface="Calibri" panose="020F0502020204030204" pitchFamily="34" charset="0"/>
                          <a:ea typeface="Calibri" panose="020F0502020204030204" pitchFamily="34" charset="0"/>
                          <a:cs typeface="Times New Roman" panose="02020603050405020304" pitchFamily="18" charset="0"/>
                        </a:rPr>
                        <a:t>ем</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2400" b="1">
                          <a:effectLst/>
                          <a:latin typeface="Calibri" panose="020F0502020204030204" pitchFamily="34" charset="0"/>
                          <a:ea typeface="Calibri" panose="020F0502020204030204" pitchFamily="34" charset="0"/>
                          <a:cs typeface="Times New Roman" panose="02020603050405020304" pitchFamily="18" charset="0"/>
                        </a:rPr>
                        <a:t>пла</a:t>
                      </a:r>
                      <a:r>
                        <a:rPr lang="ru-RU" sz="2400" b="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ч</a:t>
                      </a:r>
                      <a:r>
                        <a:rPr lang="ru-RU" sz="24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у</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2400" b="1">
                          <a:effectLst/>
                          <a:latin typeface="Calibri" panose="020F0502020204030204" pitchFamily="34" charset="0"/>
                          <a:ea typeface="Calibri" panose="020F0502020204030204" pitchFamily="34" charset="0"/>
                          <a:cs typeface="Times New Roman" panose="02020603050405020304" pitchFamily="18" charset="0"/>
                        </a:rPr>
                        <a:t>пл</a:t>
                      </a:r>
                      <a:r>
                        <a:rPr lang="ru-RU" sz="24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а</a:t>
                      </a:r>
                      <a:r>
                        <a:rPr lang="ru-RU" sz="2400" b="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т</a:t>
                      </a:r>
                      <a:r>
                        <a:rPr lang="ru-RU" sz="2400" b="1">
                          <a:effectLst/>
                          <a:latin typeface="Calibri" panose="020F0502020204030204" pitchFamily="34" charset="0"/>
                          <a:ea typeface="Calibri" panose="020F0502020204030204" pitchFamily="34" charset="0"/>
                          <a:cs typeface="Times New Roman" panose="02020603050405020304" pitchFamily="18" charset="0"/>
                        </a:rPr>
                        <a:t>им</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8098059"/>
                  </a:ext>
                </a:extLst>
              </a:tr>
              <a:tr h="502476">
                <a:tc>
                  <a:txBody>
                    <a:bodyPr/>
                    <a:lstStyle/>
                    <a:p>
                      <a:pPr algn="ctr">
                        <a:lnSpc>
                          <a:spcPct val="107000"/>
                        </a:lnSpc>
                        <a:spcAft>
                          <a:spcPts val="0"/>
                        </a:spcAft>
                      </a:pPr>
                      <a:r>
                        <a:rPr lang="ru-RU" sz="2400" b="1" dirty="0">
                          <a:effectLst/>
                          <a:latin typeface="Calibri" panose="020F0502020204030204" pitchFamily="34" charset="0"/>
                          <a:ea typeface="Calibri" panose="020F0502020204030204" pitchFamily="34" charset="0"/>
                          <a:cs typeface="Times New Roman" panose="02020603050405020304" pitchFamily="18" charset="0"/>
                        </a:rPr>
                        <a:t>пл</a:t>
                      </a:r>
                      <a:r>
                        <a:rPr lang="ru-RU" sz="2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а</a:t>
                      </a:r>
                      <a:r>
                        <a:rPr lang="ru-RU" sz="24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ч</a:t>
                      </a:r>
                      <a:r>
                        <a:rPr lang="ru-RU" sz="2400" b="1" dirty="0">
                          <a:effectLst/>
                          <a:latin typeface="Calibri" panose="020F0502020204030204" pitchFamily="34" charset="0"/>
                          <a:ea typeface="Calibri" panose="020F0502020204030204" pitchFamily="34" charset="0"/>
                          <a:cs typeface="Times New Roman" panose="02020603050405020304" pitchFamily="18" charset="0"/>
                        </a:rPr>
                        <a:t>ешь</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2400" b="1">
                          <a:effectLst/>
                          <a:latin typeface="Calibri" panose="020F0502020204030204" pitchFamily="34" charset="0"/>
                          <a:ea typeface="Calibri" panose="020F0502020204030204" pitchFamily="34" charset="0"/>
                          <a:cs typeface="Times New Roman" panose="02020603050405020304" pitchFamily="18" charset="0"/>
                        </a:rPr>
                        <a:t>пл</a:t>
                      </a:r>
                      <a:r>
                        <a:rPr lang="ru-RU" sz="24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а</a:t>
                      </a:r>
                      <a:r>
                        <a:rPr lang="ru-RU" sz="2400" b="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ч</a:t>
                      </a:r>
                      <a:r>
                        <a:rPr lang="ru-RU" sz="2400" b="1">
                          <a:effectLst/>
                          <a:latin typeface="Calibri" panose="020F0502020204030204" pitchFamily="34" charset="0"/>
                          <a:ea typeface="Calibri" panose="020F0502020204030204" pitchFamily="34" charset="0"/>
                          <a:cs typeface="Times New Roman" panose="02020603050405020304" pitchFamily="18" charset="0"/>
                        </a:rPr>
                        <a:t>ете</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2400" b="1">
                          <a:effectLst/>
                          <a:latin typeface="Calibri" panose="020F0502020204030204" pitchFamily="34" charset="0"/>
                          <a:ea typeface="Calibri" panose="020F0502020204030204" pitchFamily="34" charset="0"/>
                          <a:cs typeface="Times New Roman" panose="02020603050405020304" pitchFamily="18" charset="0"/>
                        </a:rPr>
                        <a:t>пл</a:t>
                      </a:r>
                      <a:r>
                        <a:rPr lang="ru-RU" sz="24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а</a:t>
                      </a:r>
                      <a:r>
                        <a:rPr lang="ru-RU" sz="2400" b="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т</a:t>
                      </a:r>
                      <a:r>
                        <a:rPr lang="ru-RU" sz="2400" b="1">
                          <a:effectLst/>
                          <a:latin typeface="Calibri" panose="020F0502020204030204" pitchFamily="34" charset="0"/>
                          <a:ea typeface="Calibri" panose="020F0502020204030204" pitchFamily="34" charset="0"/>
                          <a:cs typeface="Times New Roman" panose="02020603050405020304" pitchFamily="18" charset="0"/>
                        </a:rPr>
                        <a:t>ишь</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2400" b="1">
                          <a:effectLst/>
                          <a:latin typeface="Calibri" panose="020F0502020204030204" pitchFamily="34" charset="0"/>
                          <a:ea typeface="Calibri" panose="020F0502020204030204" pitchFamily="34" charset="0"/>
                          <a:cs typeface="Times New Roman" panose="02020603050405020304" pitchFamily="18" charset="0"/>
                        </a:rPr>
                        <a:t>пл</a:t>
                      </a:r>
                      <a:r>
                        <a:rPr lang="ru-RU" sz="24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а</a:t>
                      </a:r>
                      <a:r>
                        <a:rPr lang="ru-RU" sz="2400" b="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т</a:t>
                      </a:r>
                      <a:r>
                        <a:rPr lang="ru-RU" sz="2400" b="1">
                          <a:effectLst/>
                          <a:latin typeface="Calibri" panose="020F0502020204030204" pitchFamily="34" charset="0"/>
                          <a:ea typeface="Calibri" panose="020F0502020204030204" pitchFamily="34" charset="0"/>
                          <a:cs typeface="Times New Roman" panose="02020603050405020304" pitchFamily="18" charset="0"/>
                        </a:rPr>
                        <a:t>ите</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2638316"/>
                  </a:ext>
                </a:extLst>
              </a:tr>
              <a:tr h="502476">
                <a:tc>
                  <a:txBody>
                    <a:bodyPr/>
                    <a:lstStyle/>
                    <a:p>
                      <a:pPr algn="ctr">
                        <a:lnSpc>
                          <a:spcPct val="107000"/>
                        </a:lnSpc>
                        <a:spcAft>
                          <a:spcPts val="0"/>
                        </a:spcAft>
                      </a:pPr>
                      <a:r>
                        <a:rPr lang="ru-RU" sz="2400" b="1">
                          <a:effectLst/>
                          <a:latin typeface="Calibri" panose="020F0502020204030204" pitchFamily="34" charset="0"/>
                          <a:ea typeface="Calibri" panose="020F0502020204030204" pitchFamily="34" charset="0"/>
                          <a:cs typeface="Times New Roman" panose="02020603050405020304" pitchFamily="18" charset="0"/>
                        </a:rPr>
                        <a:t>пл</a:t>
                      </a:r>
                      <a:r>
                        <a:rPr lang="ru-RU" sz="24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а</a:t>
                      </a:r>
                      <a:r>
                        <a:rPr lang="ru-RU" sz="2400" b="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ч</a:t>
                      </a:r>
                      <a:r>
                        <a:rPr lang="ru-RU" sz="2400" b="1">
                          <a:effectLst/>
                          <a:latin typeface="Calibri" panose="020F0502020204030204" pitchFamily="34" charset="0"/>
                          <a:ea typeface="Calibri" panose="020F0502020204030204" pitchFamily="34" charset="0"/>
                          <a:cs typeface="Times New Roman" panose="02020603050405020304" pitchFamily="18" charset="0"/>
                        </a:rPr>
                        <a:t>ет</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2400" b="1">
                          <a:effectLst/>
                          <a:latin typeface="Calibri" panose="020F0502020204030204" pitchFamily="34" charset="0"/>
                          <a:ea typeface="Calibri" panose="020F0502020204030204" pitchFamily="34" charset="0"/>
                          <a:cs typeface="Times New Roman" panose="02020603050405020304" pitchFamily="18" charset="0"/>
                        </a:rPr>
                        <a:t>пл</a:t>
                      </a:r>
                      <a:r>
                        <a:rPr lang="ru-RU" sz="24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а</a:t>
                      </a:r>
                      <a:r>
                        <a:rPr lang="ru-RU" sz="2400" b="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ч</a:t>
                      </a:r>
                      <a:r>
                        <a:rPr lang="ru-RU" sz="2400" b="1">
                          <a:effectLst/>
                          <a:latin typeface="Calibri" panose="020F0502020204030204" pitchFamily="34" charset="0"/>
                          <a:ea typeface="Calibri" panose="020F0502020204030204" pitchFamily="34" charset="0"/>
                          <a:cs typeface="Times New Roman" panose="02020603050405020304" pitchFamily="18" charset="0"/>
                        </a:rPr>
                        <a:t>ут</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2400" b="1">
                          <a:effectLst/>
                          <a:latin typeface="Calibri" panose="020F0502020204030204" pitchFamily="34" charset="0"/>
                          <a:ea typeface="Calibri" panose="020F0502020204030204" pitchFamily="34" charset="0"/>
                          <a:cs typeface="Times New Roman" panose="02020603050405020304" pitchFamily="18" charset="0"/>
                        </a:rPr>
                        <a:t>пл</a:t>
                      </a:r>
                      <a:r>
                        <a:rPr lang="ru-RU" sz="24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а</a:t>
                      </a:r>
                      <a:r>
                        <a:rPr lang="ru-RU" sz="2400" b="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т</a:t>
                      </a:r>
                      <a:r>
                        <a:rPr lang="ru-RU" sz="2400" b="1">
                          <a:effectLst/>
                          <a:latin typeface="Calibri" panose="020F0502020204030204" pitchFamily="34" charset="0"/>
                          <a:ea typeface="Calibri" panose="020F0502020204030204" pitchFamily="34" charset="0"/>
                          <a:cs typeface="Times New Roman" panose="02020603050405020304" pitchFamily="18" charset="0"/>
                        </a:rPr>
                        <a:t>ит</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2400" b="1" dirty="0">
                          <a:effectLst/>
                          <a:latin typeface="Calibri" panose="020F0502020204030204" pitchFamily="34" charset="0"/>
                          <a:ea typeface="Calibri" panose="020F0502020204030204" pitchFamily="34" charset="0"/>
                          <a:cs typeface="Times New Roman" panose="02020603050405020304" pitchFamily="18" charset="0"/>
                        </a:rPr>
                        <a:t>пл</a:t>
                      </a:r>
                      <a:r>
                        <a:rPr lang="ru-RU" sz="2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а</a:t>
                      </a:r>
                      <a:r>
                        <a:rPr lang="ru-RU" sz="24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т</a:t>
                      </a:r>
                      <a:r>
                        <a:rPr lang="ru-RU" sz="2400" b="1" dirty="0">
                          <a:effectLst/>
                          <a:latin typeface="Calibri" panose="020F0502020204030204" pitchFamily="34" charset="0"/>
                          <a:ea typeface="Calibri" panose="020F0502020204030204" pitchFamily="34" charset="0"/>
                          <a:cs typeface="Times New Roman" panose="02020603050405020304" pitchFamily="18" charset="0"/>
                        </a:rPr>
                        <a:t>ят</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2112330"/>
                  </a:ext>
                </a:extLst>
              </a:tr>
            </a:tbl>
          </a:graphicData>
        </a:graphic>
      </p:graphicFrame>
      <p:sp>
        <p:nvSpPr>
          <p:cNvPr id="4" name="Obdélník 3">
            <a:extLst>
              <a:ext uri="{FF2B5EF4-FFF2-40B4-BE49-F238E27FC236}">
                <a16:creationId xmlns:a16="http://schemas.microsoft.com/office/drawing/2014/main" id="{9509400A-37DC-4FC4-BF6A-DDCFE1825EB4}"/>
              </a:ext>
            </a:extLst>
          </p:cNvPr>
          <p:cNvSpPr/>
          <p:nvPr/>
        </p:nvSpPr>
        <p:spPr>
          <a:xfrm>
            <a:off x="1207363" y="3915052"/>
            <a:ext cx="9999215" cy="2152769"/>
          </a:xfrm>
          <a:prstGeom prst="rect">
            <a:avLst/>
          </a:prstGeom>
        </p:spPr>
        <p:txBody>
          <a:bodyPr wrap="square">
            <a:spAutoFit/>
          </a:bodyPr>
          <a:lstStyle/>
          <a:p>
            <a:pPr marL="342900" lvl="0" indent="-342900">
              <a:lnSpc>
                <a:spcPct val="107000"/>
              </a:lnSpc>
              <a:spcAft>
                <a:spcPts val="0"/>
              </a:spcAft>
              <a:buFont typeface="Symbol" panose="05050102010706020507" pitchFamily="18" charset="2"/>
              <a:buChar char=""/>
            </a:pPr>
            <a:r>
              <a:rPr lang="ru-RU" sz="2400" b="1" dirty="0">
                <a:latin typeface="Calibri" panose="020F0502020204030204" pitchFamily="34" charset="0"/>
                <a:ea typeface="Calibri" panose="020F0502020204030204" pitchFamily="34" charset="0"/>
                <a:cs typeface="Times New Roman" panose="02020603050405020304" pitchFamily="18" charset="0"/>
              </a:rPr>
              <a:t>Изменение ударения при спряжении всегда происходит по одной схеме. </a:t>
            </a:r>
            <a:endParaRPr lang="cs-CZ"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ru-RU" sz="2400" b="1" dirty="0">
                <a:latin typeface="Calibri" panose="020F0502020204030204" pitchFamily="34" charset="0"/>
                <a:ea typeface="Calibri" panose="020F0502020204030204" pitchFamily="34" charset="0"/>
                <a:cs typeface="Times New Roman" panose="02020603050405020304" pitchFamily="18" charset="0"/>
              </a:rPr>
              <a:t>Чередование происходит по-разному в первом и втором спряжении.</a:t>
            </a:r>
          </a:p>
          <a:p>
            <a:pPr marL="342900" indent="-342900">
              <a:lnSpc>
                <a:spcPct val="107000"/>
              </a:lnSpc>
              <a:spcAft>
                <a:spcPts val="800"/>
              </a:spcAft>
              <a:buFont typeface="Symbol" panose="05050102010706020507" pitchFamily="18" charset="2"/>
              <a:buChar char=""/>
            </a:pPr>
            <a:r>
              <a:rPr lang="ru-RU" sz="2400" b="1" dirty="0">
                <a:highlight>
                  <a:srgbClr val="00FF00"/>
                </a:highlight>
                <a:latin typeface="Calibri" panose="020F0502020204030204" pitchFamily="34" charset="0"/>
                <a:ea typeface="Calibri" panose="020F0502020204030204" pitchFamily="34" charset="0"/>
                <a:cs typeface="Times New Roman" panose="02020603050405020304" pitchFamily="18" charset="0"/>
              </a:rPr>
              <a:t>При спряжении возвратных глаголов в и в первом и во втором спряжении после гласных пишется</a:t>
            </a:r>
            <a:r>
              <a:rPr lang="ru-RU" sz="2400" b="1" dirty="0">
                <a:latin typeface="Calibri" panose="020F0502020204030204" pitchFamily="34" charset="0"/>
                <a:ea typeface="Calibri" panose="020F0502020204030204" pitchFamily="34" charset="0"/>
                <a:cs typeface="Times New Roman" panose="02020603050405020304" pitchFamily="18" charset="0"/>
              </a:rPr>
              <a:t> </a:t>
            </a:r>
            <a:r>
              <a:rPr lang="ru-RU" sz="2400" b="1" dirty="0">
                <a:highlight>
                  <a:srgbClr val="FFFF00"/>
                </a:highlight>
                <a:latin typeface="Calibri" panose="020F0502020204030204" pitchFamily="34" charset="0"/>
                <a:ea typeface="Calibri" panose="020F0502020204030204" pitchFamily="34" charset="0"/>
                <a:cs typeface="Times New Roman" panose="02020603050405020304" pitchFamily="18" charset="0"/>
              </a:rPr>
              <a:t>СЬ</a:t>
            </a:r>
            <a:r>
              <a:rPr lang="ru-RU" sz="2400" b="1" dirty="0">
                <a:latin typeface="Calibri" panose="020F0502020204030204" pitchFamily="34" charset="0"/>
                <a:ea typeface="Calibri" panose="020F0502020204030204" pitchFamily="34" charset="0"/>
                <a:cs typeface="Times New Roman" panose="02020603050405020304" pitchFamily="18" charset="0"/>
              </a:rPr>
              <a:t>, </a:t>
            </a:r>
            <a:r>
              <a:rPr lang="ru-RU" sz="2400" b="1" dirty="0">
                <a:highlight>
                  <a:srgbClr val="00FF00"/>
                </a:highlight>
                <a:latin typeface="Calibri" panose="020F0502020204030204" pitchFamily="34" charset="0"/>
                <a:ea typeface="Calibri" panose="020F0502020204030204" pitchFamily="34" charset="0"/>
                <a:cs typeface="Times New Roman" panose="02020603050405020304" pitchFamily="18" charset="0"/>
              </a:rPr>
              <a:t>после согласных</a:t>
            </a:r>
            <a:r>
              <a:rPr lang="ru-RU" sz="2400" b="1" dirty="0">
                <a:latin typeface="Calibri" panose="020F0502020204030204" pitchFamily="34" charset="0"/>
                <a:ea typeface="Calibri" panose="020F0502020204030204" pitchFamily="34" charset="0"/>
                <a:cs typeface="Times New Roman" panose="02020603050405020304" pitchFamily="18" charset="0"/>
              </a:rPr>
              <a:t> </a:t>
            </a:r>
            <a:r>
              <a:rPr lang="ru-RU" sz="2400" b="1" dirty="0">
                <a:highlight>
                  <a:srgbClr val="FFFF00"/>
                </a:highlight>
                <a:latin typeface="Calibri" panose="020F0502020204030204" pitchFamily="34" charset="0"/>
                <a:ea typeface="Calibri" panose="020F0502020204030204" pitchFamily="34" charset="0"/>
                <a:cs typeface="Times New Roman" panose="02020603050405020304" pitchFamily="18" charset="0"/>
              </a:rPr>
              <a:t>СЯ</a:t>
            </a:r>
            <a:r>
              <a:rPr lang="ru-RU" sz="2400" b="1" dirty="0">
                <a:latin typeface="Calibri" panose="020F0502020204030204" pitchFamily="34" charset="0"/>
                <a:ea typeface="Calibri" panose="020F0502020204030204" pitchFamily="34" charset="0"/>
                <a:cs typeface="Times New Roman" panose="02020603050405020304" pitchFamily="18" charset="0"/>
              </a:rPr>
              <a:t>.</a:t>
            </a:r>
            <a:endParaRPr lang="cs-CZ" sz="2400" dirty="0"/>
          </a:p>
        </p:txBody>
      </p:sp>
    </p:spTree>
    <p:extLst>
      <p:ext uri="{BB962C8B-B14F-4D97-AF65-F5344CB8AC3E}">
        <p14:creationId xmlns:p14="http://schemas.microsoft.com/office/powerpoint/2010/main" val="31477145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1E7F6B4A-3ADA-4C21-93DA-F22779690F52}"/>
              </a:ext>
            </a:extLst>
          </p:cNvPr>
          <p:cNvPicPr>
            <a:picLocks noChangeAspect="1"/>
          </p:cNvPicPr>
          <p:nvPr/>
        </p:nvPicPr>
        <p:blipFill>
          <a:blip r:embed="rId2"/>
          <a:stretch>
            <a:fillRect/>
          </a:stretch>
        </p:blipFill>
        <p:spPr>
          <a:xfrm rot="-60000">
            <a:off x="763479" y="479773"/>
            <a:ext cx="10804124" cy="6146293"/>
          </a:xfrm>
          <a:prstGeom prst="rect">
            <a:avLst/>
          </a:prstGeom>
        </p:spPr>
      </p:pic>
    </p:spTree>
    <p:extLst>
      <p:ext uri="{BB962C8B-B14F-4D97-AF65-F5344CB8AC3E}">
        <p14:creationId xmlns:p14="http://schemas.microsoft.com/office/powerpoint/2010/main" val="16512986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AE1200B0-EC81-47D8-9812-7156B3794321}"/>
              </a:ext>
            </a:extLst>
          </p:cNvPr>
          <p:cNvPicPr>
            <a:picLocks noChangeAspect="1"/>
          </p:cNvPicPr>
          <p:nvPr/>
        </p:nvPicPr>
        <p:blipFill>
          <a:blip r:embed="rId2"/>
          <a:stretch>
            <a:fillRect/>
          </a:stretch>
        </p:blipFill>
        <p:spPr>
          <a:xfrm>
            <a:off x="371432" y="1242874"/>
            <a:ext cx="11261529" cy="4971496"/>
          </a:xfrm>
          <a:prstGeom prst="rect">
            <a:avLst/>
          </a:prstGeom>
        </p:spPr>
      </p:pic>
    </p:spTree>
    <p:extLst>
      <p:ext uri="{BB962C8B-B14F-4D97-AF65-F5344CB8AC3E}">
        <p14:creationId xmlns:p14="http://schemas.microsoft.com/office/powerpoint/2010/main" val="35354378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EFC669D-3E78-44AA-AA19-BB0EC22EB090}"/>
              </a:ext>
            </a:extLst>
          </p:cNvPr>
          <p:cNvPicPr/>
          <p:nvPr/>
        </p:nvPicPr>
        <p:blipFill rotWithShape="1">
          <a:blip r:embed="rId2" cstate="print">
            <a:extLst>
              <a:ext uri="{28A0092B-C50C-407E-A947-70E740481C1C}">
                <a14:useLocalDpi xmlns:a14="http://schemas.microsoft.com/office/drawing/2010/main" val="0"/>
              </a:ext>
            </a:extLst>
          </a:blip>
          <a:srcRect l="51901" t="41167"/>
          <a:stretch/>
        </p:blipFill>
        <p:spPr bwMode="auto">
          <a:xfrm>
            <a:off x="1091954" y="97654"/>
            <a:ext cx="9738804" cy="658945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353947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98FE04C-0E68-42A3-BC2A-2439CECC8E40}"/>
              </a:ext>
            </a:extLst>
          </p:cNvPr>
          <p:cNvPicPr>
            <a:picLocks noChangeAspect="1"/>
          </p:cNvPicPr>
          <p:nvPr/>
        </p:nvPicPr>
        <p:blipFill>
          <a:blip r:embed="rId2"/>
          <a:stretch>
            <a:fillRect/>
          </a:stretch>
        </p:blipFill>
        <p:spPr>
          <a:xfrm>
            <a:off x="565354" y="2080628"/>
            <a:ext cx="11061291" cy="2264126"/>
          </a:xfrm>
          <a:prstGeom prst="rect">
            <a:avLst/>
          </a:prstGeom>
        </p:spPr>
      </p:pic>
    </p:spTree>
    <p:extLst>
      <p:ext uri="{BB962C8B-B14F-4D97-AF65-F5344CB8AC3E}">
        <p14:creationId xmlns:p14="http://schemas.microsoft.com/office/powerpoint/2010/main" val="14316293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56D0A544-A863-43DB-BE8D-B097FE014675}"/>
              </a:ext>
            </a:extLst>
          </p:cNvPr>
          <p:cNvPicPr>
            <a:picLocks noChangeAspect="1"/>
          </p:cNvPicPr>
          <p:nvPr/>
        </p:nvPicPr>
        <p:blipFill>
          <a:blip r:embed="rId2"/>
          <a:stretch>
            <a:fillRect/>
          </a:stretch>
        </p:blipFill>
        <p:spPr>
          <a:xfrm>
            <a:off x="1671484" y="-15834"/>
            <a:ext cx="8662219" cy="6873836"/>
          </a:xfrm>
          <a:prstGeom prst="rect">
            <a:avLst/>
          </a:prstGeom>
        </p:spPr>
      </p:pic>
    </p:spTree>
    <p:extLst>
      <p:ext uri="{BB962C8B-B14F-4D97-AF65-F5344CB8AC3E}">
        <p14:creationId xmlns:p14="http://schemas.microsoft.com/office/powerpoint/2010/main" val="38744925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43123CD8-004E-49F0-94F8-1B4535C80E13}"/>
              </a:ext>
            </a:extLst>
          </p:cNvPr>
          <p:cNvPicPr>
            <a:picLocks noChangeAspect="1"/>
          </p:cNvPicPr>
          <p:nvPr/>
        </p:nvPicPr>
        <p:blipFill>
          <a:blip r:embed="rId2"/>
          <a:stretch>
            <a:fillRect/>
          </a:stretch>
        </p:blipFill>
        <p:spPr>
          <a:xfrm>
            <a:off x="1788229" y="1"/>
            <a:ext cx="8896138" cy="6858000"/>
          </a:xfrm>
          <a:prstGeom prst="rect">
            <a:avLst/>
          </a:prstGeom>
        </p:spPr>
      </p:pic>
    </p:spTree>
    <p:extLst>
      <p:ext uri="{BB962C8B-B14F-4D97-AF65-F5344CB8AC3E}">
        <p14:creationId xmlns:p14="http://schemas.microsoft.com/office/powerpoint/2010/main" val="15489734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E536F228-9D16-4ECA-995E-579A0230C5FA}"/>
              </a:ext>
            </a:extLst>
          </p:cNvPr>
          <p:cNvSpPr txBox="1"/>
          <p:nvPr/>
        </p:nvSpPr>
        <p:spPr>
          <a:xfrm>
            <a:off x="1494503" y="685108"/>
            <a:ext cx="9399639" cy="5457007"/>
          </a:xfrm>
          <a:prstGeom prst="rect">
            <a:avLst/>
          </a:prstGeom>
          <a:noFill/>
        </p:spPr>
        <p:txBody>
          <a:bodyPr wrap="square">
            <a:spAutoFit/>
          </a:bodyPr>
          <a:lstStyle/>
          <a:p>
            <a:pPr indent="226695" algn="just">
              <a:lnSpc>
                <a:spcPct val="97000"/>
              </a:lnSpc>
              <a:spcAft>
                <a:spcPts val="800"/>
              </a:spcAft>
            </a:pPr>
            <a:r>
              <a:rPr lang="ru-RU" sz="2000" b="1" i="1" dirty="0">
                <a:effectLst/>
                <a:latin typeface="Times New Roman" panose="02020603050405020304" pitchFamily="18" charset="0"/>
                <a:ea typeface="Times New Roman" panose="02020603050405020304" pitchFamily="18" charset="0"/>
                <a:cs typeface="Times New Roman" panose="02020603050405020304" pitchFamily="18" charset="0"/>
              </a:rPr>
              <a:t>Упражнение 1.</a:t>
            </a:r>
            <a:r>
              <a:rPr lang="ru-RU"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2000" dirty="0">
                <a:effectLst/>
                <a:latin typeface="Times New Roman" panose="02020603050405020304" pitchFamily="18" charset="0"/>
                <a:ea typeface="Times New Roman" panose="02020603050405020304" pitchFamily="18" charset="0"/>
                <a:cs typeface="Times New Roman" panose="02020603050405020304" pitchFamily="18" charset="0"/>
              </a:rPr>
              <a:t>Вместо точек вставьте в нужной форме личные местоимения.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indent="226695" algn="just">
              <a:lnSpc>
                <a:spcPct val="97000"/>
              </a:lnSpc>
              <a:spcAft>
                <a:spcPts val="800"/>
              </a:spcAft>
            </a:pPr>
            <a:r>
              <a:rPr lang="ru-RU"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97000"/>
              </a:lnSpc>
              <a:spcAft>
                <a:spcPts val="800"/>
              </a:spcAft>
            </a:pPr>
            <a:r>
              <a:rPr lang="ru-RU"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У (он) отпуск в августе. 2. Мы приехали к (она) в гости. 3. Из-за (ты) мы опоздали на поезд.</a:t>
            </a:r>
            <a:r>
              <a:rPr lang="ru-RU"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r>
              <a:rPr lang="ru-RU"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ru-RU"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Я не могу уехать так далеко без ... (ты). 5. Я не могу пойти на концерт, пойди вместо (я). 6. У (мы) осталось мало времени. 7. От (она) во многом зависит успех общего дела. 8. Не мешайте (он) думать. 9. Эта информация давно (они) известна. 10. Расскажите (мы) о себе. 11. Дайте (она) свою книгу. 12. Мы просим (вы) выступить на концерте. </a:t>
            </a:r>
          </a:p>
          <a:p>
            <a:pPr algn="just">
              <a:lnSpc>
                <a:spcPct val="97000"/>
              </a:lnSpc>
              <a:spcAft>
                <a:spcPts val="800"/>
              </a:spcAft>
            </a:pP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indent="226695" algn="just">
              <a:lnSpc>
                <a:spcPct val="107000"/>
              </a:lnSpc>
              <a:spcAft>
                <a:spcPts val="800"/>
              </a:spcAft>
            </a:pPr>
            <a:r>
              <a:rPr lang="ru-RU"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Упражнение 2. </a:t>
            </a:r>
            <a:r>
              <a:rPr lang="ru-RU"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Раскройте скобки. Где нужно, вставьте </a:t>
            </a:r>
            <a:r>
              <a:rPr lang="ru-RU"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н</a:t>
            </a:r>
            <a:r>
              <a:rPr lang="ru-RU"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indent="226695" algn="just">
              <a:lnSpc>
                <a:spcPct val="107000"/>
              </a:lnSpc>
              <a:spcAft>
                <a:spcPts val="800"/>
              </a:spcAft>
            </a:pPr>
            <a:r>
              <a:rPr lang="ru-RU"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Образец: </a:t>
            </a:r>
            <a:r>
              <a:rPr lang="ru-RU"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Я вижу (она). – Я вижу </a:t>
            </a:r>
            <a:r>
              <a:rPr lang="ru-RU"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ее</a:t>
            </a:r>
            <a:r>
              <a:rPr lang="ru-RU"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indent="226695" algn="just">
              <a:lnSpc>
                <a:spcPct val="107000"/>
              </a:lnSpc>
              <a:spcAft>
                <a:spcPts val="800"/>
              </a:spcAft>
            </a:pPr>
            <a:r>
              <a:rPr lang="ru-RU"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Работать с (она). – Работать с </a:t>
            </a:r>
            <a:r>
              <a:rPr lang="ru-RU"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ней</a:t>
            </a:r>
            <a:r>
              <a:rPr lang="ru-RU"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indent="226695" algn="just">
              <a:lnSpc>
                <a:spcPct val="107000"/>
              </a:lnSpc>
              <a:spcAft>
                <a:spcPts val="800"/>
              </a:spcAft>
            </a:pPr>
            <a:r>
              <a:rPr lang="ru-RU"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Я вижу (он). Я был у (он). Согласно (он) желанию. Вопреки (он). Гулять с (он). Отвечать (она). Навстречу (он). Сравниться с (он). Старше (он). Между (они). Между (они) домами. Указывать на (она). Указывать на (она) ошибки.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891598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83A046DC-F3F3-439B-85E5-E0A036025A83}"/>
              </a:ext>
            </a:extLst>
          </p:cNvPr>
          <p:cNvSpPr txBox="1"/>
          <p:nvPr/>
        </p:nvSpPr>
        <p:spPr>
          <a:xfrm>
            <a:off x="1632155" y="1603885"/>
            <a:ext cx="9252155" cy="3650230"/>
          </a:xfrm>
          <a:prstGeom prst="rect">
            <a:avLst/>
          </a:prstGeom>
          <a:noFill/>
        </p:spPr>
        <p:txBody>
          <a:bodyPr wrap="square">
            <a:spAutoFit/>
          </a:bodyPr>
          <a:lstStyle/>
          <a:p>
            <a:pPr indent="226695" algn="just">
              <a:lnSpc>
                <a:spcPct val="107000"/>
              </a:lnSpc>
              <a:spcAft>
                <a:spcPts val="800"/>
              </a:spcAft>
            </a:pPr>
            <a:r>
              <a:rPr lang="ru-RU" sz="2000" b="1" i="1" dirty="0">
                <a:effectLst/>
                <a:latin typeface="Times New Roman" panose="02020603050405020304" pitchFamily="18" charset="0"/>
                <a:ea typeface="Times New Roman" panose="02020603050405020304" pitchFamily="18" charset="0"/>
                <a:cs typeface="Times New Roman" panose="02020603050405020304" pitchFamily="18" charset="0"/>
              </a:rPr>
              <a:t>Упражнение 3. </a:t>
            </a:r>
            <a:r>
              <a:rPr lang="ru-RU" sz="2000" dirty="0">
                <a:effectLst/>
                <a:latin typeface="Times New Roman" panose="02020603050405020304" pitchFamily="18" charset="0"/>
                <a:ea typeface="Times New Roman" panose="02020603050405020304" pitchFamily="18" charset="0"/>
                <a:cs typeface="Times New Roman" panose="02020603050405020304" pitchFamily="18" charset="0"/>
              </a:rPr>
              <a:t>Вместо точек вставьте в нужной форме личные местоимения с предлогом или без предлога.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indent="226695" algn="just">
              <a:lnSpc>
                <a:spcPct val="107000"/>
              </a:lnSpc>
              <a:spcAft>
                <a:spcPts val="800"/>
              </a:spcAft>
            </a:pPr>
            <a:r>
              <a:rPr lang="ru-RU"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dirty="0">
                <a:effectLst/>
                <a:latin typeface="Times New Roman" panose="02020603050405020304" pitchFamily="18" charset="0"/>
                <a:ea typeface="Times New Roman" panose="02020603050405020304" pitchFamily="18" charset="0"/>
                <a:cs typeface="Times New Roman" panose="02020603050405020304" pitchFamily="18" charset="0"/>
              </a:rPr>
              <a:t>1. Мы давно не писали своим друзьям, надо обязательно поздравить … с праздником.</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dirty="0">
                <a:effectLst/>
                <a:latin typeface="Times New Roman" panose="02020603050405020304" pitchFamily="18" charset="0"/>
                <a:ea typeface="Times New Roman" panose="02020603050405020304" pitchFamily="18" charset="0"/>
                <a:cs typeface="Times New Roman" panose="02020603050405020304" pitchFamily="18" charset="0"/>
              </a:rPr>
              <a:t>2. Перед самой экспедицией он неожиданно заболел, и … поехал Олег.</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dirty="0">
                <a:effectLst/>
                <a:latin typeface="Times New Roman" panose="02020603050405020304" pitchFamily="18" charset="0"/>
                <a:ea typeface="Times New Roman" panose="02020603050405020304" pitchFamily="18" charset="0"/>
                <a:cs typeface="Times New Roman" panose="02020603050405020304" pitchFamily="18" charset="0"/>
              </a:rPr>
              <a:t>3. Он мне не безразличен, я всегда огорчаюсь, если … неприятности.</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2000" dirty="0">
                <a:effectLst/>
                <a:latin typeface="Times New Roman" panose="02020603050405020304" pitchFamily="18" charset="0"/>
                <a:ea typeface="Times New Roman" panose="02020603050405020304" pitchFamily="18" charset="0"/>
                <a:cs typeface="Times New Roman" panose="02020603050405020304" pitchFamily="18" charset="0"/>
              </a:rPr>
              <a:t>4. Я знал ее еще в университете, мы учились ... на одном курсе.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r>
              <a:rPr lang="ru-RU" sz="2000" dirty="0">
                <a:effectLst/>
                <a:latin typeface="Times New Roman" panose="02020603050405020304" pitchFamily="18" charset="0"/>
                <a:ea typeface="Times New Roman" panose="02020603050405020304" pitchFamily="18" charset="0"/>
              </a:rPr>
              <a:t>5. Он уже не раз подводил нас, не стоит … доверять.</a:t>
            </a:r>
            <a:endParaRPr lang="cs-CZ" sz="2000" dirty="0"/>
          </a:p>
        </p:txBody>
      </p:sp>
    </p:spTree>
    <p:extLst>
      <p:ext uri="{BB962C8B-B14F-4D97-AF65-F5344CB8AC3E}">
        <p14:creationId xmlns:p14="http://schemas.microsoft.com/office/powerpoint/2010/main" val="42355385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B6570C-B8BF-4C21-B3AD-A33B07AC01FF}"/>
              </a:ext>
            </a:extLst>
          </p:cNvPr>
          <p:cNvSpPr>
            <a:spLocks noGrp="1"/>
          </p:cNvSpPr>
          <p:nvPr>
            <p:ph type="title"/>
          </p:nvPr>
        </p:nvSpPr>
        <p:spPr/>
        <p:txBody>
          <a:bodyPr/>
          <a:lstStyle/>
          <a:p>
            <a:r>
              <a:rPr lang="ru-RU" dirty="0">
                <a:solidFill>
                  <a:srgbClr val="C00000"/>
                </a:solidFill>
              </a:rPr>
              <a:t>Притяжательные местоимения</a:t>
            </a:r>
            <a:endParaRPr lang="cs-CZ" dirty="0">
              <a:solidFill>
                <a:srgbClr val="C00000"/>
              </a:solidFill>
            </a:endParaRPr>
          </a:p>
        </p:txBody>
      </p:sp>
    </p:spTree>
    <p:extLst>
      <p:ext uri="{BB962C8B-B14F-4D97-AF65-F5344CB8AC3E}">
        <p14:creationId xmlns:p14="http://schemas.microsoft.com/office/powerpoint/2010/main" val="29302009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2" descr="Výsledek obrázku pro склонение притяжательных местоимений в русском языке">
            <a:extLst>
              <a:ext uri="{FF2B5EF4-FFF2-40B4-BE49-F238E27FC236}">
                <a16:creationId xmlns:a16="http://schemas.microsoft.com/office/drawing/2014/main" id="{5A8A904A-E0A0-46B4-91C9-27C967007B07}"/>
              </a:ext>
            </a:extLst>
          </p:cNvPr>
          <p:cNvPicPr/>
          <p:nvPr/>
        </p:nvPicPr>
        <p:blipFill rotWithShape="1">
          <a:blip r:embed="rId2">
            <a:extLst>
              <a:ext uri="{28A0092B-C50C-407E-A947-70E740481C1C}">
                <a14:useLocalDpi xmlns:a14="http://schemas.microsoft.com/office/drawing/2010/main" val="0"/>
              </a:ext>
            </a:extLst>
          </a:blip>
          <a:srcRect t="13404" b="11215"/>
          <a:stretch/>
        </p:blipFill>
        <p:spPr bwMode="auto">
          <a:xfrm>
            <a:off x="1877961" y="0"/>
            <a:ext cx="8249265" cy="6858000"/>
          </a:xfrm>
          <a:prstGeom prst="rect">
            <a:avLst/>
          </a:prstGeom>
          <a:noFill/>
          <a:ln>
            <a:noFill/>
          </a:ln>
          <a:extLst>
            <a:ext uri="{53640926-AAD7-44D8-BBD7-CCE9431645EC}">
              <a14:shadowObscured xmlns:a14="http://schemas.microsoft.com/office/drawing/2010/main"/>
            </a:ext>
          </a:extLst>
        </p:spPr>
      </p:pic>
      <p:sp>
        <p:nvSpPr>
          <p:cNvPr id="3" name="TextovéPole 2">
            <a:extLst>
              <a:ext uri="{FF2B5EF4-FFF2-40B4-BE49-F238E27FC236}">
                <a16:creationId xmlns:a16="http://schemas.microsoft.com/office/drawing/2014/main" id="{A5C62330-CB9E-4F2D-AD28-1B550CCFE65C}"/>
              </a:ext>
            </a:extLst>
          </p:cNvPr>
          <p:cNvSpPr txBox="1"/>
          <p:nvPr/>
        </p:nvSpPr>
        <p:spPr>
          <a:xfrm>
            <a:off x="117987" y="1877961"/>
            <a:ext cx="1504336" cy="1015663"/>
          </a:xfrm>
          <a:prstGeom prst="rect">
            <a:avLst/>
          </a:prstGeom>
          <a:noFill/>
        </p:spPr>
        <p:txBody>
          <a:bodyPr wrap="square" rtlCol="0">
            <a:spAutoFit/>
          </a:bodyPr>
          <a:lstStyle/>
          <a:p>
            <a:r>
              <a:rPr lang="ru-RU" sz="2000" b="1" dirty="0"/>
              <a:t>ЕГО, ЕЁ, ИХ</a:t>
            </a:r>
          </a:p>
          <a:p>
            <a:r>
              <a:rPr lang="ru-RU" sz="2000" b="1" dirty="0">
                <a:solidFill>
                  <a:srgbClr val="FF0000"/>
                </a:solidFill>
              </a:rPr>
              <a:t>Не</a:t>
            </a:r>
            <a:r>
              <a:rPr lang="ru-RU" sz="2000" b="1" dirty="0"/>
              <a:t> склоняется!</a:t>
            </a:r>
            <a:endParaRPr lang="cs-CZ" sz="2000" b="1" dirty="0"/>
          </a:p>
        </p:txBody>
      </p:sp>
    </p:spTree>
    <p:extLst>
      <p:ext uri="{BB962C8B-B14F-4D97-AF65-F5344CB8AC3E}">
        <p14:creationId xmlns:p14="http://schemas.microsoft.com/office/powerpoint/2010/main" val="95357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50BD89EC-69B6-44D2-8E16-E02DEED6047E}"/>
              </a:ext>
            </a:extLst>
          </p:cNvPr>
          <p:cNvPicPr>
            <a:picLocks noChangeAspect="1"/>
          </p:cNvPicPr>
          <p:nvPr/>
        </p:nvPicPr>
        <p:blipFill>
          <a:blip r:embed="rId2"/>
          <a:stretch>
            <a:fillRect/>
          </a:stretch>
        </p:blipFill>
        <p:spPr>
          <a:xfrm>
            <a:off x="3045041" y="941642"/>
            <a:ext cx="5530788" cy="5747682"/>
          </a:xfrm>
          <a:prstGeom prst="rect">
            <a:avLst/>
          </a:prstGeom>
        </p:spPr>
      </p:pic>
      <p:sp>
        <p:nvSpPr>
          <p:cNvPr id="4" name="TextovéPole 3">
            <a:extLst>
              <a:ext uri="{FF2B5EF4-FFF2-40B4-BE49-F238E27FC236}">
                <a16:creationId xmlns:a16="http://schemas.microsoft.com/office/drawing/2014/main" id="{4AA8E160-CC04-4672-9280-48E2076F7261}"/>
              </a:ext>
            </a:extLst>
          </p:cNvPr>
          <p:cNvSpPr txBox="1"/>
          <p:nvPr/>
        </p:nvSpPr>
        <p:spPr>
          <a:xfrm>
            <a:off x="3000652" y="292963"/>
            <a:ext cx="5575177" cy="461665"/>
          </a:xfrm>
          <a:prstGeom prst="rect">
            <a:avLst/>
          </a:prstGeom>
          <a:noFill/>
        </p:spPr>
        <p:txBody>
          <a:bodyPr wrap="square" rtlCol="0">
            <a:spAutoFit/>
          </a:bodyPr>
          <a:lstStyle/>
          <a:p>
            <a:pPr algn="ctr"/>
            <a:r>
              <a:rPr lang="ru-RU" sz="2400" b="1" u="sng" dirty="0"/>
              <a:t>Типы чередований</a:t>
            </a:r>
            <a:endParaRPr lang="cs-CZ" sz="2400" b="1" u="sng" dirty="0"/>
          </a:p>
        </p:txBody>
      </p:sp>
    </p:spTree>
    <p:extLst>
      <p:ext uri="{BB962C8B-B14F-4D97-AF65-F5344CB8AC3E}">
        <p14:creationId xmlns:p14="http://schemas.microsoft.com/office/powerpoint/2010/main" val="29993058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11A604D2-D66F-41F9-A1F1-5B72F791D2B0}"/>
              </a:ext>
            </a:extLst>
          </p:cNvPr>
          <p:cNvPicPr>
            <a:picLocks noChangeAspect="1"/>
          </p:cNvPicPr>
          <p:nvPr/>
        </p:nvPicPr>
        <p:blipFill>
          <a:blip r:embed="rId2"/>
          <a:stretch>
            <a:fillRect/>
          </a:stretch>
        </p:blipFill>
        <p:spPr>
          <a:xfrm>
            <a:off x="1141187" y="1258529"/>
            <a:ext cx="9988185" cy="4375355"/>
          </a:xfrm>
          <a:prstGeom prst="rect">
            <a:avLst/>
          </a:prstGeom>
        </p:spPr>
      </p:pic>
    </p:spTree>
    <p:extLst>
      <p:ext uri="{BB962C8B-B14F-4D97-AF65-F5344CB8AC3E}">
        <p14:creationId xmlns:p14="http://schemas.microsoft.com/office/powerpoint/2010/main" val="36690155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3983AB3D-DBF2-497C-A19A-637F58CC0E8B}"/>
              </a:ext>
            </a:extLst>
          </p:cNvPr>
          <p:cNvPicPr>
            <a:picLocks noChangeAspect="1"/>
          </p:cNvPicPr>
          <p:nvPr/>
        </p:nvPicPr>
        <p:blipFill>
          <a:blip r:embed="rId2"/>
          <a:stretch>
            <a:fillRect/>
          </a:stretch>
        </p:blipFill>
        <p:spPr>
          <a:xfrm>
            <a:off x="2045110" y="139651"/>
            <a:ext cx="8239432" cy="6690472"/>
          </a:xfrm>
          <a:prstGeom prst="rect">
            <a:avLst/>
          </a:prstGeom>
        </p:spPr>
      </p:pic>
    </p:spTree>
    <p:extLst>
      <p:ext uri="{BB962C8B-B14F-4D97-AF65-F5344CB8AC3E}">
        <p14:creationId xmlns:p14="http://schemas.microsoft.com/office/powerpoint/2010/main" val="28815422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703203CC-C1FD-45F9-B740-7F4B126A8418}"/>
              </a:ext>
            </a:extLst>
          </p:cNvPr>
          <p:cNvPicPr>
            <a:picLocks noChangeAspect="1"/>
          </p:cNvPicPr>
          <p:nvPr/>
        </p:nvPicPr>
        <p:blipFill>
          <a:blip r:embed="rId2"/>
          <a:stretch>
            <a:fillRect/>
          </a:stretch>
        </p:blipFill>
        <p:spPr>
          <a:xfrm>
            <a:off x="842401" y="1002890"/>
            <a:ext cx="10645587" cy="4916129"/>
          </a:xfrm>
          <a:prstGeom prst="rect">
            <a:avLst/>
          </a:prstGeom>
        </p:spPr>
      </p:pic>
    </p:spTree>
    <p:extLst>
      <p:ext uri="{BB962C8B-B14F-4D97-AF65-F5344CB8AC3E}">
        <p14:creationId xmlns:p14="http://schemas.microsoft.com/office/powerpoint/2010/main" val="26491034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DC4826BD-7EFB-4855-AA3A-C0F68FDE3D7E}"/>
              </a:ext>
            </a:extLst>
          </p:cNvPr>
          <p:cNvPicPr>
            <a:picLocks noChangeAspect="1"/>
          </p:cNvPicPr>
          <p:nvPr/>
        </p:nvPicPr>
        <p:blipFill>
          <a:blip r:embed="rId2"/>
          <a:stretch>
            <a:fillRect/>
          </a:stretch>
        </p:blipFill>
        <p:spPr>
          <a:xfrm>
            <a:off x="1038064" y="875071"/>
            <a:ext cx="10281386" cy="5191432"/>
          </a:xfrm>
          <a:prstGeom prst="rect">
            <a:avLst/>
          </a:prstGeom>
        </p:spPr>
      </p:pic>
    </p:spTree>
    <p:extLst>
      <p:ext uri="{BB962C8B-B14F-4D97-AF65-F5344CB8AC3E}">
        <p14:creationId xmlns:p14="http://schemas.microsoft.com/office/powerpoint/2010/main" val="32818621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2DD24B0B-FE35-41B8-941E-9155BA120FC9}"/>
              </a:ext>
            </a:extLst>
          </p:cNvPr>
          <p:cNvPicPr>
            <a:picLocks noChangeAspect="1"/>
          </p:cNvPicPr>
          <p:nvPr/>
        </p:nvPicPr>
        <p:blipFill>
          <a:blip r:embed="rId2"/>
          <a:stretch>
            <a:fillRect/>
          </a:stretch>
        </p:blipFill>
        <p:spPr>
          <a:xfrm>
            <a:off x="2831690" y="6347"/>
            <a:ext cx="6744930" cy="6851653"/>
          </a:xfrm>
          <a:prstGeom prst="rect">
            <a:avLst/>
          </a:prstGeom>
        </p:spPr>
      </p:pic>
    </p:spTree>
    <p:extLst>
      <p:ext uri="{BB962C8B-B14F-4D97-AF65-F5344CB8AC3E}">
        <p14:creationId xmlns:p14="http://schemas.microsoft.com/office/powerpoint/2010/main" val="8979392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928C35C4-F39F-44B4-8857-325CB7C55DAE}"/>
              </a:ext>
            </a:extLst>
          </p:cNvPr>
          <p:cNvPicPr>
            <a:picLocks noChangeAspect="1"/>
          </p:cNvPicPr>
          <p:nvPr/>
        </p:nvPicPr>
        <p:blipFill>
          <a:blip r:embed="rId2"/>
          <a:stretch>
            <a:fillRect/>
          </a:stretch>
        </p:blipFill>
        <p:spPr>
          <a:xfrm>
            <a:off x="1518607" y="0"/>
            <a:ext cx="9154784" cy="6858001"/>
          </a:xfrm>
          <a:prstGeom prst="rect">
            <a:avLst/>
          </a:prstGeom>
        </p:spPr>
      </p:pic>
    </p:spTree>
    <p:extLst>
      <p:ext uri="{BB962C8B-B14F-4D97-AF65-F5344CB8AC3E}">
        <p14:creationId xmlns:p14="http://schemas.microsoft.com/office/powerpoint/2010/main" val="39867310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04D788D0-AF3D-4AFA-AB44-5F2C7AE6CB9F}"/>
              </a:ext>
            </a:extLst>
          </p:cNvPr>
          <p:cNvPicPr>
            <a:picLocks noChangeAspect="1"/>
          </p:cNvPicPr>
          <p:nvPr/>
        </p:nvPicPr>
        <p:blipFill>
          <a:blip r:embed="rId2"/>
          <a:stretch>
            <a:fillRect/>
          </a:stretch>
        </p:blipFill>
        <p:spPr>
          <a:xfrm>
            <a:off x="1628397" y="0"/>
            <a:ext cx="8935205" cy="6858000"/>
          </a:xfrm>
          <a:prstGeom prst="rect">
            <a:avLst/>
          </a:prstGeom>
        </p:spPr>
      </p:pic>
    </p:spTree>
    <p:extLst>
      <p:ext uri="{BB962C8B-B14F-4D97-AF65-F5344CB8AC3E}">
        <p14:creationId xmlns:p14="http://schemas.microsoft.com/office/powerpoint/2010/main" val="18496089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0E26555-EB2B-4710-B67B-268F48364748}"/>
              </a:ext>
            </a:extLst>
          </p:cNvPr>
          <p:cNvSpPr>
            <a:spLocks noGrp="1"/>
          </p:cNvSpPr>
          <p:nvPr>
            <p:ph type="title"/>
          </p:nvPr>
        </p:nvSpPr>
        <p:spPr/>
        <p:txBody>
          <a:bodyPr/>
          <a:lstStyle/>
          <a:p>
            <a:r>
              <a:rPr lang="ru-RU" dirty="0">
                <a:solidFill>
                  <a:srgbClr val="C00000"/>
                </a:solidFill>
              </a:rPr>
              <a:t>Склонение существительных</a:t>
            </a:r>
            <a:endParaRPr lang="cs-CZ" dirty="0">
              <a:solidFill>
                <a:srgbClr val="C00000"/>
              </a:solidFill>
            </a:endParaRPr>
          </a:p>
        </p:txBody>
      </p:sp>
    </p:spTree>
    <p:extLst>
      <p:ext uri="{BB962C8B-B14F-4D97-AF65-F5344CB8AC3E}">
        <p14:creationId xmlns:p14="http://schemas.microsoft.com/office/powerpoint/2010/main" val="38774194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1334910B-88E3-4F96-988B-4D05E7CE6CD2}"/>
              </a:ext>
            </a:extLst>
          </p:cNvPr>
          <p:cNvPicPr>
            <a:picLocks noChangeAspect="1"/>
          </p:cNvPicPr>
          <p:nvPr/>
        </p:nvPicPr>
        <p:blipFill>
          <a:blip r:embed="rId2"/>
          <a:stretch>
            <a:fillRect/>
          </a:stretch>
        </p:blipFill>
        <p:spPr>
          <a:xfrm>
            <a:off x="1376039" y="212212"/>
            <a:ext cx="9471235" cy="6454918"/>
          </a:xfrm>
          <a:prstGeom prst="rect">
            <a:avLst/>
          </a:prstGeom>
        </p:spPr>
      </p:pic>
    </p:spTree>
    <p:extLst>
      <p:ext uri="{BB962C8B-B14F-4D97-AF65-F5344CB8AC3E}">
        <p14:creationId xmlns:p14="http://schemas.microsoft.com/office/powerpoint/2010/main" val="32310971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8D59164B-6317-44AE-887F-25F46FE56DE9}"/>
              </a:ext>
            </a:extLst>
          </p:cNvPr>
          <p:cNvSpPr/>
          <p:nvPr/>
        </p:nvSpPr>
        <p:spPr>
          <a:xfrm>
            <a:off x="1568245" y="378963"/>
            <a:ext cx="9448800" cy="1938992"/>
          </a:xfrm>
          <a:prstGeom prst="rect">
            <a:avLst/>
          </a:prstGeom>
        </p:spPr>
        <p:txBody>
          <a:bodyPr wrap="square">
            <a:spAutoFit/>
          </a:bodyPr>
          <a:lstStyle/>
          <a:p>
            <a:r>
              <a:rPr lang="ru-RU" sz="2400" b="1" dirty="0">
                <a:latin typeface="Calibri" panose="020F0502020204030204" pitchFamily="34" charset="0"/>
                <a:ea typeface="Calibri" panose="020F0502020204030204" pitchFamily="34" charset="0"/>
                <a:cs typeface="Times New Roman" panose="02020603050405020304" pitchFamily="18" charset="0"/>
              </a:rPr>
              <a:t>Наиболее последовательно разные склонения противопоставлены в единственном числе. В процессе развития русского языка </a:t>
            </a:r>
            <a:r>
              <a:rPr lang="ru-RU" sz="24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формы множественного числа разных склонений унифицировались</a:t>
            </a:r>
            <a:r>
              <a:rPr lang="ru-RU" sz="2400" b="1" dirty="0">
                <a:latin typeface="Calibri" panose="020F0502020204030204" pitchFamily="34" charset="0"/>
                <a:ea typeface="Calibri" panose="020F0502020204030204" pitchFamily="34" charset="0"/>
                <a:cs typeface="Times New Roman" panose="02020603050405020304" pitchFamily="18" charset="0"/>
              </a:rPr>
              <a:t>, поэтому в форме множественного числа у слов разных склонений нередко используются одинаковые падежные окончания:</a:t>
            </a:r>
            <a:endParaRPr lang="cs-CZ" sz="2400" dirty="0"/>
          </a:p>
        </p:txBody>
      </p:sp>
      <p:pic>
        <p:nvPicPr>
          <p:cNvPr id="4" name="Obrázek 3">
            <a:extLst>
              <a:ext uri="{FF2B5EF4-FFF2-40B4-BE49-F238E27FC236}">
                <a16:creationId xmlns:a16="http://schemas.microsoft.com/office/drawing/2014/main" id="{EDF6B8D1-24EA-431A-8C0F-A294A050764A}"/>
              </a:ext>
            </a:extLst>
          </p:cNvPr>
          <p:cNvPicPr>
            <a:picLocks noChangeAspect="1"/>
          </p:cNvPicPr>
          <p:nvPr/>
        </p:nvPicPr>
        <p:blipFill>
          <a:blip r:embed="rId2"/>
          <a:stretch>
            <a:fillRect/>
          </a:stretch>
        </p:blipFill>
        <p:spPr>
          <a:xfrm>
            <a:off x="1755505" y="2596011"/>
            <a:ext cx="8157137" cy="904255"/>
          </a:xfrm>
          <a:prstGeom prst="rect">
            <a:avLst/>
          </a:prstGeom>
        </p:spPr>
      </p:pic>
      <p:sp>
        <p:nvSpPr>
          <p:cNvPr id="5" name="Obdélník 4">
            <a:extLst>
              <a:ext uri="{FF2B5EF4-FFF2-40B4-BE49-F238E27FC236}">
                <a16:creationId xmlns:a16="http://schemas.microsoft.com/office/drawing/2014/main" id="{C07E8A69-78E6-4B18-BACD-127E15C3FCDB}"/>
              </a:ext>
            </a:extLst>
          </p:cNvPr>
          <p:cNvSpPr/>
          <p:nvPr/>
        </p:nvSpPr>
        <p:spPr>
          <a:xfrm>
            <a:off x="1568245" y="3626097"/>
            <a:ext cx="9448800" cy="1200329"/>
          </a:xfrm>
          <a:prstGeom prst="rect">
            <a:avLst/>
          </a:prstGeom>
        </p:spPr>
        <p:txBody>
          <a:bodyPr wrap="square">
            <a:spAutoFit/>
          </a:bodyPr>
          <a:lstStyle/>
          <a:p>
            <a:r>
              <a:rPr lang="ru-RU" sz="2400" b="1" dirty="0">
                <a:latin typeface="Calibri" panose="020F0502020204030204" pitchFamily="34" charset="0"/>
                <a:ea typeface="Calibri" panose="020F0502020204030204" pitchFamily="34" charset="0"/>
                <a:cs typeface="Times New Roman" panose="02020603050405020304" pitchFamily="18" charset="0"/>
              </a:rPr>
              <a:t>В формах дательного, творительного и предложного падежей множественного числа, разные типы склонения вообще не противопоставлены одно другому:</a:t>
            </a:r>
            <a:endParaRPr lang="cs-CZ" sz="2400" dirty="0"/>
          </a:p>
        </p:txBody>
      </p:sp>
      <p:pic>
        <p:nvPicPr>
          <p:cNvPr id="7" name="Obrázek 6">
            <a:extLst>
              <a:ext uri="{FF2B5EF4-FFF2-40B4-BE49-F238E27FC236}">
                <a16:creationId xmlns:a16="http://schemas.microsoft.com/office/drawing/2014/main" id="{29E72B6D-C8DB-414D-911A-B37F4449ED5C}"/>
              </a:ext>
            </a:extLst>
          </p:cNvPr>
          <p:cNvPicPr>
            <a:picLocks noChangeAspect="1"/>
          </p:cNvPicPr>
          <p:nvPr/>
        </p:nvPicPr>
        <p:blipFill>
          <a:blip r:embed="rId3"/>
          <a:stretch>
            <a:fillRect/>
          </a:stretch>
        </p:blipFill>
        <p:spPr>
          <a:xfrm>
            <a:off x="1755505" y="4952257"/>
            <a:ext cx="8312726" cy="1200329"/>
          </a:xfrm>
          <a:prstGeom prst="rect">
            <a:avLst/>
          </a:prstGeom>
        </p:spPr>
      </p:pic>
    </p:spTree>
    <p:extLst>
      <p:ext uri="{BB962C8B-B14F-4D97-AF65-F5344CB8AC3E}">
        <p14:creationId xmlns:p14="http://schemas.microsoft.com/office/powerpoint/2010/main" val="4476483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8E99FE09-CF24-4A66-8FB3-E9FAF9DB243E}"/>
              </a:ext>
            </a:extLst>
          </p:cNvPr>
          <p:cNvSpPr/>
          <p:nvPr/>
        </p:nvSpPr>
        <p:spPr>
          <a:xfrm>
            <a:off x="1233996" y="639192"/>
            <a:ext cx="9792070" cy="5262979"/>
          </a:xfrm>
          <a:prstGeom prst="rect">
            <a:avLst/>
          </a:prstGeom>
        </p:spPr>
        <p:txBody>
          <a:bodyPr wrap="square">
            <a:spAutoFit/>
          </a:bodyPr>
          <a:lstStyle/>
          <a:p>
            <a:pPr lvl="0"/>
            <a:r>
              <a:rPr lang="ru-RU" sz="2400" b="1" dirty="0">
                <a:solidFill>
                  <a:prstClr val="black"/>
                </a:solidFill>
              </a:rPr>
              <a:t>Примеры чередований</a:t>
            </a:r>
          </a:p>
          <a:p>
            <a:pPr lvl="0"/>
            <a:endParaRPr lang="ru-RU" sz="2400" b="1" dirty="0">
              <a:solidFill>
                <a:prstClr val="black"/>
              </a:solidFill>
            </a:endParaRPr>
          </a:p>
          <a:p>
            <a:pPr marL="285750" lvl="0" indent="-285750">
              <a:buFont typeface="Arial" panose="020B0604020202020204" pitchFamily="34" charset="0"/>
              <a:buChar char="•"/>
            </a:pPr>
            <a:r>
              <a:rPr lang="ru-RU" sz="2400" i="1" dirty="0"/>
              <a:t>жечь — жгу, жжёшь, жжёт, жжём, </a:t>
            </a:r>
            <a:r>
              <a:rPr lang="ru-RU" sz="2400" i="1" dirty="0" err="1"/>
              <a:t>жжёте</a:t>
            </a:r>
            <a:r>
              <a:rPr lang="ru-RU" sz="2400" i="1" dirty="0"/>
              <a:t>, жгут (неправильно: </a:t>
            </a:r>
            <a:r>
              <a:rPr lang="ru-RU" sz="2400" i="1" dirty="0" err="1"/>
              <a:t>жгёт</a:t>
            </a:r>
            <a:r>
              <a:rPr lang="ru-RU" sz="2400" i="1" dirty="0"/>
              <a:t>, </a:t>
            </a:r>
            <a:r>
              <a:rPr lang="ru-RU" sz="2400" i="1" dirty="0" err="1"/>
              <a:t>жгём</a:t>
            </a:r>
            <a:r>
              <a:rPr lang="ru-RU" sz="2400" i="1" dirty="0"/>
              <a:t>, </a:t>
            </a:r>
            <a:r>
              <a:rPr lang="ru-RU" sz="2400" i="1" dirty="0" err="1"/>
              <a:t>жгёте</a:t>
            </a:r>
            <a:r>
              <a:rPr lang="ru-RU" sz="2400" i="1" dirty="0"/>
              <a:t>)</a:t>
            </a:r>
          </a:p>
          <a:p>
            <a:pPr marL="285750" indent="-285750">
              <a:buFont typeface="Arial" panose="020B0604020202020204" pitchFamily="34" charset="0"/>
              <a:buChar char="•"/>
            </a:pPr>
            <a:r>
              <a:rPr lang="ru-RU" sz="2400" i="1" dirty="0"/>
              <a:t>хотеть — хочу, хочешь, хочет, хотим, хотите, хотят</a:t>
            </a:r>
          </a:p>
          <a:p>
            <a:pPr marL="285750" indent="-285750">
              <a:buFont typeface="Arial" panose="020B0604020202020204" pitchFamily="34" charset="0"/>
              <a:buChar char="•"/>
            </a:pPr>
            <a:r>
              <a:rPr lang="ru-RU" sz="2400" i="1" dirty="0"/>
              <a:t>ехать — еду, едешь, едет, едем, едете, едут (неправильно: </a:t>
            </a:r>
            <a:r>
              <a:rPr lang="ru-RU" sz="2400" i="1" dirty="0" err="1"/>
              <a:t>ехаю</a:t>
            </a:r>
            <a:r>
              <a:rPr lang="ru-RU" sz="2400" i="1" dirty="0"/>
              <a:t>)</a:t>
            </a:r>
          </a:p>
          <a:p>
            <a:pPr marL="285750" indent="-285750">
              <a:buFont typeface="Arial" panose="020B0604020202020204" pitchFamily="34" charset="0"/>
              <a:buChar char="•"/>
            </a:pPr>
            <a:r>
              <a:rPr lang="ru-RU" sz="2400" i="1" dirty="0"/>
              <a:t>колыхать — колышу, колышешь, колышет, колышем, колышете, колышут (возможен и вариант колыхаю, колыхаешь)</a:t>
            </a:r>
          </a:p>
          <a:p>
            <a:pPr marL="285750" indent="-285750">
              <a:buFont typeface="Arial" panose="020B0604020202020204" pitchFamily="34" charset="0"/>
              <a:buChar char="•"/>
            </a:pPr>
            <a:r>
              <a:rPr lang="ru-RU" sz="2400" i="1" dirty="0"/>
              <a:t>полоскать — полощу, полощешь, полощет, полощем, полощете, полощут (возможен и вариант </a:t>
            </a:r>
            <a:r>
              <a:rPr lang="ru-RU" sz="2400" i="1" dirty="0" err="1"/>
              <a:t>полоскаю</a:t>
            </a:r>
            <a:r>
              <a:rPr lang="ru-RU" sz="2400" i="1" dirty="0"/>
              <a:t>, </a:t>
            </a:r>
            <a:r>
              <a:rPr lang="ru-RU" sz="2400" i="1" dirty="0" err="1"/>
              <a:t>полоскаешь</a:t>
            </a:r>
            <a:r>
              <a:rPr lang="ru-RU" sz="2400" i="1" dirty="0"/>
              <a:t>)</a:t>
            </a:r>
          </a:p>
          <a:p>
            <a:pPr marL="285750" indent="-285750">
              <a:buFont typeface="Arial" panose="020B0604020202020204" pitchFamily="34" charset="0"/>
              <a:buChar char="•"/>
            </a:pPr>
            <a:r>
              <a:rPr lang="ru-RU" sz="2400" i="1" dirty="0"/>
              <a:t>лазить — лажу, лазишь, лазит, лазим, лазите, лазят (существует и глагол лазать с формами лазаю, лазаешь, лазает и т.д.)</a:t>
            </a:r>
          </a:p>
          <a:p>
            <a:pPr marL="285750" indent="-285750">
              <a:buFont typeface="Arial" panose="020B0604020202020204" pitchFamily="34" charset="0"/>
              <a:buChar char="•"/>
            </a:pPr>
            <a:r>
              <a:rPr lang="ru-RU" sz="2400" i="1" dirty="0"/>
              <a:t>махать — машу, машешь, машет, машем, машете, машут (в разговорной речи возможен и вариант махаю, махаешь)</a:t>
            </a:r>
          </a:p>
        </p:txBody>
      </p:sp>
    </p:spTree>
    <p:extLst>
      <p:ext uri="{BB962C8B-B14F-4D97-AF65-F5344CB8AC3E}">
        <p14:creationId xmlns:p14="http://schemas.microsoft.com/office/powerpoint/2010/main" val="41214999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1F4C07A0-FC73-4152-9376-BA746864116F}"/>
              </a:ext>
            </a:extLst>
          </p:cNvPr>
          <p:cNvSpPr/>
          <p:nvPr/>
        </p:nvSpPr>
        <p:spPr>
          <a:xfrm>
            <a:off x="2539904" y="0"/>
            <a:ext cx="8514735" cy="1655518"/>
          </a:xfrm>
          <a:prstGeom prst="rect">
            <a:avLst/>
          </a:prstGeom>
        </p:spPr>
        <p:txBody>
          <a:bodyPr wrap="square">
            <a:spAutoFit/>
          </a:bodyPr>
          <a:lstStyle/>
          <a:p>
            <a:pPr>
              <a:lnSpc>
                <a:spcPct val="107000"/>
              </a:lnSpc>
              <a:spcAft>
                <a:spcPts val="800"/>
              </a:spcAft>
            </a:pPr>
            <a:r>
              <a:rPr lang="ru-RU" sz="2400" b="1" dirty="0">
                <a:latin typeface="Calibri" panose="020F0502020204030204" pitchFamily="34" charset="0"/>
                <a:ea typeface="Calibri" panose="020F0502020204030204" pitchFamily="34" charset="0"/>
                <a:cs typeface="Times New Roman" panose="02020603050405020304" pitchFamily="18" charset="0"/>
              </a:rPr>
              <a:t>В зависимости от основы (оканчивается на твердую или мягкую фонему) выделяются твердая (напр. </a:t>
            </a:r>
            <a:r>
              <a:rPr lang="ru-RU"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страна</a:t>
            </a:r>
            <a:r>
              <a:rPr lang="ru-RU" sz="2400" b="1" dirty="0">
                <a:latin typeface="Calibri" panose="020F0502020204030204" pitchFamily="34" charset="0"/>
                <a:ea typeface="Calibri" panose="020F0502020204030204" pitchFamily="34" charset="0"/>
                <a:cs typeface="Times New Roman" panose="02020603050405020304" pitchFamily="18" charset="0"/>
              </a:rPr>
              <a:t>) и мягкая (напр. </a:t>
            </a:r>
            <a:r>
              <a:rPr lang="ru-RU"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земля</a:t>
            </a:r>
            <a:r>
              <a:rPr lang="ru-RU" sz="2400" b="1" dirty="0">
                <a:latin typeface="Calibri" panose="020F0502020204030204" pitchFamily="34" charset="0"/>
                <a:ea typeface="Calibri" panose="020F0502020204030204" pitchFamily="34" charset="0"/>
                <a:cs typeface="Times New Roman" panose="02020603050405020304" pitchFamily="18" charset="0"/>
              </a:rPr>
              <a:t>, армия) разновидности склонения. </a:t>
            </a:r>
            <a:r>
              <a:rPr lang="ru-RU" sz="24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Эти отличия – графические</a:t>
            </a:r>
            <a:r>
              <a:rPr lang="ru-RU" sz="2400" b="1" dirty="0">
                <a:latin typeface="Calibri" panose="020F0502020204030204" pitchFamily="34" charset="0"/>
                <a:ea typeface="Calibri" panose="020F0502020204030204" pitchFamily="34" charset="0"/>
                <a:cs typeface="Times New Roman" panose="02020603050405020304" pitchFamily="18" charset="0"/>
              </a:rPr>
              <a:t>, состав окончаний одинаков:</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Obrázek 3">
            <a:extLst>
              <a:ext uri="{FF2B5EF4-FFF2-40B4-BE49-F238E27FC236}">
                <a16:creationId xmlns:a16="http://schemas.microsoft.com/office/drawing/2014/main" id="{2E088F70-5C8A-405C-AE6E-AC75F469E743}"/>
              </a:ext>
            </a:extLst>
          </p:cNvPr>
          <p:cNvPicPr>
            <a:picLocks noChangeAspect="1"/>
          </p:cNvPicPr>
          <p:nvPr/>
        </p:nvPicPr>
        <p:blipFill>
          <a:blip r:embed="rId2"/>
          <a:stretch>
            <a:fillRect/>
          </a:stretch>
        </p:blipFill>
        <p:spPr>
          <a:xfrm>
            <a:off x="2697220" y="1655518"/>
            <a:ext cx="6554935" cy="1052297"/>
          </a:xfrm>
          <a:prstGeom prst="rect">
            <a:avLst/>
          </a:prstGeom>
        </p:spPr>
      </p:pic>
      <p:sp>
        <p:nvSpPr>
          <p:cNvPr id="5" name="Obdélník 4">
            <a:extLst>
              <a:ext uri="{FF2B5EF4-FFF2-40B4-BE49-F238E27FC236}">
                <a16:creationId xmlns:a16="http://schemas.microsoft.com/office/drawing/2014/main" id="{7543D124-3E03-4C88-86FB-01E5D396B3EE}"/>
              </a:ext>
            </a:extLst>
          </p:cNvPr>
          <p:cNvSpPr/>
          <p:nvPr/>
        </p:nvSpPr>
        <p:spPr>
          <a:xfrm>
            <a:off x="45835" y="2878417"/>
            <a:ext cx="11857703" cy="3217227"/>
          </a:xfrm>
          <a:prstGeom prst="rect">
            <a:avLst/>
          </a:prstGeom>
        </p:spPr>
        <p:txBody>
          <a:bodyPr wrap="square">
            <a:spAutoFit/>
          </a:bodyPr>
          <a:lstStyle/>
          <a:p>
            <a:pPr>
              <a:lnSpc>
                <a:spcPct val="107000"/>
              </a:lnSpc>
              <a:spcAft>
                <a:spcPts val="800"/>
              </a:spcAft>
            </a:pPr>
            <a:r>
              <a:rPr lang="ru-RU" sz="2400" b="1" dirty="0">
                <a:solidFill>
                  <a:srgbClr val="FF0000"/>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Одушевленность проявляется в РЯ во всех родах</a:t>
            </a:r>
            <a:r>
              <a:rPr lang="ru-RU" sz="24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в винительном падеже множественного числа, у мужского рода также в единственном числе!</a:t>
            </a:r>
          </a:p>
          <a:p>
            <a:pPr>
              <a:lnSpc>
                <a:spcPct val="107000"/>
              </a:lnSpc>
              <a:spcAft>
                <a:spcPts val="800"/>
              </a:spcAft>
            </a:pPr>
            <a:endParaRPr lang="cs-CZ"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400" b="1" dirty="0">
                <a:latin typeface="Calibri" panose="020F0502020204030204" pitchFamily="34" charset="0"/>
                <a:ea typeface="Calibri" panose="020F0502020204030204" pitchFamily="34" charset="0"/>
                <a:cs typeface="Times New Roman" panose="02020603050405020304" pitchFamily="18" charset="0"/>
              </a:rPr>
              <a:t>Это дом, дома, друг, друзья. Я вижу дом, дома, </a:t>
            </a:r>
            <a:r>
              <a:rPr lang="ru-RU" sz="24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друга</a:t>
            </a:r>
            <a:r>
              <a:rPr lang="ru-RU" sz="2400" b="1" dirty="0">
                <a:latin typeface="Calibri" panose="020F0502020204030204" pitchFamily="34" charset="0"/>
                <a:ea typeface="Calibri" panose="020F0502020204030204" pitchFamily="34" charset="0"/>
                <a:cs typeface="Times New Roman" panose="02020603050405020304" pitchFamily="18" charset="0"/>
              </a:rPr>
              <a:t>, </a:t>
            </a:r>
            <a:r>
              <a:rPr lang="ru-RU" sz="24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друзей</a:t>
            </a:r>
            <a:r>
              <a:rPr lang="ru-RU" sz="2400" b="1" dirty="0">
                <a:latin typeface="Calibri" panose="020F0502020204030204" pitchFamily="34" charset="0"/>
                <a:ea typeface="Calibri" panose="020F0502020204030204" pitchFamily="34" charset="0"/>
                <a:cs typeface="Times New Roman" panose="02020603050405020304" pitchFamily="18" charset="0"/>
              </a:rPr>
              <a:t>.</a:t>
            </a:r>
            <a:endParaRPr lang="cs-CZ"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400" b="1" dirty="0">
                <a:latin typeface="Calibri" panose="020F0502020204030204" pitchFamily="34" charset="0"/>
                <a:ea typeface="Calibri" panose="020F0502020204030204" pitchFamily="34" charset="0"/>
                <a:cs typeface="Times New Roman" panose="02020603050405020304" pitchFamily="18" charset="0"/>
              </a:rPr>
              <a:t>Это окно, окна, лицо, лица. Я вижу окно, лицо, окна (официальных) </a:t>
            </a:r>
            <a:r>
              <a:rPr lang="ru-RU" sz="24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лиц</a:t>
            </a:r>
            <a:r>
              <a:rPr lang="ru-RU" sz="2400" b="1" dirty="0">
                <a:latin typeface="Calibri" panose="020F0502020204030204" pitchFamily="34" charset="0"/>
                <a:ea typeface="Calibri" panose="020F0502020204030204" pitchFamily="34" charset="0"/>
                <a:cs typeface="Times New Roman" panose="02020603050405020304" pitchFamily="18" charset="0"/>
              </a:rPr>
              <a:t>.</a:t>
            </a:r>
            <a:endParaRPr lang="cs-CZ" sz="2400" dirty="0">
              <a:latin typeface="Calibri" panose="020F0502020204030204" pitchFamily="34" charset="0"/>
              <a:ea typeface="Calibri" panose="020F0502020204030204" pitchFamily="34" charset="0"/>
              <a:cs typeface="Times New Roman" panose="02020603050405020304" pitchFamily="18" charset="0"/>
            </a:endParaRPr>
          </a:p>
          <a:p>
            <a:r>
              <a:rPr lang="ru-RU" sz="2400" b="1" dirty="0">
                <a:latin typeface="Calibri" panose="020F0502020204030204" pitchFamily="34" charset="0"/>
                <a:ea typeface="Calibri" panose="020F0502020204030204" pitchFamily="34" charset="0"/>
                <a:cs typeface="Times New Roman" panose="02020603050405020304" pitchFamily="18" charset="0"/>
              </a:rPr>
              <a:t>Это гора, горы, студентка, студентки, тетрадь, тетради, мышь, мыши. Я вижу гору, горы, студентку, </a:t>
            </a:r>
            <a:r>
              <a:rPr lang="ru-RU" sz="24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студенток</a:t>
            </a:r>
            <a:r>
              <a:rPr lang="ru-RU" sz="2400" b="1" dirty="0">
                <a:latin typeface="Calibri" panose="020F0502020204030204" pitchFamily="34" charset="0"/>
                <a:ea typeface="Calibri" panose="020F0502020204030204" pitchFamily="34" charset="0"/>
                <a:cs typeface="Times New Roman" panose="02020603050405020304" pitchFamily="18" charset="0"/>
              </a:rPr>
              <a:t>, тетрадь, тетради, мышь, </a:t>
            </a:r>
            <a:r>
              <a:rPr lang="ru-RU" sz="24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мышей</a:t>
            </a:r>
            <a:r>
              <a:rPr lang="ru-RU" sz="2400" b="1" dirty="0">
                <a:latin typeface="Calibri" panose="020F0502020204030204" pitchFamily="34" charset="0"/>
                <a:ea typeface="Calibri" panose="020F0502020204030204" pitchFamily="34" charset="0"/>
                <a:cs typeface="Times New Roman" panose="02020603050405020304" pitchFamily="18" charset="0"/>
              </a:rPr>
              <a:t>.</a:t>
            </a:r>
            <a:endParaRPr lang="cs-CZ" sz="2400" dirty="0"/>
          </a:p>
        </p:txBody>
      </p:sp>
    </p:spTree>
    <p:extLst>
      <p:ext uri="{BB962C8B-B14F-4D97-AF65-F5344CB8AC3E}">
        <p14:creationId xmlns:p14="http://schemas.microsoft.com/office/powerpoint/2010/main" val="40527611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BE3F480E-48E8-4086-B965-1D26C826C097}"/>
              </a:ext>
            </a:extLst>
          </p:cNvPr>
          <p:cNvSpPr txBox="1"/>
          <p:nvPr/>
        </p:nvSpPr>
        <p:spPr>
          <a:xfrm>
            <a:off x="1032386" y="1986116"/>
            <a:ext cx="10569677" cy="2677656"/>
          </a:xfrm>
          <a:prstGeom prst="rect">
            <a:avLst/>
          </a:prstGeom>
          <a:noFill/>
        </p:spPr>
        <p:txBody>
          <a:bodyPr wrap="square" rtlCol="0">
            <a:spAutoFit/>
          </a:bodyPr>
          <a:lstStyle/>
          <a:p>
            <a:pPr marL="342900" indent="-342900">
              <a:buFont typeface="Arial" panose="020B0604020202020204" pitchFamily="34" charset="0"/>
              <a:buChar char="•"/>
            </a:pPr>
            <a:r>
              <a:rPr lang="ru-RU" sz="2400" dirty="0">
                <a:solidFill>
                  <a:srgbClr val="FF0000"/>
                </a:solidFill>
              </a:rPr>
              <a:t>При склонении у многих существительных происходит перемещение ударения.</a:t>
            </a:r>
          </a:p>
          <a:p>
            <a:r>
              <a:rPr lang="ru-RU" sz="2400" dirty="0">
                <a:solidFill>
                  <a:srgbClr val="FF0000"/>
                </a:solidFill>
              </a:rPr>
              <a:t> </a:t>
            </a:r>
          </a:p>
          <a:p>
            <a:pPr marL="342900" indent="-342900">
              <a:buFont typeface="Arial" panose="020B0604020202020204" pitchFamily="34" charset="0"/>
              <a:buChar char="•"/>
            </a:pPr>
            <a:r>
              <a:rPr lang="ru-RU" sz="2400" dirty="0">
                <a:solidFill>
                  <a:srgbClr val="FF0000"/>
                </a:solidFill>
              </a:rPr>
              <a:t>Существуют типы с подвижным и неподвижным ударением.</a:t>
            </a:r>
          </a:p>
          <a:p>
            <a:endParaRPr lang="ru-RU" sz="2400" dirty="0">
              <a:solidFill>
                <a:srgbClr val="FF0000"/>
              </a:solidFill>
            </a:endParaRPr>
          </a:p>
          <a:p>
            <a:pPr marL="342900" indent="-342900">
              <a:buFont typeface="Arial" panose="020B0604020202020204" pitchFamily="34" charset="0"/>
              <a:buChar char="•"/>
            </a:pPr>
            <a:r>
              <a:rPr lang="ru-RU" sz="2400" dirty="0">
                <a:solidFill>
                  <a:srgbClr val="FF0000"/>
                </a:solidFill>
              </a:rPr>
              <a:t>Акцентологические типы с приведением, относящихся к ним групп слов можно найти во всех грамматиках русского языка для иностранцев.</a:t>
            </a:r>
            <a:endParaRPr lang="cs-CZ" sz="2400" dirty="0">
              <a:solidFill>
                <a:srgbClr val="FF0000"/>
              </a:solidFill>
            </a:endParaRPr>
          </a:p>
        </p:txBody>
      </p:sp>
    </p:spTree>
    <p:extLst>
      <p:ext uri="{BB962C8B-B14F-4D97-AF65-F5344CB8AC3E}">
        <p14:creationId xmlns:p14="http://schemas.microsoft.com/office/powerpoint/2010/main" val="24086192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8E737BFD-47AF-40E8-85FF-06133760B2A0}"/>
              </a:ext>
            </a:extLst>
          </p:cNvPr>
          <p:cNvSpPr/>
          <p:nvPr/>
        </p:nvSpPr>
        <p:spPr>
          <a:xfrm>
            <a:off x="940938" y="973735"/>
            <a:ext cx="9889724" cy="5324535"/>
          </a:xfrm>
          <a:prstGeom prst="rect">
            <a:avLst/>
          </a:prstGeom>
        </p:spPr>
        <p:txBody>
          <a:bodyPr wrap="square">
            <a:spAutoFit/>
          </a:bodyPr>
          <a:lstStyle/>
          <a:p>
            <a:r>
              <a:rPr lang="ru-RU" sz="2000" b="1" dirty="0">
                <a:solidFill>
                  <a:srgbClr val="0000FF"/>
                </a:solidFill>
                <a:latin typeface="Arial" panose="020B0604020202020204" pitchFamily="34" charset="0"/>
                <a:cs typeface="Arial" panose="020B0604020202020204" pitchFamily="34" charset="0"/>
              </a:rPr>
              <a:t>Первое склонение</a:t>
            </a:r>
            <a:endParaRPr lang="ru-RU" sz="2000" b="1" dirty="0">
              <a:solidFill>
                <a:srgbClr val="000000"/>
              </a:solidFill>
              <a:latin typeface="Arial" panose="020B0604020202020204" pitchFamily="34" charset="0"/>
              <a:cs typeface="Arial" panose="020B0604020202020204" pitchFamily="34" charset="0"/>
            </a:endParaRPr>
          </a:p>
          <a:p>
            <a:r>
              <a:rPr lang="ru-RU" sz="2000" dirty="0">
                <a:solidFill>
                  <a:srgbClr val="000000"/>
                </a:solidFill>
                <a:latin typeface="Arial" panose="020B0604020202020204" pitchFamily="34" charset="0"/>
                <a:cs typeface="Arial" panose="020B0604020202020204" pitchFamily="34" charset="0"/>
              </a:rPr>
              <a:t>К первому склонению относятся существительные женского и мужского рода с окончаниями </a:t>
            </a:r>
            <a:r>
              <a:rPr lang="ru-RU" sz="2000" dirty="0">
                <a:solidFill>
                  <a:srgbClr val="FF0000"/>
                </a:solidFill>
                <a:latin typeface="Arial" panose="020B0604020202020204" pitchFamily="34" charset="0"/>
                <a:cs typeface="Arial" panose="020B0604020202020204" pitchFamily="34" charset="0"/>
              </a:rPr>
              <a:t>–а</a:t>
            </a:r>
            <a:r>
              <a:rPr lang="ru-RU" sz="2000" dirty="0">
                <a:solidFill>
                  <a:srgbClr val="000000"/>
                </a:solidFill>
                <a:latin typeface="Arial" panose="020B0604020202020204" pitchFamily="34" charset="0"/>
                <a:cs typeface="Arial" panose="020B0604020202020204" pitchFamily="34" charset="0"/>
              </a:rPr>
              <a:t>, </a:t>
            </a:r>
            <a:r>
              <a:rPr lang="ru-RU" sz="2000" dirty="0">
                <a:solidFill>
                  <a:srgbClr val="FF0000"/>
                </a:solidFill>
                <a:latin typeface="Arial" panose="020B0604020202020204" pitchFamily="34" charset="0"/>
                <a:cs typeface="Arial" panose="020B0604020202020204" pitchFamily="34" charset="0"/>
              </a:rPr>
              <a:t>–я</a:t>
            </a:r>
            <a:r>
              <a:rPr lang="ru-RU" sz="2000" dirty="0">
                <a:solidFill>
                  <a:srgbClr val="000000"/>
                </a:solidFill>
                <a:latin typeface="Arial" panose="020B0604020202020204" pitchFamily="34" charset="0"/>
                <a:cs typeface="Arial" panose="020B0604020202020204" pitchFamily="34" charset="0"/>
              </a:rPr>
              <a:t> в именительном падеже.</a:t>
            </a:r>
            <a:br>
              <a:rPr lang="ru-RU" sz="2000" dirty="0">
                <a:solidFill>
                  <a:srgbClr val="000000"/>
                </a:solidFill>
                <a:latin typeface="Arial" panose="020B0604020202020204" pitchFamily="34" charset="0"/>
                <a:cs typeface="Arial" panose="020B0604020202020204" pitchFamily="34" charset="0"/>
              </a:rPr>
            </a:br>
            <a:r>
              <a:rPr lang="ru-RU" sz="2000" dirty="0">
                <a:solidFill>
                  <a:srgbClr val="000000"/>
                </a:solidFill>
                <a:latin typeface="Arial" panose="020B0604020202020204" pitchFamily="34" charset="0"/>
                <a:cs typeface="Arial" panose="020B0604020202020204" pitchFamily="34" charset="0"/>
              </a:rPr>
              <a:t>Пример: </a:t>
            </a:r>
            <a:r>
              <a:rPr lang="ru-RU" sz="2000" dirty="0">
                <a:solidFill>
                  <a:srgbClr val="008000"/>
                </a:solidFill>
                <a:latin typeface="Arial" panose="020B0604020202020204" pitchFamily="34" charset="0"/>
                <a:cs typeface="Arial" panose="020B0604020202020204" pitchFamily="34" charset="0"/>
              </a:rPr>
              <a:t>весточк</a:t>
            </a:r>
            <a:r>
              <a:rPr lang="ru-RU" sz="2000" dirty="0">
                <a:solidFill>
                  <a:srgbClr val="FF0000"/>
                </a:solidFill>
                <a:latin typeface="Arial" panose="020B0604020202020204" pitchFamily="34" charset="0"/>
                <a:cs typeface="Arial" panose="020B0604020202020204" pitchFamily="34" charset="0"/>
              </a:rPr>
              <a:t>а</a:t>
            </a:r>
            <a:r>
              <a:rPr lang="ru-RU" sz="2000" dirty="0">
                <a:solidFill>
                  <a:srgbClr val="000000"/>
                </a:solidFill>
                <a:latin typeface="Arial" panose="020B0604020202020204" pitchFamily="34" charset="0"/>
                <a:cs typeface="Arial" panose="020B0604020202020204" pitchFamily="34" charset="0"/>
              </a:rPr>
              <a:t>, </a:t>
            </a:r>
            <a:r>
              <a:rPr lang="ru-RU" sz="2000" dirty="0">
                <a:solidFill>
                  <a:srgbClr val="008000"/>
                </a:solidFill>
                <a:latin typeface="Arial" panose="020B0604020202020204" pitchFamily="34" charset="0"/>
                <a:cs typeface="Arial" panose="020B0604020202020204" pitchFamily="34" charset="0"/>
              </a:rPr>
              <a:t>яблон</a:t>
            </a:r>
            <a:r>
              <a:rPr lang="ru-RU" sz="2000" dirty="0">
                <a:solidFill>
                  <a:srgbClr val="FF0000"/>
                </a:solidFill>
                <a:latin typeface="Arial" panose="020B0604020202020204" pitchFamily="34" charset="0"/>
                <a:cs typeface="Arial" panose="020B0604020202020204" pitchFamily="34" charset="0"/>
              </a:rPr>
              <a:t>я</a:t>
            </a:r>
            <a:r>
              <a:rPr lang="ru-RU" sz="2000" dirty="0">
                <a:solidFill>
                  <a:srgbClr val="000000"/>
                </a:solidFill>
                <a:latin typeface="Arial" panose="020B0604020202020204" pitchFamily="34" charset="0"/>
                <a:cs typeface="Arial" panose="020B0604020202020204" pitchFamily="34" charset="0"/>
              </a:rPr>
              <a:t>, </a:t>
            </a:r>
            <a:r>
              <a:rPr lang="ru-RU" sz="2000" dirty="0">
                <a:solidFill>
                  <a:srgbClr val="008000"/>
                </a:solidFill>
                <a:latin typeface="Arial" panose="020B0604020202020204" pitchFamily="34" charset="0"/>
                <a:cs typeface="Arial" panose="020B0604020202020204" pitchFamily="34" charset="0"/>
              </a:rPr>
              <a:t>юнош</a:t>
            </a:r>
            <a:r>
              <a:rPr lang="ru-RU" sz="2000" dirty="0">
                <a:solidFill>
                  <a:srgbClr val="FF0000"/>
                </a:solidFill>
                <a:latin typeface="Arial" panose="020B0604020202020204" pitchFamily="34" charset="0"/>
                <a:cs typeface="Arial" panose="020B0604020202020204" pitchFamily="34" charset="0"/>
              </a:rPr>
              <a:t>а</a:t>
            </a:r>
            <a:r>
              <a:rPr lang="ru-RU" sz="2000" dirty="0">
                <a:solidFill>
                  <a:srgbClr val="000000"/>
                </a:solidFill>
                <a:latin typeface="Arial" panose="020B0604020202020204" pitchFamily="34" charset="0"/>
                <a:cs typeface="Arial" panose="020B0604020202020204" pitchFamily="34" charset="0"/>
              </a:rPr>
              <a:t>.</a:t>
            </a:r>
          </a:p>
          <a:p>
            <a:endParaRPr lang="ru-RU" sz="2000" dirty="0">
              <a:solidFill>
                <a:srgbClr val="000000"/>
              </a:solidFill>
              <a:latin typeface="Arial" panose="020B0604020202020204" pitchFamily="34" charset="0"/>
              <a:cs typeface="Arial" panose="020B0604020202020204" pitchFamily="34" charset="0"/>
            </a:endParaRPr>
          </a:p>
          <a:p>
            <a:r>
              <a:rPr lang="ru-RU" sz="2000" b="1" dirty="0">
                <a:solidFill>
                  <a:srgbClr val="0000FF"/>
                </a:solidFill>
                <a:latin typeface="Arial" panose="020B0604020202020204" pitchFamily="34" charset="0"/>
                <a:cs typeface="Arial" panose="020B0604020202020204" pitchFamily="34" charset="0"/>
              </a:rPr>
              <a:t>Второе склонение</a:t>
            </a:r>
            <a:endParaRPr lang="ru-RU" sz="2000" b="1" dirty="0">
              <a:solidFill>
                <a:srgbClr val="000000"/>
              </a:solidFill>
              <a:latin typeface="Arial" panose="020B0604020202020204" pitchFamily="34" charset="0"/>
              <a:cs typeface="Arial" panose="020B0604020202020204" pitchFamily="34" charset="0"/>
            </a:endParaRPr>
          </a:p>
          <a:p>
            <a:r>
              <a:rPr lang="ru-RU" sz="2000" dirty="0">
                <a:solidFill>
                  <a:srgbClr val="000000"/>
                </a:solidFill>
                <a:latin typeface="Arial" panose="020B0604020202020204" pitchFamily="34" charset="0"/>
                <a:cs typeface="Arial" panose="020B0604020202020204" pitchFamily="34" charset="0"/>
              </a:rPr>
              <a:t>Ко второму склонению относятся существительные мужского рода с нулевым окончанием и среднего рода с окончаниями </a:t>
            </a:r>
            <a:r>
              <a:rPr lang="ru-RU" sz="2000" dirty="0">
                <a:solidFill>
                  <a:srgbClr val="FF0000"/>
                </a:solidFill>
                <a:latin typeface="Arial" panose="020B0604020202020204" pitchFamily="34" charset="0"/>
                <a:cs typeface="Arial" panose="020B0604020202020204" pitchFamily="34" charset="0"/>
              </a:rPr>
              <a:t>–о</a:t>
            </a:r>
            <a:r>
              <a:rPr lang="ru-RU" sz="2000" dirty="0">
                <a:solidFill>
                  <a:srgbClr val="000000"/>
                </a:solidFill>
                <a:latin typeface="Arial" panose="020B0604020202020204" pitchFamily="34" charset="0"/>
                <a:cs typeface="Arial" panose="020B0604020202020204" pitchFamily="34" charset="0"/>
              </a:rPr>
              <a:t> и </a:t>
            </a:r>
            <a:r>
              <a:rPr lang="ru-RU" sz="2000" dirty="0">
                <a:solidFill>
                  <a:srgbClr val="FF0000"/>
                </a:solidFill>
                <a:latin typeface="Arial" panose="020B0604020202020204" pitchFamily="34" charset="0"/>
                <a:cs typeface="Arial" panose="020B0604020202020204" pitchFamily="34" charset="0"/>
              </a:rPr>
              <a:t>–е</a:t>
            </a:r>
            <a:r>
              <a:rPr lang="ru-RU" sz="2000" dirty="0">
                <a:solidFill>
                  <a:srgbClr val="000000"/>
                </a:solidFill>
                <a:latin typeface="Arial" panose="020B0604020202020204" pitchFamily="34" charset="0"/>
                <a:cs typeface="Arial" panose="020B0604020202020204" pitchFamily="34" charset="0"/>
              </a:rPr>
              <a:t> в именительном падеже.</a:t>
            </a:r>
          </a:p>
          <a:p>
            <a:r>
              <a:rPr lang="ru-RU" sz="2000" dirty="0">
                <a:solidFill>
                  <a:srgbClr val="000000"/>
                </a:solidFill>
                <a:latin typeface="Arial" panose="020B0604020202020204" pitchFamily="34" charset="0"/>
                <a:cs typeface="Arial" panose="020B0604020202020204" pitchFamily="34" charset="0"/>
              </a:rPr>
              <a:t>Пример: </a:t>
            </a:r>
            <a:r>
              <a:rPr lang="ru-RU" sz="2000" dirty="0">
                <a:solidFill>
                  <a:srgbClr val="008000"/>
                </a:solidFill>
                <a:latin typeface="Arial" panose="020B0604020202020204" pitchFamily="34" charset="0"/>
                <a:cs typeface="Arial" panose="020B0604020202020204" pitchFamily="34" charset="0"/>
              </a:rPr>
              <a:t>ученик</a:t>
            </a:r>
            <a:r>
              <a:rPr lang="ru-RU" sz="2000" dirty="0">
                <a:solidFill>
                  <a:srgbClr val="000000"/>
                </a:solidFill>
                <a:latin typeface="Arial" panose="020B0604020202020204" pitchFamily="34" charset="0"/>
                <a:cs typeface="Arial" panose="020B0604020202020204" pitchFamily="34" charset="0"/>
              </a:rPr>
              <a:t>, </a:t>
            </a:r>
            <a:r>
              <a:rPr lang="ru-RU" sz="2000" dirty="0">
                <a:solidFill>
                  <a:srgbClr val="008000"/>
                </a:solidFill>
                <a:latin typeface="Arial" panose="020B0604020202020204" pitchFamily="34" charset="0"/>
                <a:cs typeface="Arial" panose="020B0604020202020204" pitchFamily="34" charset="0"/>
              </a:rPr>
              <a:t>герой</a:t>
            </a:r>
            <a:r>
              <a:rPr lang="ru-RU" sz="2000" dirty="0">
                <a:solidFill>
                  <a:srgbClr val="000000"/>
                </a:solidFill>
                <a:latin typeface="Arial" panose="020B0604020202020204" pitchFamily="34" charset="0"/>
                <a:cs typeface="Arial" panose="020B0604020202020204" pitchFamily="34" charset="0"/>
              </a:rPr>
              <a:t>, </a:t>
            </a:r>
            <a:r>
              <a:rPr lang="ru-RU" sz="2000" dirty="0">
                <a:solidFill>
                  <a:srgbClr val="008000"/>
                </a:solidFill>
                <a:latin typeface="Arial" panose="020B0604020202020204" pitchFamily="34" charset="0"/>
                <a:cs typeface="Arial" panose="020B0604020202020204" pitchFamily="34" charset="0"/>
              </a:rPr>
              <a:t>звен</a:t>
            </a:r>
            <a:r>
              <a:rPr lang="ru-RU" sz="2000" dirty="0">
                <a:solidFill>
                  <a:srgbClr val="FF0000"/>
                </a:solidFill>
                <a:latin typeface="Arial" panose="020B0604020202020204" pitchFamily="34" charset="0"/>
                <a:cs typeface="Arial" panose="020B0604020202020204" pitchFamily="34" charset="0"/>
              </a:rPr>
              <a:t>о</a:t>
            </a:r>
            <a:r>
              <a:rPr lang="ru-RU" sz="2000" dirty="0">
                <a:solidFill>
                  <a:srgbClr val="000000"/>
                </a:solidFill>
                <a:latin typeface="Arial" panose="020B0604020202020204" pitchFamily="34" charset="0"/>
                <a:cs typeface="Arial" panose="020B0604020202020204" pitchFamily="34" charset="0"/>
              </a:rPr>
              <a:t>, </a:t>
            </a:r>
            <a:r>
              <a:rPr lang="ru-RU" sz="2000" dirty="0">
                <a:solidFill>
                  <a:srgbClr val="008000"/>
                </a:solidFill>
                <a:latin typeface="Arial" panose="020B0604020202020204" pitchFamily="34" charset="0"/>
                <a:cs typeface="Arial" panose="020B0604020202020204" pitchFamily="34" charset="0"/>
              </a:rPr>
              <a:t>сердц</a:t>
            </a:r>
            <a:r>
              <a:rPr lang="ru-RU" sz="2000" dirty="0">
                <a:solidFill>
                  <a:srgbClr val="FF0000"/>
                </a:solidFill>
                <a:latin typeface="Arial" panose="020B0604020202020204" pitchFamily="34" charset="0"/>
                <a:cs typeface="Arial" panose="020B0604020202020204" pitchFamily="34" charset="0"/>
              </a:rPr>
              <a:t>е</a:t>
            </a:r>
            <a:r>
              <a:rPr lang="ru-RU" sz="2000" dirty="0">
                <a:solidFill>
                  <a:srgbClr val="000000"/>
                </a:solidFill>
                <a:latin typeface="Arial" panose="020B0604020202020204" pitchFamily="34" charset="0"/>
                <a:cs typeface="Arial" panose="020B0604020202020204" pitchFamily="34" charset="0"/>
              </a:rPr>
              <a:t>.</a:t>
            </a:r>
          </a:p>
          <a:p>
            <a:endParaRPr lang="ru-RU" sz="2000" dirty="0">
              <a:solidFill>
                <a:srgbClr val="000000"/>
              </a:solidFill>
              <a:latin typeface="Arial" panose="020B0604020202020204" pitchFamily="34" charset="0"/>
              <a:cs typeface="Arial" panose="020B0604020202020204" pitchFamily="34" charset="0"/>
            </a:endParaRPr>
          </a:p>
          <a:p>
            <a:r>
              <a:rPr lang="ru-RU" sz="2000" b="1" dirty="0">
                <a:solidFill>
                  <a:srgbClr val="0000FF"/>
                </a:solidFill>
                <a:latin typeface="Arial" panose="020B0604020202020204" pitchFamily="34" charset="0"/>
                <a:cs typeface="Arial" panose="020B0604020202020204" pitchFamily="34" charset="0"/>
              </a:rPr>
              <a:t>Третье склонение</a:t>
            </a:r>
            <a:endParaRPr lang="ru-RU" sz="2000" b="1" dirty="0">
              <a:solidFill>
                <a:srgbClr val="000000"/>
              </a:solidFill>
              <a:latin typeface="Arial" panose="020B0604020202020204" pitchFamily="34" charset="0"/>
              <a:cs typeface="Arial" panose="020B0604020202020204" pitchFamily="34" charset="0"/>
            </a:endParaRPr>
          </a:p>
          <a:p>
            <a:r>
              <a:rPr lang="ru-RU" sz="2000" dirty="0">
                <a:solidFill>
                  <a:srgbClr val="000000"/>
                </a:solidFill>
                <a:latin typeface="Arial" panose="020B0604020202020204" pitchFamily="34" charset="0"/>
                <a:cs typeface="Arial" panose="020B0604020202020204" pitchFamily="34" charset="0"/>
              </a:rPr>
              <a:t>К третьему склонению относятся существительные женского рода с </a:t>
            </a:r>
            <a:r>
              <a:rPr lang="ru-RU" sz="2000" dirty="0">
                <a:solidFill>
                  <a:srgbClr val="FF0000"/>
                </a:solidFill>
                <a:latin typeface="Arial" panose="020B0604020202020204" pitchFamily="34" charset="0"/>
                <a:cs typeface="Arial" panose="020B0604020202020204" pitchFamily="34" charset="0"/>
              </a:rPr>
              <a:t>мягким знаком</a:t>
            </a:r>
            <a:r>
              <a:rPr lang="ru-RU" sz="2000" dirty="0">
                <a:solidFill>
                  <a:srgbClr val="000000"/>
                </a:solidFill>
                <a:latin typeface="Arial" panose="020B0604020202020204" pitchFamily="34" charset="0"/>
                <a:cs typeface="Arial" panose="020B0604020202020204" pitchFamily="34" charset="0"/>
              </a:rPr>
              <a:t> на конце в именительном падеже. Пример: </a:t>
            </a:r>
            <a:r>
              <a:rPr lang="ru-RU" sz="2000" dirty="0">
                <a:solidFill>
                  <a:srgbClr val="008000"/>
                </a:solidFill>
                <a:latin typeface="Arial" panose="020B0604020202020204" pitchFamily="34" charset="0"/>
                <a:cs typeface="Arial" panose="020B0604020202020204" pitchFamily="34" charset="0"/>
              </a:rPr>
              <a:t>площад</a:t>
            </a:r>
            <a:r>
              <a:rPr lang="ru-RU" sz="2000" dirty="0">
                <a:solidFill>
                  <a:srgbClr val="FF0000"/>
                </a:solidFill>
                <a:latin typeface="Arial" panose="020B0604020202020204" pitchFamily="34" charset="0"/>
                <a:cs typeface="Arial" panose="020B0604020202020204" pitchFamily="34" charset="0"/>
              </a:rPr>
              <a:t>ь</a:t>
            </a:r>
            <a:r>
              <a:rPr lang="ru-RU" sz="2000" dirty="0">
                <a:solidFill>
                  <a:srgbClr val="000000"/>
                </a:solidFill>
                <a:latin typeface="Arial" panose="020B0604020202020204" pitchFamily="34" charset="0"/>
                <a:cs typeface="Arial" panose="020B0604020202020204" pitchFamily="34" charset="0"/>
              </a:rPr>
              <a:t>, </a:t>
            </a:r>
            <a:r>
              <a:rPr lang="ru-RU" sz="2000" dirty="0">
                <a:solidFill>
                  <a:srgbClr val="008000"/>
                </a:solidFill>
                <a:latin typeface="Arial" panose="020B0604020202020204" pitchFamily="34" charset="0"/>
                <a:cs typeface="Arial" panose="020B0604020202020204" pitchFamily="34" charset="0"/>
              </a:rPr>
              <a:t>ел</a:t>
            </a:r>
            <a:r>
              <a:rPr lang="ru-RU" sz="2000" dirty="0">
                <a:solidFill>
                  <a:srgbClr val="FF0000"/>
                </a:solidFill>
                <a:latin typeface="Arial" panose="020B0604020202020204" pitchFamily="34" charset="0"/>
                <a:cs typeface="Arial" panose="020B0604020202020204" pitchFamily="34" charset="0"/>
              </a:rPr>
              <a:t>ь.</a:t>
            </a:r>
          </a:p>
          <a:p>
            <a:endParaRPr lang="ru-RU" sz="2000" dirty="0">
              <a:solidFill>
                <a:srgbClr val="000000"/>
              </a:solidFill>
              <a:latin typeface="Arial" panose="020B0604020202020204" pitchFamily="34" charset="0"/>
              <a:cs typeface="Arial" panose="020B0604020202020204" pitchFamily="34" charset="0"/>
            </a:endParaRPr>
          </a:p>
          <a:p>
            <a:r>
              <a:rPr lang="ru-RU" sz="2000" dirty="0">
                <a:solidFill>
                  <a:srgbClr val="FF0000"/>
                </a:solidFill>
                <a:latin typeface="Arial" panose="020B0604020202020204" pitchFamily="34" charset="0"/>
                <a:cs typeface="Arial" panose="020B0604020202020204" pitchFamily="34" charset="0"/>
              </a:rPr>
              <a:t>Существительные женского рода, единственного числа в именительном падеже, которые оканчиваются на шипящий звук, пишутся с мягким знаком на конце слова. </a:t>
            </a:r>
            <a:r>
              <a:rPr lang="ru-RU" sz="2000" dirty="0">
                <a:solidFill>
                  <a:srgbClr val="000000"/>
                </a:solidFill>
                <a:latin typeface="Arial" panose="020B0604020202020204" pitchFamily="34" charset="0"/>
                <a:cs typeface="Arial" panose="020B0604020202020204" pitchFamily="34" charset="0"/>
              </a:rPr>
              <a:t>Пример: </a:t>
            </a:r>
            <a:r>
              <a:rPr lang="ru-RU" sz="2000" dirty="0">
                <a:solidFill>
                  <a:srgbClr val="008000"/>
                </a:solidFill>
                <a:latin typeface="Arial" panose="020B0604020202020204" pitchFamily="34" charset="0"/>
                <a:cs typeface="Arial" panose="020B0604020202020204" pitchFamily="34" charset="0"/>
              </a:rPr>
              <a:t>ноч</a:t>
            </a:r>
            <a:r>
              <a:rPr lang="ru-RU" sz="2000" dirty="0">
                <a:solidFill>
                  <a:srgbClr val="FF0000"/>
                </a:solidFill>
                <a:latin typeface="Arial" panose="020B0604020202020204" pitchFamily="34" charset="0"/>
                <a:cs typeface="Arial" panose="020B0604020202020204" pitchFamily="34" charset="0"/>
              </a:rPr>
              <a:t>ь, </a:t>
            </a:r>
            <a:r>
              <a:rPr lang="ru-RU" sz="2000" dirty="0">
                <a:solidFill>
                  <a:srgbClr val="008000"/>
                </a:solidFill>
                <a:latin typeface="Arial" panose="020B0604020202020204" pitchFamily="34" charset="0"/>
                <a:cs typeface="Arial" panose="020B0604020202020204" pitchFamily="34" charset="0"/>
              </a:rPr>
              <a:t>брош</a:t>
            </a:r>
            <a:r>
              <a:rPr lang="ru-RU" sz="2000" dirty="0">
                <a:solidFill>
                  <a:srgbClr val="FF0000"/>
                </a:solidFill>
                <a:latin typeface="Arial" panose="020B0604020202020204" pitchFamily="34" charset="0"/>
                <a:cs typeface="Arial" panose="020B0604020202020204" pitchFamily="34" charset="0"/>
              </a:rPr>
              <a:t>ь, </a:t>
            </a:r>
            <a:r>
              <a:rPr lang="ru-RU" sz="2000" dirty="0">
                <a:solidFill>
                  <a:srgbClr val="008000"/>
                </a:solidFill>
                <a:latin typeface="Arial" panose="020B0604020202020204" pitchFamily="34" charset="0"/>
                <a:cs typeface="Arial" panose="020B0604020202020204" pitchFamily="34" charset="0"/>
              </a:rPr>
              <a:t>рож</a:t>
            </a:r>
            <a:r>
              <a:rPr lang="ru-RU" sz="2000" dirty="0">
                <a:solidFill>
                  <a:srgbClr val="FF0000"/>
                </a:solidFill>
                <a:latin typeface="Arial" panose="020B0604020202020204" pitchFamily="34" charset="0"/>
                <a:cs typeface="Arial" panose="020B0604020202020204" pitchFamily="34" charset="0"/>
              </a:rPr>
              <a:t>ь</a:t>
            </a:r>
            <a:r>
              <a:rPr lang="ru-RU" sz="2000" dirty="0">
                <a:solidFill>
                  <a:srgbClr val="000000"/>
                </a:solidFill>
                <a:latin typeface="Arial" panose="020B0604020202020204" pitchFamily="34" charset="0"/>
                <a:cs typeface="Arial" panose="020B0604020202020204" pitchFamily="34" charset="0"/>
              </a:rPr>
              <a:t>.</a:t>
            </a:r>
            <a:endParaRPr lang="ru-RU" sz="2000" b="0" i="0" u="none" strike="noStrike" dirty="0">
              <a:solidFill>
                <a:srgbClr val="000000"/>
              </a:solidFill>
              <a:effectLst/>
              <a:latin typeface="Arial" panose="020B0604020202020204" pitchFamily="34" charset="0"/>
              <a:cs typeface="Arial" panose="020B0604020202020204" pitchFamily="34" charset="0"/>
            </a:endParaRPr>
          </a:p>
        </p:txBody>
      </p:sp>
      <p:sp>
        <p:nvSpPr>
          <p:cNvPr id="3" name="TextovéPole 2">
            <a:extLst>
              <a:ext uri="{FF2B5EF4-FFF2-40B4-BE49-F238E27FC236}">
                <a16:creationId xmlns:a16="http://schemas.microsoft.com/office/drawing/2014/main" id="{0B36E047-F9E7-4C03-987F-6EFBBB373151}"/>
              </a:ext>
            </a:extLst>
          </p:cNvPr>
          <p:cNvSpPr txBox="1"/>
          <p:nvPr/>
        </p:nvSpPr>
        <p:spPr>
          <a:xfrm>
            <a:off x="2625213" y="88490"/>
            <a:ext cx="8642554" cy="830997"/>
          </a:xfrm>
          <a:prstGeom prst="rect">
            <a:avLst/>
          </a:prstGeom>
          <a:solidFill>
            <a:schemeClr val="accent1"/>
          </a:solidFill>
        </p:spPr>
        <p:txBody>
          <a:bodyPr wrap="square" rtlCol="0">
            <a:spAutoFit/>
          </a:bodyPr>
          <a:lstStyle/>
          <a:p>
            <a:r>
              <a:rPr lang="ru-RU" sz="2400" b="1" u="sng" dirty="0"/>
              <a:t>СКЛОНЕНИЕ СУЩЕСТВИТЕЛЬНЫХ В РЯ </a:t>
            </a:r>
            <a:r>
              <a:rPr lang="ru-RU" sz="2400" b="1" u="sng" dirty="0">
                <a:solidFill>
                  <a:srgbClr val="FF0000"/>
                </a:solidFill>
              </a:rPr>
              <a:t>не основано на родовом принципе</a:t>
            </a:r>
            <a:endParaRPr lang="cs-CZ" sz="2400" b="1" u="sng" dirty="0">
              <a:solidFill>
                <a:srgbClr val="FF0000"/>
              </a:solidFill>
            </a:endParaRPr>
          </a:p>
        </p:txBody>
      </p:sp>
    </p:spTree>
    <p:extLst>
      <p:ext uri="{BB962C8B-B14F-4D97-AF65-F5344CB8AC3E}">
        <p14:creationId xmlns:p14="http://schemas.microsoft.com/office/powerpoint/2010/main" val="35465377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88941018-53A4-4D1C-B38C-6DC08C68595A}"/>
              </a:ext>
            </a:extLst>
          </p:cNvPr>
          <p:cNvPicPr>
            <a:picLocks noChangeAspect="1"/>
          </p:cNvPicPr>
          <p:nvPr/>
        </p:nvPicPr>
        <p:blipFill>
          <a:blip r:embed="rId2"/>
          <a:stretch>
            <a:fillRect/>
          </a:stretch>
        </p:blipFill>
        <p:spPr>
          <a:xfrm>
            <a:off x="2056368" y="0"/>
            <a:ext cx="8079263" cy="6858000"/>
          </a:xfrm>
          <a:prstGeom prst="rect">
            <a:avLst/>
          </a:prstGeom>
        </p:spPr>
      </p:pic>
    </p:spTree>
    <p:extLst>
      <p:ext uri="{BB962C8B-B14F-4D97-AF65-F5344CB8AC3E}">
        <p14:creationId xmlns:p14="http://schemas.microsoft.com/office/powerpoint/2010/main" val="8624717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776B497C-A783-4144-9BCA-6192D68F5B23}"/>
              </a:ext>
            </a:extLst>
          </p:cNvPr>
          <p:cNvSpPr txBox="1"/>
          <p:nvPr/>
        </p:nvSpPr>
        <p:spPr>
          <a:xfrm>
            <a:off x="5161935" y="182422"/>
            <a:ext cx="3204838" cy="461665"/>
          </a:xfrm>
          <a:prstGeom prst="rect">
            <a:avLst/>
          </a:prstGeom>
          <a:noFill/>
        </p:spPr>
        <p:txBody>
          <a:bodyPr wrap="square" rtlCol="0">
            <a:spAutoFit/>
          </a:bodyPr>
          <a:lstStyle/>
          <a:p>
            <a:r>
              <a:rPr lang="ru-RU" sz="2400" dirty="0">
                <a:solidFill>
                  <a:srgbClr val="FF0000"/>
                </a:solidFill>
                <a:latin typeface="Arial" panose="020B0604020202020204" pitchFamily="34" charset="0"/>
                <a:cs typeface="Arial" panose="020B0604020202020204" pitchFamily="34" charset="0"/>
              </a:rPr>
              <a:t>МУЖСКОЙ РОД</a:t>
            </a:r>
            <a:endParaRPr lang="cs-CZ" sz="2400" dirty="0">
              <a:solidFill>
                <a:srgbClr val="FF0000"/>
              </a:solidFill>
              <a:latin typeface="Arial" panose="020B0604020202020204" pitchFamily="34" charset="0"/>
              <a:cs typeface="Arial" panose="020B0604020202020204" pitchFamily="34" charset="0"/>
            </a:endParaRPr>
          </a:p>
        </p:txBody>
      </p:sp>
      <p:graphicFrame>
        <p:nvGraphicFramePr>
          <p:cNvPr id="5" name="Tabulka 4">
            <a:extLst>
              <a:ext uri="{FF2B5EF4-FFF2-40B4-BE49-F238E27FC236}">
                <a16:creationId xmlns:a16="http://schemas.microsoft.com/office/drawing/2014/main" id="{8A61394F-90E1-4BD3-88D4-866C818E204E}"/>
              </a:ext>
            </a:extLst>
          </p:cNvPr>
          <p:cNvGraphicFramePr>
            <a:graphicFrameLocks noGrp="1"/>
          </p:cNvGraphicFramePr>
          <p:nvPr>
            <p:extLst>
              <p:ext uri="{D42A27DB-BD31-4B8C-83A1-F6EECF244321}">
                <p14:modId xmlns:p14="http://schemas.microsoft.com/office/powerpoint/2010/main" val="2603402706"/>
              </p:ext>
            </p:extLst>
          </p:nvPr>
        </p:nvGraphicFramePr>
        <p:xfrm>
          <a:off x="0" y="713714"/>
          <a:ext cx="6479459" cy="4634961"/>
        </p:xfrm>
        <a:graphic>
          <a:graphicData uri="http://schemas.openxmlformats.org/drawingml/2006/table">
            <a:tbl>
              <a:tblPr firstRow="1" firstCol="1" bandRow="1">
                <a:tableStyleId>{5C22544A-7EE6-4342-B048-85BDC9FD1C3A}</a:tableStyleId>
              </a:tblPr>
              <a:tblGrid>
                <a:gridCol w="373102">
                  <a:extLst>
                    <a:ext uri="{9D8B030D-6E8A-4147-A177-3AD203B41FA5}">
                      <a16:colId xmlns:a16="http://schemas.microsoft.com/office/drawing/2014/main" val="435392239"/>
                    </a:ext>
                  </a:extLst>
                </a:gridCol>
                <a:gridCol w="1483347">
                  <a:extLst>
                    <a:ext uri="{9D8B030D-6E8A-4147-A177-3AD203B41FA5}">
                      <a16:colId xmlns:a16="http://schemas.microsoft.com/office/drawing/2014/main" val="1894456231"/>
                    </a:ext>
                  </a:extLst>
                </a:gridCol>
                <a:gridCol w="1637299">
                  <a:extLst>
                    <a:ext uri="{9D8B030D-6E8A-4147-A177-3AD203B41FA5}">
                      <a16:colId xmlns:a16="http://schemas.microsoft.com/office/drawing/2014/main" val="3101707904"/>
                    </a:ext>
                  </a:extLst>
                </a:gridCol>
                <a:gridCol w="1495119">
                  <a:extLst>
                    <a:ext uri="{9D8B030D-6E8A-4147-A177-3AD203B41FA5}">
                      <a16:colId xmlns:a16="http://schemas.microsoft.com/office/drawing/2014/main" val="889999661"/>
                    </a:ext>
                  </a:extLst>
                </a:gridCol>
                <a:gridCol w="1490592">
                  <a:extLst>
                    <a:ext uri="{9D8B030D-6E8A-4147-A177-3AD203B41FA5}">
                      <a16:colId xmlns:a16="http://schemas.microsoft.com/office/drawing/2014/main" val="1002242095"/>
                    </a:ext>
                  </a:extLst>
                </a:gridCol>
              </a:tblGrid>
              <a:tr h="560089">
                <a:tc gridSpan="5">
                  <a:txBody>
                    <a:bodyPr/>
                    <a:lstStyle/>
                    <a:p>
                      <a:pPr algn="ctr">
                        <a:lnSpc>
                          <a:spcPct val="107000"/>
                        </a:lnSpc>
                        <a:spcBef>
                          <a:spcPts val="1200"/>
                        </a:spcBef>
                        <a:spcAft>
                          <a:spcPts val="1200"/>
                        </a:spcAft>
                      </a:pPr>
                      <a:r>
                        <a:rPr lang="ru-RU" sz="2400" noProof="0" dirty="0">
                          <a:effectLst/>
                        </a:rPr>
                        <a:t>Единственное число</a:t>
                      </a:r>
                      <a:endParaRPr lang="ru-RU" sz="24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785903060"/>
                  </a:ext>
                </a:extLst>
              </a:tr>
              <a:tr h="560089">
                <a:tc>
                  <a:txBody>
                    <a:bodyPr/>
                    <a:lstStyle/>
                    <a:p>
                      <a:pPr>
                        <a:lnSpc>
                          <a:spcPct val="107000"/>
                        </a:lnSpc>
                        <a:spcBef>
                          <a:spcPts val="1200"/>
                        </a:spcBef>
                        <a:spcAft>
                          <a:spcPts val="1200"/>
                        </a:spcAft>
                      </a:pPr>
                      <a:r>
                        <a:rPr lang="cs-CZ" sz="2400">
                          <a:effectLst/>
                        </a:rPr>
                        <a:t>И.</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стол</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ученик</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dirty="0" err="1">
                          <a:effectLst/>
                        </a:rPr>
                        <a:t>конь</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бо-й</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285343237"/>
                  </a:ext>
                </a:extLst>
              </a:tr>
              <a:tr h="560089">
                <a:tc>
                  <a:txBody>
                    <a:bodyPr/>
                    <a:lstStyle/>
                    <a:p>
                      <a:pPr>
                        <a:lnSpc>
                          <a:spcPct val="107000"/>
                        </a:lnSpc>
                        <a:spcBef>
                          <a:spcPts val="1200"/>
                        </a:spcBef>
                        <a:spcAft>
                          <a:spcPts val="1200"/>
                        </a:spcAft>
                      </a:pPr>
                      <a:r>
                        <a:rPr lang="cs-CZ" sz="2400">
                          <a:effectLst/>
                        </a:rPr>
                        <a:t>Р.</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стол-а</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ученик-á</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dirty="0" err="1">
                          <a:effectLst/>
                        </a:rPr>
                        <a:t>кон</a:t>
                      </a:r>
                      <a:r>
                        <a:rPr lang="cs-CZ" sz="2400" dirty="0">
                          <a:effectLst/>
                        </a:rPr>
                        <a:t>-я</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dirty="0" err="1">
                          <a:effectLst/>
                        </a:rPr>
                        <a:t>бó</a:t>
                      </a:r>
                      <a:r>
                        <a:rPr lang="cs-CZ" sz="2400" dirty="0">
                          <a:effectLst/>
                        </a:rPr>
                        <a:t>-я</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201774348"/>
                  </a:ext>
                </a:extLst>
              </a:tr>
              <a:tr h="560089">
                <a:tc>
                  <a:txBody>
                    <a:bodyPr/>
                    <a:lstStyle/>
                    <a:p>
                      <a:pPr>
                        <a:lnSpc>
                          <a:spcPct val="107000"/>
                        </a:lnSpc>
                        <a:spcBef>
                          <a:spcPts val="1200"/>
                        </a:spcBef>
                        <a:spcAft>
                          <a:spcPts val="1200"/>
                        </a:spcAft>
                      </a:pPr>
                      <a:r>
                        <a:rPr lang="cs-CZ" sz="2400">
                          <a:effectLst/>
                        </a:rPr>
                        <a:t>Д.</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стол-у</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ученик-у</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кон-ю</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dirty="0" err="1">
                          <a:effectLst/>
                        </a:rPr>
                        <a:t>бó</a:t>
                      </a:r>
                      <a:r>
                        <a:rPr lang="cs-CZ" sz="2400" dirty="0">
                          <a:effectLst/>
                        </a:rPr>
                        <a:t>-ю</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5415571"/>
                  </a:ext>
                </a:extLst>
              </a:tr>
              <a:tr h="560089">
                <a:tc>
                  <a:txBody>
                    <a:bodyPr/>
                    <a:lstStyle/>
                    <a:p>
                      <a:pPr>
                        <a:lnSpc>
                          <a:spcPct val="107000"/>
                        </a:lnSpc>
                        <a:spcBef>
                          <a:spcPts val="1200"/>
                        </a:spcBef>
                        <a:spcAft>
                          <a:spcPts val="1200"/>
                        </a:spcAft>
                      </a:pPr>
                      <a:r>
                        <a:rPr lang="cs-CZ" sz="2400">
                          <a:effectLst/>
                        </a:rPr>
                        <a:t>В.</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стол</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ученик-а</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кон-я</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dirty="0" err="1">
                          <a:effectLst/>
                        </a:rPr>
                        <a:t>бо</a:t>
                      </a:r>
                      <a:r>
                        <a:rPr lang="cs-CZ" sz="2400" dirty="0">
                          <a:effectLst/>
                        </a:rPr>
                        <a:t>-й</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29875841"/>
                  </a:ext>
                </a:extLst>
              </a:tr>
              <a:tr h="793519">
                <a:tc>
                  <a:txBody>
                    <a:bodyPr/>
                    <a:lstStyle/>
                    <a:p>
                      <a:pPr>
                        <a:lnSpc>
                          <a:spcPct val="107000"/>
                        </a:lnSpc>
                        <a:spcBef>
                          <a:spcPts val="1200"/>
                        </a:spcBef>
                        <a:spcAft>
                          <a:spcPts val="1200"/>
                        </a:spcAft>
                      </a:pPr>
                      <a:r>
                        <a:rPr lang="cs-CZ" sz="2400">
                          <a:effectLst/>
                        </a:rPr>
                        <a:t>Т.</a:t>
                      </a:r>
                    </a:p>
                    <a:p>
                      <a:pPr>
                        <a:lnSpc>
                          <a:spcPct val="107000"/>
                        </a:lnSpc>
                        <a:spcBef>
                          <a:spcPts val="1200"/>
                        </a:spcBef>
                        <a:spcAft>
                          <a:spcPts val="1200"/>
                        </a:spcAft>
                      </a:pPr>
                      <a:r>
                        <a:rPr lang="cs-CZ" sz="2400">
                          <a:effectLst/>
                        </a:rPr>
                        <a:t> </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стол-óм</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ученик-óм</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кон-ём</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dirty="0" err="1">
                          <a:effectLst/>
                        </a:rPr>
                        <a:t>бó-ем</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094855615"/>
                  </a:ext>
                </a:extLst>
              </a:tr>
              <a:tr h="560089">
                <a:tc>
                  <a:txBody>
                    <a:bodyPr/>
                    <a:lstStyle/>
                    <a:p>
                      <a:pPr>
                        <a:lnSpc>
                          <a:spcPct val="107000"/>
                        </a:lnSpc>
                        <a:spcBef>
                          <a:spcPts val="1200"/>
                        </a:spcBef>
                        <a:spcAft>
                          <a:spcPts val="1200"/>
                        </a:spcAft>
                      </a:pPr>
                      <a:r>
                        <a:rPr lang="cs-CZ" sz="2400">
                          <a:effectLst/>
                        </a:rPr>
                        <a:t>П.</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(о) стол-е</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(об) ученик-é</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(о) кон-é</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dirty="0">
                          <a:effectLst/>
                        </a:rPr>
                        <a:t>(о) </a:t>
                      </a:r>
                      <a:r>
                        <a:rPr lang="cs-CZ" sz="2400" dirty="0" err="1">
                          <a:effectLst/>
                        </a:rPr>
                        <a:t>бó</a:t>
                      </a:r>
                      <a:r>
                        <a:rPr lang="cs-CZ" sz="2400" dirty="0">
                          <a:effectLst/>
                        </a:rPr>
                        <a:t>-е</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851481445"/>
                  </a:ext>
                </a:extLst>
              </a:tr>
            </a:tbl>
          </a:graphicData>
        </a:graphic>
      </p:graphicFrame>
      <p:graphicFrame>
        <p:nvGraphicFramePr>
          <p:cNvPr id="6" name="Tabulka 5">
            <a:extLst>
              <a:ext uri="{FF2B5EF4-FFF2-40B4-BE49-F238E27FC236}">
                <a16:creationId xmlns:a16="http://schemas.microsoft.com/office/drawing/2014/main" id="{D09A3642-B757-4BB3-A256-38CA523A66BC}"/>
              </a:ext>
            </a:extLst>
          </p:cNvPr>
          <p:cNvGraphicFramePr>
            <a:graphicFrameLocks noGrp="1"/>
          </p:cNvGraphicFramePr>
          <p:nvPr>
            <p:extLst>
              <p:ext uri="{D42A27DB-BD31-4B8C-83A1-F6EECF244321}">
                <p14:modId xmlns:p14="http://schemas.microsoft.com/office/powerpoint/2010/main" val="2906858406"/>
              </p:ext>
            </p:extLst>
          </p:nvPr>
        </p:nvGraphicFramePr>
        <p:xfrm>
          <a:off x="6479458" y="713714"/>
          <a:ext cx="5712542" cy="4604661"/>
        </p:xfrm>
        <a:graphic>
          <a:graphicData uri="http://schemas.openxmlformats.org/drawingml/2006/table">
            <a:tbl>
              <a:tblPr firstRow="1" firstCol="1" bandRow="1">
                <a:tableStyleId>{5C22544A-7EE6-4342-B048-85BDC9FD1C3A}</a:tableStyleId>
              </a:tblPr>
              <a:tblGrid>
                <a:gridCol w="326250">
                  <a:extLst>
                    <a:ext uri="{9D8B030D-6E8A-4147-A177-3AD203B41FA5}">
                      <a16:colId xmlns:a16="http://schemas.microsoft.com/office/drawing/2014/main" val="4072934979"/>
                    </a:ext>
                  </a:extLst>
                </a:gridCol>
                <a:gridCol w="1299458">
                  <a:extLst>
                    <a:ext uri="{9D8B030D-6E8A-4147-A177-3AD203B41FA5}">
                      <a16:colId xmlns:a16="http://schemas.microsoft.com/office/drawing/2014/main" val="3661906979"/>
                    </a:ext>
                  </a:extLst>
                </a:gridCol>
                <a:gridCol w="1432490">
                  <a:extLst>
                    <a:ext uri="{9D8B030D-6E8A-4147-A177-3AD203B41FA5}">
                      <a16:colId xmlns:a16="http://schemas.microsoft.com/office/drawing/2014/main" val="1436561443"/>
                    </a:ext>
                  </a:extLst>
                </a:gridCol>
                <a:gridCol w="1306583">
                  <a:extLst>
                    <a:ext uri="{9D8B030D-6E8A-4147-A177-3AD203B41FA5}">
                      <a16:colId xmlns:a16="http://schemas.microsoft.com/office/drawing/2014/main" val="478937773"/>
                    </a:ext>
                  </a:extLst>
                </a:gridCol>
                <a:gridCol w="1347761">
                  <a:extLst>
                    <a:ext uri="{9D8B030D-6E8A-4147-A177-3AD203B41FA5}">
                      <a16:colId xmlns:a16="http://schemas.microsoft.com/office/drawing/2014/main" val="3794756288"/>
                    </a:ext>
                  </a:extLst>
                </a:gridCol>
              </a:tblGrid>
              <a:tr h="608735">
                <a:tc gridSpan="5">
                  <a:txBody>
                    <a:bodyPr/>
                    <a:lstStyle/>
                    <a:p>
                      <a:pPr algn="ctr">
                        <a:lnSpc>
                          <a:spcPct val="107000"/>
                        </a:lnSpc>
                        <a:spcBef>
                          <a:spcPts val="1200"/>
                        </a:spcBef>
                        <a:spcAft>
                          <a:spcPts val="1200"/>
                        </a:spcAft>
                      </a:pPr>
                      <a:r>
                        <a:rPr lang="ru-RU" sz="2400" noProof="0" dirty="0">
                          <a:effectLst/>
                        </a:rPr>
                        <a:t>Множественное число</a:t>
                      </a:r>
                      <a:endParaRPr lang="ru-RU" sz="24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3839475173"/>
                  </a:ext>
                </a:extLst>
              </a:tr>
              <a:tr h="608735">
                <a:tc>
                  <a:txBody>
                    <a:bodyPr/>
                    <a:lstStyle/>
                    <a:p>
                      <a:pPr>
                        <a:lnSpc>
                          <a:spcPct val="107000"/>
                        </a:lnSpc>
                        <a:spcBef>
                          <a:spcPts val="1200"/>
                        </a:spcBef>
                        <a:spcAft>
                          <a:spcPts val="1200"/>
                        </a:spcAft>
                      </a:pPr>
                      <a:r>
                        <a:rPr lang="cs-CZ" sz="2400">
                          <a:effectLst/>
                        </a:rPr>
                        <a:t>И.</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стол-ы</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dirty="0" err="1">
                          <a:effectLst/>
                        </a:rPr>
                        <a:t>ученик</a:t>
                      </a:r>
                      <a:r>
                        <a:rPr lang="cs-CZ" sz="2400" dirty="0">
                          <a:effectLst/>
                        </a:rPr>
                        <a:t>-</a:t>
                      </a:r>
                      <a:r>
                        <a:rPr lang="ru-RU" sz="2400" dirty="0">
                          <a:effectLst/>
                        </a:rPr>
                        <a:t>и́</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кон-и</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dirty="0" err="1">
                          <a:effectLst/>
                        </a:rPr>
                        <a:t>бо</a:t>
                      </a:r>
                      <a:r>
                        <a:rPr lang="cs-CZ" sz="2400" dirty="0">
                          <a:effectLst/>
                        </a:rPr>
                        <a:t>-</a:t>
                      </a:r>
                      <a:r>
                        <a:rPr lang="ru-RU" sz="2400" dirty="0">
                          <a:effectLst/>
                        </a:rPr>
                        <a:t>и́</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537093860"/>
                  </a:ext>
                </a:extLst>
              </a:tr>
              <a:tr h="608735">
                <a:tc>
                  <a:txBody>
                    <a:bodyPr/>
                    <a:lstStyle/>
                    <a:p>
                      <a:pPr>
                        <a:lnSpc>
                          <a:spcPct val="107000"/>
                        </a:lnSpc>
                        <a:spcBef>
                          <a:spcPts val="1200"/>
                        </a:spcBef>
                        <a:spcAft>
                          <a:spcPts val="1200"/>
                        </a:spcAft>
                      </a:pPr>
                      <a:r>
                        <a:rPr lang="cs-CZ" sz="2400">
                          <a:effectLst/>
                        </a:rPr>
                        <a:t>Р.</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стол-óв</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ученик-óв</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кон-éй</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бо-ёв</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177577708"/>
                  </a:ext>
                </a:extLst>
              </a:tr>
              <a:tr h="608735">
                <a:tc>
                  <a:txBody>
                    <a:bodyPr/>
                    <a:lstStyle/>
                    <a:p>
                      <a:pPr>
                        <a:lnSpc>
                          <a:spcPct val="107000"/>
                        </a:lnSpc>
                        <a:spcBef>
                          <a:spcPts val="1200"/>
                        </a:spcBef>
                        <a:spcAft>
                          <a:spcPts val="1200"/>
                        </a:spcAft>
                      </a:pPr>
                      <a:r>
                        <a:rPr lang="cs-CZ" sz="2400">
                          <a:effectLst/>
                        </a:rPr>
                        <a:t>Д.</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стол-ам</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ученик-ам</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кон-ям</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бо-ям</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577750447"/>
                  </a:ext>
                </a:extLst>
              </a:tr>
              <a:tr h="608735">
                <a:tc>
                  <a:txBody>
                    <a:bodyPr/>
                    <a:lstStyle/>
                    <a:p>
                      <a:pPr>
                        <a:lnSpc>
                          <a:spcPct val="107000"/>
                        </a:lnSpc>
                        <a:spcBef>
                          <a:spcPts val="1200"/>
                        </a:spcBef>
                        <a:spcAft>
                          <a:spcPts val="1200"/>
                        </a:spcAft>
                      </a:pPr>
                      <a:r>
                        <a:rPr lang="cs-CZ" sz="2400">
                          <a:effectLst/>
                        </a:rPr>
                        <a:t>В.</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стол-ы</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dirty="0" err="1">
                          <a:effectLst/>
                        </a:rPr>
                        <a:t>ученик-ов</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кон- éй</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бо-й</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456406466"/>
                  </a:ext>
                </a:extLst>
              </a:tr>
              <a:tr h="780493">
                <a:tc>
                  <a:txBody>
                    <a:bodyPr/>
                    <a:lstStyle/>
                    <a:p>
                      <a:pPr>
                        <a:lnSpc>
                          <a:spcPct val="107000"/>
                        </a:lnSpc>
                        <a:spcBef>
                          <a:spcPts val="1200"/>
                        </a:spcBef>
                        <a:spcAft>
                          <a:spcPts val="1200"/>
                        </a:spcAft>
                      </a:pPr>
                      <a:r>
                        <a:rPr lang="cs-CZ" sz="2400">
                          <a:effectLst/>
                        </a:rPr>
                        <a:t>Т.</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стол-ами</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ученик-ами</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кон-ями</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бо-ями</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094827772"/>
                  </a:ext>
                </a:extLst>
              </a:tr>
              <a:tr h="780493">
                <a:tc>
                  <a:txBody>
                    <a:bodyPr/>
                    <a:lstStyle/>
                    <a:p>
                      <a:pPr>
                        <a:lnSpc>
                          <a:spcPct val="107000"/>
                        </a:lnSpc>
                        <a:spcBef>
                          <a:spcPts val="1200"/>
                        </a:spcBef>
                        <a:spcAft>
                          <a:spcPts val="1200"/>
                        </a:spcAft>
                      </a:pPr>
                      <a:r>
                        <a:rPr lang="cs-CZ" sz="2400" dirty="0">
                          <a:effectLst/>
                        </a:rPr>
                        <a:t>П.</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dirty="0">
                          <a:effectLst/>
                        </a:rPr>
                        <a:t>(о) </a:t>
                      </a:r>
                      <a:r>
                        <a:rPr lang="cs-CZ" sz="2400" dirty="0" err="1">
                          <a:effectLst/>
                        </a:rPr>
                        <a:t>стол-ах</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(об) ученик-ах</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(о) кон-ях</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dirty="0">
                          <a:effectLst/>
                        </a:rPr>
                        <a:t>(о) </a:t>
                      </a:r>
                      <a:r>
                        <a:rPr lang="cs-CZ" sz="2400" dirty="0" err="1">
                          <a:effectLst/>
                        </a:rPr>
                        <a:t>бо-ях</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565446391"/>
                  </a:ext>
                </a:extLst>
              </a:tr>
            </a:tbl>
          </a:graphicData>
        </a:graphic>
      </p:graphicFrame>
      <p:sp>
        <p:nvSpPr>
          <p:cNvPr id="7" name="TextovéPole 6">
            <a:extLst>
              <a:ext uri="{FF2B5EF4-FFF2-40B4-BE49-F238E27FC236}">
                <a16:creationId xmlns:a16="http://schemas.microsoft.com/office/drawing/2014/main" id="{059C42F1-D05C-4EA0-B35B-632D0CB9049B}"/>
              </a:ext>
            </a:extLst>
          </p:cNvPr>
          <p:cNvSpPr txBox="1"/>
          <p:nvPr/>
        </p:nvSpPr>
        <p:spPr>
          <a:xfrm>
            <a:off x="363793" y="5525729"/>
            <a:ext cx="9901083" cy="1015663"/>
          </a:xfrm>
          <a:prstGeom prst="rect">
            <a:avLst/>
          </a:prstGeom>
          <a:noFill/>
        </p:spPr>
        <p:txBody>
          <a:bodyPr wrap="square" rtlCol="0">
            <a:spAutoFit/>
          </a:bodyPr>
          <a:lstStyle/>
          <a:p>
            <a:r>
              <a:rPr lang="ru-RU" sz="2000" dirty="0">
                <a:solidFill>
                  <a:srgbClr val="FF0000"/>
                </a:solidFill>
                <a:latin typeface="Arial" panose="020B0604020202020204" pitchFamily="34" charset="0"/>
                <a:cs typeface="Arial" panose="020B0604020202020204" pitchFamily="34" charset="0"/>
              </a:rPr>
              <a:t>+ тип англичан</a:t>
            </a:r>
            <a:r>
              <a:rPr lang="ru-RU" sz="2000" u="sng" dirty="0">
                <a:solidFill>
                  <a:srgbClr val="FF0000"/>
                </a:solidFill>
                <a:latin typeface="Arial" panose="020B0604020202020204" pitchFamily="34" charset="0"/>
                <a:cs typeface="Arial" panose="020B0604020202020204" pitchFamily="34" charset="0"/>
              </a:rPr>
              <a:t>ин</a:t>
            </a:r>
            <a:r>
              <a:rPr lang="ru-RU" sz="2000" dirty="0">
                <a:solidFill>
                  <a:srgbClr val="FF0000"/>
                </a:solidFill>
                <a:latin typeface="Arial" panose="020B0604020202020204" pitchFamily="34" charset="0"/>
                <a:cs typeface="Arial" panose="020B0604020202020204" pitchFamily="34" charset="0"/>
              </a:rPr>
              <a:t> – сужение основы</a:t>
            </a:r>
            <a:r>
              <a:rPr lang="ru-RU" sz="2000" dirty="0">
                <a:latin typeface="Arial" panose="020B0604020202020204" pitchFamily="34" charset="0"/>
                <a:cs typeface="Arial" panose="020B0604020202020204" pitchFamily="34" charset="0"/>
              </a:rPr>
              <a:t>, напр. англичане, без англичан</a:t>
            </a:r>
          </a:p>
          <a:p>
            <a:r>
              <a:rPr lang="ru-RU" sz="2000" dirty="0">
                <a:solidFill>
                  <a:srgbClr val="FF0000"/>
                </a:solidFill>
                <a:latin typeface="Arial" panose="020B0604020202020204" pitchFamily="34" charset="0"/>
                <a:cs typeface="Arial" panose="020B0604020202020204" pitchFamily="34" charset="0"/>
              </a:rPr>
              <a:t>+ тип кот</a:t>
            </a:r>
            <a:r>
              <a:rPr lang="ru-RU" sz="2000" u="sng" dirty="0">
                <a:solidFill>
                  <a:srgbClr val="FF0000"/>
                </a:solidFill>
                <a:latin typeface="Arial" panose="020B0604020202020204" pitchFamily="34" charset="0"/>
                <a:cs typeface="Arial" panose="020B0604020202020204" pitchFamily="34" charset="0"/>
              </a:rPr>
              <a:t>енок</a:t>
            </a:r>
            <a:r>
              <a:rPr lang="ru-RU" sz="2000" dirty="0">
                <a:solidFill>
                  <a:srgbClr val="FF0000"/>
                </a:solidFill>
                <a:latin typeface="Arial" panose="020B0604020202020204" pitchFamily="34" charset="0"/>
                <a:cs typeface="Arial" panose="020B0604020202020204" pitchFamily="34" charset="0"/>
              </a:rPr>
              <a:t> – изменение основы</a:t>
            </a:r>
            <a:r>
              <a:rPr lang="ru-RU" sz="2000" dirty="0">
                <a:latin typeface="Arial" panose="020B0604020202020204" pitchFamily="34" charset="0"/>
                <a:cs typeface="Arial" panose="020B0604020202020204" pitchFamily="34" charset="0"/>
              </a:rPr>
              <a:t>, напр. кот</a:t>
            </a:r>
            <a:r>
              <a:rPr lang="ru-RU" sz="2000" u="sng" dirty="0">
                <a:latin typeface="Arial" panose="020B0604020202020204" pitchFamily="34" charset="0"/>
                <a:cs typeface="Arial" panose="020B0604020202020204" pitchFamily="34" charset="0"/>
              </a:rPr>
              <a:t>ята</a:t>
            </a:r>
            <a:r>
              <a:rPr lang="ru-RU" sz="2000" dirty="0">
                <a:latin typeface="Arial" panose="020B0604020202020204" pitchFamily="34" charset="0"/>
                <a:cs typeface="Arial" panose="020B0604020202020204" pitchFamily="34" charset="0"/>
              </a:rPr>
              <a:t>, без кот</a:t>
            </a:r>
            <a:r>
              <a:rPr lang="ru-RU" sz="2000" u="sng" dirty="0">
                <a:latin typeface="Arial" panose="020B0604020202020204" pitchFamily="34" charset="0"/>
                <a:cs typeface="Arial" panose="020B0604020202020204" pitchFamily="34" charset="0"/>
              </a:rPr>
              <a:t>ят</a:t>
            </a:r>
          </a:p>
          <a:p>
            <a:r>
              <a:rPr lang="ru-RU" sz="2000" dirty="0">
                <a:solidFill>
                  <a:srgbClr val="FF0000"/>
                </a:solidFill>
                <a:latin typeface="Arial" panose="020B0604020202020204" pitchFamily="34" charset="0"/>
                <a:cs typeface="Arial" panose="020B0604020202020204" pitchFamily="34" charset="0"/>
              </a:rPr>
              <a:t>+ слово сосед – смягчение основы</a:t>
            </a:r>
            <a:r>
              <a:rPr lang="ru-RU" sz="2000" dirty="0">
                <a:latin typeface="Arial" panose="020B0604020202020204" pitchFamily="34" charset="0"/>
                <a:cs typeface="Arial" panose="020B0604020202020204" pitchFamily="34" charset="0"/>
              </a:rPr>
              <a:t>, напр. сосед</a:t>
            </a:r>
            <a:r>
              <a:rPr lang="ru-RU" sz="2000" u="sng" dirty="0">
                <a:latin typeface="Arial" panose="020B0604020202020204" pitchFamily="34" charset="0"/>
                <a:cs typeface="Arial" panose="020B0604020202020204" pitchFamily="34" charset="0"/>
              </a:rPr>
              <a:t>и</a:t>
            </a:r>
            <a:r>
              <a:rPr lang="ru-RU" sz="2000" dirty="0">
                <a:latin typeface="Arial" panose="020B0604020202020204" pitchFamily="34" charset="0"/>
                <a:cs typeface="Arial" panose="020B0604020202020204" pitchFamily="34" charset="0"/>
              </a:rPr>
              <a:t>, сосед</a:t>
            </a:r>
            <a:r>
              <a:rPr lang="ru-RU" sz="2000" u="sng" dirty="0">
                <a:latin typeface="Arial" panose="020B0604020202020204" pitchFamily="34" charset="0"/>
                <a:cs typeface="Arial" panose="020B0604020202020204" pitchFamily="34" charset="0"/>
              </a:rPr>
              <a:t>ей</a:t>
            </a:r>
            <a:endParaRPr lang="cs-CZ" sz="2000"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62238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B5E5406A-33E8-4B22-BCA4-BA9ACEB8E8E6}"/>
              </a:ext>
            </a:extLst>
          </p:cNvPr>
          <p:cNvSpPr/>
          <p:nvPr/>
        </p:nvSpPr>
        <p:spPr>
          <a:xfrm>
            <a:off x="1150374" y="970198"/>
            <a:ext cx="9645446" cy="4401205"/>
          </a:xfrm>
          <a:prstGeom prst="rect">
            <a:avLst/>
          </a:prstGeom>
        </p:spPr>
        <p:txBody>
          <a:bodyPr wrap="square">
            <a:spAutoFit/>
          </a:bodyPr>
          <a:lstStyle/>
          <a:p>
            <a:pPr>
              <a:buFont typeface="Arial" panose="020B0604020202020204" pitchFamily="34" charset="0"/>
              <a:buChar char="•"/>
            </a:pPr>
            <a:r>
              <a:rPr lang="ru-RU" sz="2000" dirty="0">
                <a:solidFill>
                  <a:srgbClr val="000000"/>
                </a:solidFill>
                <a:latin typeface="Arial" panose="020B0604020202020204" pitchFamily="34" charset="0"/>
                <a:cs typeface="Arial" panose="020B0604020202020204" pitchFamily="34" charset="0"/>
              </a:rPr>
              <a:t>Формы родительного и винительного падежа </a:t>
            </a:r>
            <a:r>
              <a:rPr lang="ru-RU" sz="2000" dirty="0">
                <a:solidFill>
                  <a:srgbClr val="FF0000"/>
                </a:solidFill>
                <a:latin typeface="Arial" panose="020B0604020202020204" pitchFamily="34" charset="0"/>
                <a:cs typeface="Arial" panose="020B0604020202020204" pitchFamily="34" charset="0"/>
              </a:rPr>
              <a:t>одушевленных</a:t>
            </a:r>
            <a:r>
              <a:rPr lang="ru-RU" sz="2000" dirty="0">
                <a:solidFill>
                  <a:srgbClr val="000000"/>
                </a:solidFill>
                <a:latin typeface="Arial" panose="020B0604020202020204" pitchFamily="34" charset="0"/>
                <a:cs typeface="Arial" panose="020B0604020202020204" pitchFamily="34" charset="0"/>
              </a:rPr>
              <a:t> существительных совпадают.</a:t>
            </a:r>
          </a:p>
          <a:p>
            <a:pPr>
              <a:buFont typeface="Arial" panose="020B0604020202020204" pitchFamily="34" charset="0"/>
              <a:buChar char="•"/>
            </a:pPr>
            <a:endParaRPr lang="ru-RU" sz="2000" dirty="0">
              <a:solidFill>
                <a:srgbClr val="000000"/>
              </a:solidFill>
              <a:latin typeface="Arial" panose="020B0604020202020204" pitchFamily="34" charset="0"/>
              <a:cs typeface="Arial" panose="020B0604020202020204" pitchFamily="34" charset="0"/>
            </a:endParaRPr>
          </a:p>
          <a:p>
            <a:pPr>
              <a:buFont typeface="Arial" panose="020B0604020202020204" pitchFamily="34" charset="0"/>
              <a:buChar char="•"/>
            </a:pPr>
            <a:r>
              <a:rPr lang="ru-RU" sz="2000" dirty="0">
                <a:solidFill>
                  <a:srgbClr val="000000"/>
                </a:solidFill>
                <a:latin typeface="Arial" panose="020B0604020202020204" pitchFamily="34" charset="0"/>
                <a:cs typeface="Arial" panose="020B0604020202020204" pitchFamily="34" charset="0"/>
              </a:rPr>
              <a:t>В родительном падеже единственного числа наряду с типичным окончанием -</a:t>
            </a:r>
            <a:r>
              <a:rPr lang="ru-RU" sz="2000" dirty="0">
                <a:solidFill>
                  <a:srgbClr val="FF0000"/>
                </a:solidFill>
                <a:latin typeface="Arial" panose="020B0604020202020204" pitchFamily="34" charset="0"/>
                <a:cs typeface="Arial" panose="020B0604020202020204" pitchFamily="34" charset="0"/>
              </a:rPr>
              <a:t>а/-я </a:t>
            </a:r>
            <a:r>
              <a:rPr lang="ru-RU" sz="2000" dirty="0">
                <a:solidFill>
                  <a:srgbClr val="000000"/>
                </a:solidFill>
                <a:latin typeface="Arial" panose="020B0604020202020204" pitchFamily="34" charset="0"/>
                <a:cs typeface="Arial" panose="020B0604020202020204" pitchFamily="34" charset="0"/>
              </a:rPr>
              <a:t>некоторые существительные мужского рода могут иметь окончание </a:t>
            </a:r>
            <a:r>
              <a:rPr lang="ru-RU" sz="2000" dirty="0">
                <a:solidFill>
                  <a:srgbClr val="FF0000"/>
                </a:solidFill>
                <a:latin typeface="Arial" panose="020B0604020202020204" pitchFamily="34" charset="0"/>
                <a:cs typeface="Arial" panose="020B0604020202020204" pitchFamily="34" charset="0"/>
              </a:rPr>
              <a:t>-у/-ю</a:t>
            </a:r>
            <a:r>
              <a:rPr lang="ru-RU" sz="2000" dirty="0">
                <a:solidFill>
                  <a:srgbClr val="000000"/>
                </a:solidFill>
                <a:latin typeface="Arial" panose="020B0604020202020204" pitchFamily="34" charset="0"/>
                <a:cs typeface="Arial" panose="020B0604020202020204" pitchFamily="34" charset="0"/>
              </a:rPr>
              <a:t>, обычно при обозначении меры, количества (</a:t>
            </a:r>
            <a:r>
              <a:rPr lang="ru-RU" sz="2000" dirty="0" err="1">
                <a:solidFill>
                  <a:srgbClr val="000000"/>
                </a:solidFill>
                <a:latin typeface="Arial" panose="020B0604020202020204" pitchFamily="34" charset="0"/>
                <a:cs typeface="Arial" panose="020B0604020202020204" pitchFamily="34" charset="0"/>
              </a:rPr>
              <a:t>мнóго</a:t>
            </a:r>
            <a:r>
              <a:rPr lang="ru-RU" sz="2000" dirty="0">
                <a:solidFill>
                  <a:srgbClr val="000000"/>
                </a:solidFill>
                <a:latin typeface="Arial" panose="020B0604020202020204" pitchFamily="34" charset="0"/>
                <a:cs typeface="Arial" panose="020B0604020202020204" pitchFamily="34" charset="0"/>
              </a:rPr>
              <a:t> </a:t>
            </a:r>
            <a:r>
              <a:rPr lang="ru-RU" sz="2000" dirty="0" err="1">
                <a:solidFill>
                  <a:srgbClr val="000000"/>
                </a:solidFill>
                <a:latin typeface="Arial" panose="020B0604020202020204" pitchFamily="34" charset="0"/>
                <a:cs typeface="Arial" panose="020B0604020202020204" pitchFamily="34" charset="0"/>
              </a:rPr>
              <a:t>снéгу</a:t>
            </a:r>
            <a:r>
              <a:rPr lang="ru-RU" sz="2000" dirty="0">
                <a:solidFill>
                  <a:srgbClr val="000000"/>
                </a:solidFill>
                <a:latin typeface="Arial" panose="020B0604020202020204" pitchFamily="34" charset="0"/>
                <a:cs typeface="Arial" panose="020B0604020202020204" pitchFamily="34" charset="0"/>
              </a:rPr>
              <a:t>, стакан чаю) или в сочетании с отдельными предлогами (дойти до дому, выйти из лесу,  закричать со </a:t>
            </a:r>
            <a:r>
              <a:rPr lang="ru-RU" sz="2000" dirty="0" err="1">
                <a:solidFill>
                  <a:srgbClr val="000000"/>
                </a:solidFill>
                <a:latin typeface="Arial" panose="020B0604020202020204" pitchFamily="34" charset="0"/>
                <a:cs typeface="Arial" panose="020B0604020202020204" pitchFamily="34" charset="0"/>
              </a:rPr>
              <a:t>стрáху</a:t>
            </a:r>
            <a:r>
              <a:rPr lang="ru-RU" sz="2000" dirty="0">
                <a:solidFill>
                  <a:srgbClr val="000000"/>
                </a:solidFill>
                <a:latin typeface="Arial" panose="020B0604020202020204" pitchFamily="34" charset="0"/>
                <a:cs typeface="Arial" panose="020B0604020202020204" pitchFamily="34" charset="0"/>
              </a:rPr>
              <a:t>).  В этих случаях вместо окончания -у /-ю всегда можно употребить окончание -а/-я.</a:t>
            </a:r>
          </a:p>
          <a:p>
            <a:pPr>
              <a:buFont typeface="Arial" panose="020B0604020202020204" pitchFamily="34" charset="0"/>
              <a:buChar char="•"/>
            </a:pPr>
            <a:endParaRPr lang="ru-RU" sz="2000" dirty="0">
              <a:solidFill>
                <a:srgbClr val="000000"/>
              </a:solidFill>
              <a:latin typeface="Arial" panose="020B0604020202020204" pitchFamily="34" charset="0"/>
              <a:cs typeface="Arial" panose="020B0604020202020204" pitchFamily="34" charset="0"/>
            </a:endParaRPr>
          </a:p>
          <a:p>
            <a:pPr>
              <a:buFont typeface="Arial" panose="020B0604020202020204" pitchFamily="34" charset="0"/>
              <a:buChar char="•"/>
            </a:pPr>
            <a:r>
              <a:rPr lang="ru-RU" sz="2000" dirty="0">
                <a:solidFill>
                  <a:srgbClr val="000000"/>
                </a:solidFill>
                <a:latin typeface="Arial" panose="020B0604020202020204" pitchFamily="34" charset="0"/>
                <a:cs typeface="Arial" panose="020B0604020202020204" pitchFamily="34" charset="0"/>
              </a:rPr>
              <a:t>В предложном падеже </a:t>
            </a:r>
            <a:r>
              <a:rPr lang="ru-RU" sz="2000" dirty="0">
                <a:solidFill>
                  <a:srgbClr val="FF0000"/>
                </a:solidFill>
                <a:latin typeface="Arial" panose="020B0604020202020204" pitchFamily="34" charset="0"/>
                <a:cs typeface="Arial" panose="020B0604020202020204" pitchFamily="34" charset="0"/>
              </a:rPr>
              <a:t>с предлогами «в», «на»</a:t>
            </a:r>
            <a:r>
              <a:rPr lang="ru-RU" sz="2000" dirty="0">
                <a:solidFill>
                  <a:srgbClr val="000000"/>
                </a:solidFill>
                <a:latin typeface="Arial" panose="020B0604020202020204" pitchFamily="34" charset="0"/>
                <a:cs typeface="Arial" panose="020B0604020202020204" pitchFamily="34" charset="0"/>
              </a:rPr>
              <a:t> при обозначении места, некоторые существительные мужского рода имеют окончание </a:t>
            </a:r>
            <a:r>
              <a:rPr lang="ru-RU" sz="2000" dirty="0">
                <a:solidFill>
                  <a:srgbClr val="FF0000"/>
                </a:solidFill>
                <a:latin typeface="Arial" panose="020B0604020202020204" pitchFamily="34" charset="0"/>
                <a:cs typeface="Arial" panose="020B0604020202020204" pitchFamily="34" charset="0"/>
              </a:rPr>
              <a:t>-у/ю</a:t>
            </a:r>
            <a:r>
              <a:rPr lang="ru-RU" sz="2000" dirty="0">
                <a:solidFill>
                  <a:srgbClr val="000000"/>
                </a:solidFill>
                <a:latin typeface="Arial" panose="020B0604020202020204" pitchFamily="34" charset="0"/>
                <a:cs typeface="Arial" panose="020B0604020202020204" pitchFamily="34" charset="0"/>
              </a:rPr>
              <a:t> (всегда под ударением:  в лес</a:t>
            </a:r>
            <a:r>
              <a:rPr lang="ru-RU" sz="2000" dirty="0">
                <a:solidFill>
                  <a:srgbClr val="FF0000"/>
                </a:solidFill>
                <a:latin typeface="Arial" panose="020B0604020202020204" pitchFamily="34" charset="0"/>
                <a:cs typeface="Arial" panose="020B0604020202020204" pitchFamily="34" charset="0"/>
              </a:rPr>
              <a:t>у</a:t>
            </a:r>
            <a:r>
              <a:rPr lang="ru-RU" sz="2000" dirty="0">
                <a:solidFill>
                  <a:srgbClr val="000000"/>
                </a:solidFill>
                <a:latin typeface="Arial" panose="020B0604020202020204" pitchFamily="34" charset="0"/>
                <a:cs typeface="Arial" panose="020B0604020202020204" pitchFamily="34" charset="0"/>
              </a:rPr>
              <a:t>, в порт</a:t>
            </a:r>
            <a:r>
              <a:rPr lang="ru-RU" sz="2000" dirty="0">
                <a:solidFill>
                  <a:srgbClr val="FF0000"/>
                </a:solidFill>
                <a:latin typeface="Arial" panose="020B0604020202020204" pitchFamily="34" charset="0"/>
                <a:cs typeface="Arial" panose="020B0604020202020204" pitchFamily="34" charset="0"/>
              </a:rPr>
              <a:t>у</a:t>
            </a:r>
            <a:r>
              <a:rPr lang="ru-RU" sz="2000" dirty="0">
                <a:solidFill>
                  <a:srgbClr val="000000"/>
                </a:solidFill>
                <a:latin typeface="Arial" panose="020B0604020202020204" pitchFamily="34" charset="0"/>
                <a:cs typeface="Arial" panose="020B0604020202020204" pitchFamily="34" charset="0"/>
              </a:rPr>
              <a:t>, в стро</a:t>
            </a:r>
            <a:r>
              <a:rPr lang="ru-RU" sz="2000" dirty="0">
                <a:solidFill>
                  <a:srgbClr val="FF0000"/>
                </a:solidFill>
                <a:latin typeface="Arial" panose="020B0604020202020204" pitchFamily="34" charset="0"/>
                <a:cs typeface="Arial" panose="020B0604020202020204" pitchFamily="34" charset="0"/>
              </a:rPr>
              <a:t>ю</a:t>
            </a:r>
            <a:r>
              <a:rPr lang="ru-RU" sz="2000" dirty="0">
                <a:solidFill>
                  <a:srgbClr val="000000"/>
                </a:solidFill>
                <a:latin typeface="Arial" panose="020B0604020202020204" pitchFamily="34" charset="0"/>
                <a:cs typeface="Arial" panose="020B0604020202020204" pitchFamily="34" charset="0"/>
              </a:rPr>
              <a:t>, на мост</a:t>
            </a:r>
            <a:r>
              <a:rPr lang="ru-RU" sz="2000" dirty="0">
                <a:solidFill>
                  <a:srgbClr val="FF0000"/>
                </a:solidFill>
                <a:latin typeface="Arial" panose="020B0604020202020204" pitchFamily="34" charset="0"/>
                <a:cs typeface="Arial" panose="020B0604020202020204" pitchFamily="34" charset="0"/>
              </a:rPr>
              <a:t>у</a:t>
            </a:r>
            <a:r>
              <a:rPr lang="ru-RU" sz="2000" dirty="0">
                <a:solidFill>
                  <a:srgbClr val="000000"/>
                </a:solidFill>
                <a:latin typeface="Arial" panose="020B0604020202020204" pitchFamily="34" charset="0"/>
                <a:cs typeface="Arial" panose="020B0604020202020204" pitchFamily="34" charset="0"/>
              </a:rPr>
              <a:t>); в этих случаях окончание -е не употребляется, хотя оно обычно </a:t>
            </a:r>
            <a:r>
              <a:rPr lang="ru-RU" sz="2000" dirty="0">
                <a:solidFill>
                  <a:srgbClr val="FF0000"/>
                </a:solidFill>
                <a:latin typeface="Arial" panose="020B0604020202020204" pitchFamily="34" charset="0"/>
                <a:cs typeface="Arial" panose="020B0604020202020204" pitchFamily="34" charset="0"/>
              </a:rPr>
              <a:t>с предлогом «о» </a:t>
            </a:r>
            <a:r>
              <a:rPr lang="ru-RU" sz="2000" dirty="0">
                <a:solidFill>
                  <a:srgbClr val="000000"/>
                </a:solidFill>
                <a:latin typeface="Arial" panose="020B0604020202020204" pitchFamily="34" charset="0"/>
                <a:cs typeface="Arial" panose="020B0604020202020204" pitchFamily="34" charset="0"/>
              </a:rPr>
              <a:t>(ср. на снег</a:t>
            </a:r>
            <a:r>
              <a:rPr lang="ru-RU" sz="2000" dirty="0">
                <a:solidFill>
                  <a:srgbClr val="FF0000"/>
                </a:solidFill>
                <a:latin typeface="Arial" panose="020B0604020202020204" pitchFamily="34" charset="0"/>
                <a:cs typeface="Arial" panose="020B0604020202020204" pitchFamily="34" charset="0"/>
              </a:rPr>
              <a:t>у</a:t>
            </a:r>
            <a:r>
              <a:rPr lang="ru-RU" sz="2000" dirty="0">
                <a:solidFill>
                  <a:srgbClr val="000000"/>
                </a:solidFill>
                <a:latin typeface="Arial" panose="020B0604020202020204" pitchFamily="34" charset="0"/>
                <a:cs typeface="Arial" panose="020B0604020202020204" pitchFamily="34" charset="0"/>
              </a:rPr>
              <a:t>, но:  о снег</a:t>
            </a:r>
            <a:r>
              <a:rPr lang="ru-RU" sz="2000" dirty="0">
                <a:solidFill>
                  <a:srgbClr val="FF0000"/>
                </a:solidFill>
                <a:latin typeface="Arial" panose="020B0604020202020204" pitchFamily="34" charset="0"/>
                <a:cs typeface="Arial" panose="020B0604020202020204" pitchFamily="34" charset="0"/>
              </a:rPr>
              <a:t>е</a:t>
            </a:r>
            <a:r>
              <a:rPr lang="ru-RU" sz="2000" dirty="0">
                <a:solidFill>
                  <a:srgbClr val="000000"/>
                </a:solidFill>
                <a:latin typeface="Arial" panose="020B0604020202020204" pitchFamily="34" charset="0"/>
                <a:cs typeface="Arial" panose="020B0604020202020204" pitchFamily="34" charset="0"/>
              </a:rPr>
              <a:t>).</a:t>
            </a:r>
            <a:endParaRPr lang="ru-RU" sz="2000" b="0" u="none" strike="noStrike" dirty="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67071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a:extLst>
              <a:ext uri="{FF2B5EF4-FFF2-40B4-BE49-F238E27FC236}">
                <a16:creationId xmlns:a16="http://schemas.microsoft.com/office/drawing/2014/main" id="{D0313F40-297D-4438-85E7-FF525EB621EC}"/>
              </a:ext>
            </a:extLst>
          </p:cNvPr>
          <p:cNvSpPr/>
          <p:nvPr/>
        </p:nvSpPr>
        <p:spPr>
          <a:xfrm>
            <a:off x="766916" y="829509"/>
            <a:ext cx="10658168" cy="5523563"/>
          </a:xfrm>
          <a:prstGeom prst="rect">
            <a:avLst/>
          </a:prstGeom>
        </p:spPr>
        <p:txBody>
          <a:bodyPr wrap="square">
            <a:spAutoFit/>
          </a:bodyPr>
          <a:lstStyle/>
          <a:p>
            <a:pPr marL="342900" indent="-342900">
              <a:lnSpc>
                <a:spcPct val="107000"/>
              </a:lnSpc>
              <a:spcAft>
                <a:spcPts val="800"/>
              </a:spcAft>
              <a:buFont typeface="Arial" panose="020B0604020202020204" pitchFamily="34" charset="0"/>
              <a:buChar char="•"/>
            </a:pPr>
            <a:r>
              <a:rPr lang="ru-RU" sz="2000" dirty="0">
                <a:highlight>
                  <a:srgbClr val="FFFF00"/>
                </a:highlight>
                <a:latin typeface="Arial" panose="020B0604020202020204" pitchFamily="34" charset="0"/>
                <a:ea typeface="Tahoma" panose="020B0604030504040204" pitchFamily="34" charset="0"/>
                <a:cs typeface="Arial" panose="020B0604020202020204" pitchFamily="34" charset="0"/>
              </a:rPr>
              <a:t>У существительных </a:t>
            </a:r>
            <a:r>
              <a:rPr lang="ru-RU" sz="2000" u="sng" dirty="0">
                <a:highlight>
                  <a:srgbClr val="FFFF00"/>
                </a:highlight>
                <a:latin typeface="Arial" panose="020B0604020202020204" pitchFamily="34" charset="0"/>
                <a:ea typeface="Tahoma" panose="020B0604030504040204" pitchFamily="34" charset="0"/>
                <a:cs typeface="Arial" panose="020B0604020202020204" pitchFamily="34" charset="0"/>
              </a:rPr>
              <a:t>на ж, ш, ч, щ</a:t>
            </a:r>
            <a:r>
              <a:rPr lang="ru-RU" sz="2000" dirty="0">
                <a:latin typeface="Arial" panose="020B0604020202020204" pitchFamily="34" charset="0"/>
                <a:ea typeface="Tahoma" panose="020B0604030504040204" pitchFamily="34" charset="0"/>
                <a:cs typeface="Arial" panose="020B0604020202020204" pitchFamily="34" charset="0"/>
              </a:rPr>
              <a:t> в творительном падеже </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под ударением </a:t>
            </a:r>
            <a:r>
              <a:rPr lang="ru-RU" sz="2000" dirty="0">
                <a:latin typeface="Arial" panose="020B0604020202020204" pitchFamily="34" charset="0"/>
                <a:ea typeface="Tahoma" panose="020B0604030504040204" pitchFamily="34" charset="0"/>
                <a:cs typeface="Arial" panose="020B0604020202020204" pitchFamily="34" charset="0"/>
              </a:rPr>
              <a:t>окончание </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-ом</a:t>
            </a:r>
            <a:r>
              <a:rPr lang="ru-RU" sz="2000" dirty="0">
                <a:latin typeface="Arial" panose="020B0604020202020204" pitchFamily="34" charset="0"/>
                <a:ea typeface="Tahoma" panose="020B0604030504040204" pitchFamily="34" charset="0"/>
                <a:cs typeface="Arial" panose="020B0604020202020204" pitchFamily="34" charset="0"/>
              </a:rPr>
              <a:t>, </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без ударения</a:t>
            </a:r>
            <a:r>
              <a:rPr lang="ru-RU" sz="2000" dirty="0">
                <a:latin typeface="Arial" panose="020B0604020202020204" pitchFamily="34" charset="0"/>
                <a:ea typeface="Tahoma" panose="020B0604030504040204" pitchFamily="34" charset="0"/>
                <a:cs typeface="Arial" panose="020B0604020202020204" pitchFamily="34" charset="0"/>
              </a:rPr>
              <a:t> </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-ем </a:t>
            </a:r>
            <a:r>
              <a:rPr lang="ru-RU" sz="2000" dirty="0">
                <a:latin typeface="Arial" panose="020B0604020202020204" pitchFamily="34" charset="0"/>
                <a:ea typeface="Tahoma" panose="020B0604030504040204" pitchFamily="34" charset="0"/>
                <a:cs typeface="Arial" panose="020B0604020202020204" pitchFamily="34" charset="0"/>
              </a:rPr>
              <a:t>(</a:t>
            </a:r>
            <a:r>
              <a:rPr lang="ru-RU" sz="2000" i="1" dirty="0">
                <a:latin typeface="Arial" panose="020B0604020202020204" pitchFamily="34" charset="0"/>
                <a:ea typeface="Tahoma" panose="020B0604030504040204" pitchFamily="34" charset="0"/>
                <a:cs typeface="Arial" panose="020B0604020202020204" pitchFamily="34" charset="0"/>
              </a:rPr>
              <a:t>нож</a:t>
            </a:r>
            <a:r>
              <a:rPr lang="ru-RU" sz="2000" i="1" u="sng" dirty="0">
                <a:solidFill>
                  <a:srgbClr val="FF0000"/>
                </a:solidFill>
                <a:latin typeface="Arial" panose="020B0604020202020204" pitchFamily="34" charset="0"/>
                <a:ea typeface="Tahoma" panose="020B0604030504040204" pitchFamily="34" charset="0"/>
                <a:cs typeface="Arial" panose="020B0604020202020204" pitchFamily="34" charset="0"/>
              </a:rPr>
              <a:t>о</a:t>
            </a:r>
            <a:r>
              <a:rPr lang="ru-RU" sz="2000" i="1" dirty="0">
                <a:solidFill>
                  <a:srgbClr val="FF0000"/>
                </a:solidFill>
                <a:latin typeface="Arial" panose="020B0604020202020204" pitchFamily="34" charset="0"/>
                <a:ea typeface="Tahoma" panose="020B0604030504040204" pitchFamily="34" charset="0"/>
                <a:cs typeface="Arial" panose="020B0604020202020204" pitchFamily="34" charset="0"/>
              </a:rPr>
              <a:t>м</a:t>
            </a:r>
            <a:r>
              <a:rPr lang="ru-RU" sz="2000" i="1" dirty="0">
                <a:latin typeface="Arial" panose="020B0604020202020204" pitchFamily="34" charset="0"/>
                <a:ea typeface="Tahoma" panose="020B0604030504040204" pitchFamily="34" charset="0"/>
                <a:cs typeface="Arial" panose="020B0604020202020204" pitchFamily="34" charset="0"/>
              </a:rPr>
              <a:t>, врач</a:t>
            </a:r>
            <a:r>
              <a:rPr lang="ru-RU" sz="2000" i="1" u="sng" dirty="0">
                <a:solidFill>
                  <a:srgbClr val="FF0000"/>
                </a:solidFill>
                <a:latin typeface="Arial" panose="020B0604020202020204" pitchFamily="34" charset="0"/>
                <a:ea typeface="Tahoma" panose="020B0604030504040204" pitchFamily="34" charset="0"/>
                <a:cs typeface="Arial" panose="020B0604020202020204" pitchFamily="34" charset="0"/>
              </a:rPr>
              <a:t>о</a:t>
            </a:r>
            <a:r>
              <a:rPr lang="ru-RU" sz="2000" i="1" dirty="0">
                <a:solidFill>
                  <a:srgbClr val="FF0000"/>
                </a:solidFill>
                <a:latin typeface="Arial" panose="020B0604020202020204" pitchFamily="34" charset="0"/>
                <a:ea typeface="Tahoma" panose="020B0604030504040204" pitchFamily="34" charset="0"/>
                <a:cs typeface="Arial" panose="020B0604020202020204" pitchFamily="34" charset="0"/>
              </a:rPr>
              <a:t>м</a:t>
            </a:r>
            <a:r>
              <a:rPr lang="ru-RU" sz="2000" i="1" dirty="0">
                <a:latin typeface="Arial" panose="020B0604020202020204" pitchFamily="34" charset="0"/>
                <a:ea typeface="Tahoma" panose="020B0604030504040204" pitchFamily="34" charset="0"/>
                <a:cs typeface="Arial" panose="020B0604020202020204" pitchFamily="34" charset="0"/>
              </a:rPr>
              <a:t>, муж</a:t>
            </a:r>
            <a:r>
              <a:rPr lang="ru-RU" sz="2000" i="1" dirty="0">
                <a:solidFill>
                  <a:srgbClr val="FF0000"/>
                </a:solidFill>
                <a:latin typeface="Arial" panose="020B0604020202020204" pitchFamily="34" charset="0"/>
                <a:ea typeface="Tahoma" panose="020B0604030504040204" pitchFamily="34" charset="0"/>
                <a:cs typeface="Arial" panose="020B0604020202020204" pitchFamily="34" charset="0"/>
              </a:rPr>
              <a:t>ем</a:t>
            </a:r>
            <a:r>
              <a:rPr lang="ru-RU" sz="2000" i="1" dirty="0">
                <a:latin typeface="Arial" panose="020B0604020202020204" pitchFamily="34" charset="0"/>
                <a:ea typeface="Tahoma" panose="020B0604030504040204" pitchFamily="34" charset="0"/>
                <a:cs typeface="Arial" panose="020B0604020202020204" pitchFamily="34" charset="0"/>
              </a:rPr>
              <a:t>, плач</a:t>
            </a:r>
            <a:r>
              <a:rPr lang="ru-RU" sz="2000" i="1" dirty="0">
                <a:solidFill>
                  <a:srgbClr val="FF0000"/>
                </a:solidFill>
                <a:latin typeface="Arial" panose="020B0604020202020204" pitchFamily="34" charset="0"/>
                <a:ea typeface="Tahoma" panose="020B0604030504040204" pitchFamily="34" charset="0"/>
                <a:cs typeface="Arial" panose="020B0604020202020204" pitchFamily="34" charset="0"/>
              </a:rPr>
              <a:t>ем</a:t>
            </a:r>
            <a:r>
              <a:rPr lang="ru-RU" sz="2000" i="1" dirty="0">
                <a:latin typeface="Arial" panose="020B0604020202020204" pitchFamily="34" charset="0"/>
                <a:ea typeface="Tahoma" panose="020B0604030504040204" pitchFamily="34" charset="0"/>
                <a:cs typeface="Arial" panose="020B0604020202020204" pitchFamily="34" charset="0"/>
              </a:rPr>
              <a:t>)</a:t>
            </a:r>
            <a:r>
              <a:rPr lang="ru-RU" sz="2000" dirty="0">
                <a:latin typeface="Arial" panose="020B0604020202020204" pitchFamily="34" charset="0"/>
                <a:ea typeface="Tahoma" panose="020B0604030504040204" pitchFamily="34" charset="0"/>
                <a:cs typeface="Arial" panose="020B0604020202020204" pitchFamily="34" charset="0"/>
              </a:rPr>
              <a:t>. В родительном падеже у тех же существительных окончание </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-ей </a:t>
            </a:r>
            <a:r>
              <a:rPr lang="ru-RU" sz="2000" dirty="0">
                <a:latin typeface="Arial" panose="020B0604020202020204" pitchFamily="34" charset="0"/>
                <a:ea typeface="Tahoma" panose="020B0604030504040204" pitchFamily="34" charset="0"/>
                <a:cs typeface="Arial" panose="020B0604020202020204" pitchFamily="34" charset="0"/>
              </a:rPr>
              <a:t>вне зависимости от ударения (нож</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ей</a:t>
            </a:r>
            <a:r>
              <a:rPr lang="ru-RU" sz="2000" dirty="0">
                <a:latin typeface="Arial" panose="020B0604020202020204" pitchFamily="34" charset="0"/>
                <a:ea typeface="Tahoma" panose="020B0604030504040204" pitchFamily="34" charset="0"/>
                <a:cs typeface="Arial" panose="020B0604020202020204" pitchFamily="34" charset="0"/>
              </a:rPr>
              <a:t>, врач</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ей</a:t>
            </a:r>
            <a:r>
              <a:rPr lang="ru-RU" sz="2000" dirty="0">
                <a:latin typeface="Arial" panose="020B0604020202020204" pitchFamily="34" charset="0"/>
                <a:ea typeface="Tahoma" panose="020B0604030504040204" pitchFamily="34" charset="0"/>
                <a:cs typeface="Arial" panose="020B0604020202020204" pitchFamily="34" charset="0"/>
              </a:rPr>
              <a:t>).</a:t>
            </a:r>
            <a:endParaRPr lang="cs-CZ" sz="2000" dirty="0">
              <a:latin typeface="Arial" panose="020B0604020202020204" pitchFamily="34" charset="0"/>
              <a:ea typeface="Tahoma" panose="020B0604030504040204" pitchFamily="34" charset="0"/>
              <a:cs typeface="Arial" panose="020B0604020202020204" pitchFamily="34" charset="0"/>
            </a:endParaRPr>
          </a:p>
          <a:p>
            <a:pPr marL="342900" indent="-342900">
              <a:lnSpc>
                <a:spcPct val="107000"/>
              </a:lnSpc>
              <a:spcAft>
                <a:spcPts val="800"/>
              </a:spcAft>
              <a:buFont typeface="Arial" panose="020B0604020202020204" pitchFamily="34" charset="0"/>
              <a:buChar char="•"/>
            </a:pPr>
            <a:r>
              <a:rPr lang="ru-RU" sz="2000" dirty="0">
                <a:highlight>
                  <a:srgbClr val="FFFF00"/>
                </a:highlight>
                <a:latin typeface="Arial" panose="020B0604020202020204" pitchFamily="34" charset="0"/>
                <a:ea typeface="Tahoma" panose="020B0604030504040204" pitchFamily="34" charset="0"/>
                <a:cs typeface="Arial" panose="020B0604020202020204" pitchFamily="34" charset="0"/>
              </a:rPr>
              <a:t>У существительных на </a:t>
            </a:r>
            <a:r>
              <a:rPr lang="ru-RU" sz="2000" u="sng" dirty="0">
                <a:highlight>
                  <a:srgbClr val="FFFF00"/>
                </a:highlight>
                <a:latin typeface="Arial" panose="020B0604020202020204" pitchFamily="34" charset="0"/>
                <a:ea typeface="Tahoma" panose="020B0604030504040204" pitchFamily="34" charset="0"/>
                <a:cs typeface="Arial" panose="020B0604020202020204" pitchFamily="34" charset="0"/>
              </a:rPr>
              <a:t>ц</a:t>
            </a:r>
            <a:r>
              <a:rPr lang="ru-RU" sz="2000" dirty="0">
                <a:latin typeface="Arial" panose="020B0604020202020204" pitchFamily="34" charset="0"/>
                <a:ea typeface="Tahoma" panose="020B0604030504040204" pitchFamily="34" charset="0"/>
                <a:cs typeface="Arial" panose="020B0604020202020204" pitchFamily="34" charset="0"/>
              </a:rPr>
              <a:t> в творительном падеже </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под ударением </a:t>
            </a:r>
            <a:r>
              <a:rPr lang="ru-RU" sz="2000" dirty="0">
                <a:latin typeface="Arial" panose="020B0604020202020204" pitchFamily="34" charset="0"/>
                <a:ea typeface="Tahoma" panose="020B0604030504040204" pitchFamily="34" charset="0"/>
                <a:cs typeface="Arial" panose="020B0604020202020204" pitchFamily="34" charset="0"/>
              </a:rPr>
              <a:t>окончание </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-ом</a:t>
            </a:r>
            <a:r>
              <a:rPr lang="ru-RU" sz="2000" dirty="0">
                <a:latin typeface="Arial" panose="020B0604020202020204" pitchFamily="34" charset="0"/>
                <a:ea typeface="Tahoma" panose="020B0604030504040204" pitchFamily="34" charset="0"/>
                <a:cs typeface="Arial" panose="020B0604020202020204" pitchFamily="34" charset="0"/>
              </a:rPr>
              <a:t>, </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без ударения</a:t>
            </a:r>
            <a:r>
              <a:rPr lang="ru-RU" sz="2000" dirty="0">
                <a:latin typeface="Arial" panose="020B0604020202020204" pitchFamily="34" charset="0"/>
                <a:ea typeface="Tahoma" panose="020B0604030504040204" pitchFamily="34" charset="0"/>
                <a:cs typeface="Arial" panose="020B0604020202020204" pitchFamily="34" charset="0"/>
              </a:rPr>
              <a:t> </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-ем </a:t>
            </a:r>
            <a:r>
              <a:rPr lang="ru-RU" sz="2000" dirty="0">
                <a:latin typeface="Arial" panose="020B0604020202020204" pitchFamily="34" charset="0"/>
                <a:ea typeface="Tahoma" panose="020B0604030504040204" pitchFamily="34" charset="0"/>
                <a:cs typeface="Arial" panose="020B0604020202020204" pitchFamily="34" charset="0"/>
              </a:rPr>
              <a:t>(</a:t>
            </a:r>
            <a:r>
              <a:rPr lang="ru-RU" sz="2000" i="1" dirty="0">
                <a:latin typeface="Arial" panose="020B0604020202020204" pitchFamily="34" charset="0"/>
                <a:ea typeface="Tahoma" panose="020B0604030504040204" pitchFamily="34" charset="0"/>
                <a:cs typeface="Arial" panose="020B0604020202020204" pitchFamily="34" charset="0"/>
              </a:rPr>
              <a:t>отц</a:t>
            </a:r>
            <a:r>
              <a:rPr lang="ru-RU" sz="2000" i="1" u="sng" dirty="0">
                <a:solidFill>
                  <a:srgbClr val="FF0000"/>
                </a:solidFill>
                <a:latin typeface="Arial" panose="020B0604020202020204" pitchFamily="34" charset="0"/>
                <a:ea typeface="Tahoma" panose="020B0604030504040204" pitchFamily="34" charset="0"/>
                <a:cs typeface="Arial" panose="020B0604020202020204" pitchFamily="34" charset="0"/>
              </a:rPr>
              <a:t>о</a:t>
            </a:r>
            <a:r>
              <a:rPr lang="ru-RU" sz="2000" i="1" dirty="0">
                <a:solidFill>
                  <a:srgbClr val="FF0000"/>
                </a:solidFill>
                <a:latin typeface="Arial" panose="020B0604020202020204" pitchFamily="34" charset="0"/>
                <a:ea typeface="Tahoma" panose="020B0604030504040204" pitchFamily="34" charset="0"/>
                <a:cs typeface="Arial" panose="020B0604020202020204" pitchFamily="34" charset="0"/>
              </a:rPr>
              <a:t>м</a:t>
            </a:r>
            <a:r>
              <a:rPr lang="ru-RU" sz="2000" i="1" dirty="0">
                <a:latin typeface="Arial" panose="020B0604020202020204" pitchFamily="34" charset="0"/>
                <a:ea typeface="Tahoma" panose="020B0604030504040204" pitchFamily="34" charset="0"/>
                <a:cs typeface="Arial" panose="020B0604020202020204" pitchFamily="34" charset="0"/>
              </a:rPr>
              <a:t>, купц</a:t>
            </a:r>
            <a:r>
              <a:rPr lang="ru-RU" sz="2000" i="1" u="sng" dirty="0">
                <a:solidFill>
                  <a:srgbClr val="FF0000"/>
                </a:solidFill>
                <a:latin typeface="Arial" panose="020B0604020202020204" pitchFamily="34" charset="0"/>
                <a:ea typeface="Tahoma" panose="020B0604030504040204" pitchFamily="34" charset="0"/>
                <a:cs typeface="Arial" panose="020B0604020202020204" pitchFamily="34" charset="0"/>
              </a:rPr>
              <a:t>о</a:t>
            </a:r>
            <a:r>
              <a:rPr lang="ru-RU" sz="2000" i="1" dirty="0">
                <a:solidFill>
                  <a:srgbClr val="FF0000"/>
                </a:solidFill>
                <a:latin typeface="Arial" panose="020B0604020202020204" pitchFamily="34" charset="0"/>
                <a:ea typeface="Tahoma" panose="020B0604030504040204" pitchFamily="34" charset="0"/>
                <a:cs typeface="Arial" panose="020B0604020202020204" pitchFamily="34" charset="0"/>
              </a:rPr>
              <a:t>м</a:t>
            </a:r>
            <a:r>
              <a:rPr lang="ru-RU" sz="2000" i="1" dirty="0">
                <a:latin typeface="Arial" panose="020B0604020202020204" pitchFamily="34" charset="0"/>
                <a:ea typeface="Tahoma" panose="020B0604030504040204" pitchFamily="34" charset="0"/>
                <a:cs typeface="Arial" panose="020B0604020202020204" pitchFamily="34" charset="0"/>
              </a:rPr>
              <a:t>, немц</a:t>
            </a:r>
            <a:r>
              <a:rPr lang="ru-RU" sz="2000" i="1" dirty="0">
                <a:solidFill>
                  <a:srgbClr val="FF0000"/>
                </a:solidFill>
                <a:latin typeface="Arial" panose="020B0604020202020204" pitchFamily="34" charset="0"/>
                <a:ea typeface="Tahoma" panose="020B0604030504040204" pitchFamily="34" charset="0"/>
                <a:cs typeface="Arial" panose="020B0604020202020204" pitchFamily="34" charset="0"/>
              </a:rPr>
              <a:t>ем</a:t>
            </a:r>
            <a:r>
              <a:rPr lang="ru-RU" sz="2000" i="1" dirty="0">
                <a:latin typeface="Arial" panose="020B0604020202020204" pitchFamily="34" charset="0"/>
                <a:ea typeface="Tahoma" panose="020B0604030504040204" pitchFamily="34" charset="0"/>
                <a:cs typeface="Arial" panose="020B0604020202020204" pitchFamily="34" charset="0"/>
              </a:rPr>
              <a:t>, японц</a:t>
            </a:r>
            <a:r>
              <a:rPr lang="ru-RU" sz="2000" i="1" dirty="0">
                <a:solidFill>
                  <a:srgbClr val="FF0000"/>
                </a:solidFill>
                <a:latin typeface="Arial" panose="020B0604020202020204" pitchFamily="34" charset="0"/>
                <a:ea typeface="Tahoma" panose="020B0604030504040204" pitchFamily="34" charset="0"/>
                <a:cs typeface="Arial" panose="020B0604020202020204" pitchFamily="34" charset="0"/>
              </a:rPr>
              <a:t>ем</a:t>
            </a:r>
            <a:r>
              <a:rPr lang="ru-RU" sz="2000" i="1" dirty="0">
                <a:latin typeface="Arial" panose="020B0604020202020204" pitchFamily="34" charset="0"/>
                <a:ea typeface="Tahoma" panose="020B0604030504040204" pitchFamily="34" charset="0"/>
                <a:cs typeface="Arial" panose="020B0604020202020204" pitchFamily="34" charset="0"/>
              </a:rPr>
              <a:t>)</a:t>
            </a:r>
            <a:r>
              <a:rPr lang="ru-RU" sz="2000" dirty="0">
                <a:latin typeface="Arial" panose="020B0604020202020204" pitchFamily="34" charset="0"/>
                <a:ea typeface="Tahoma" panose="020B0604030504040204" pitchFamily="34" charset="0"/>
                <a:cs typeface="Arial" panose="020B0604020202020204" pitchFamily="34" charset="0"/>
              </a:rPr>
              <a:t>. В родительном падеже у тех же существительных под ударением окончание </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a:t>
            </a:r>
            <a:r>
              <a:rPr lang="ru-RU" sz="2000" dirty="0" err="1">
                <a:solidFill>
                  <a:srgbClr val="FF0000"/>
                </a:solidFill>
                <a:latin typeface="Arial" panose="020B0604020202020204" pitchFamily="34" charset="0"/>
                <a:ea typeface="Tahoma" panose="020B0604030504040204" pitchFamily="34" charset="0"/>
                <a:cs typeface="Arial" panose="020B0604020202020204" pitchFamily="34" charset="0"/>
              </a:rPr>
              <a:t>ов</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ru-RU" sz="2000" dirty="0">
                <a:latin typeface="Arial" panose="020B0604020202020204" pitchFamily="34" charset="0"/>
                <a:ea typeface="Tahoma" panose="020B0604030504040204" pitchFamily="34" charset="0"/>
                <a:cs typeface="Arial" panose="020B0604020202020204" pitchFamily="34" charset="0"/>
              </a:rPr>
              <a:t>(отц</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ов</a:t>
            </a:r>
            <a:r>
              <a:rPr lang="ru-RU" sz="2000" dirty="0">
                <a:latin typeface="Arial" panose="020B0604020202020204" pitchFamily="34" charset="0"/>
                <a:ea typeface="Tahoma" panose="020B0604030504040204" pitchFamily="34" charset="0"/>
                <a:cs typeface="Arial" panose="020B0604020202020204" pitchFamily="34" charset="0"/>
              </a:rPr>
              <a:t>), </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без ударения</a:t>
            </a:r>
            <a:r>
              <a:rPr lang="ru-RU" sz="2000" dirty="0">
                <a:latin typeface="Arial" panose="020B0604020202020204" pitchFamily="34" charset="0"/>
                <a:ea typeface="Tahoma" panose="020B0604030504040204" pitchFamily="34" charset="0"/>
                <a:cs typeface="Arial" panose="020B0604020202020204" pitchFamily="34" charset="0"/>
              </a:rPr>
              <a:t> </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-ев</a:t>
            </a:r>
            <a:r>
              <a:rPr lang="ru-RU" sz="2000" dirty="0">
                <a:latin typeface="Arial" panose="020B0604020202020204" pitchFamily="34" charset="0"/>
                <a:ea typeface="Tahoma" panose="020B0604030504040204" pitchFamily="34" charset="0"/>
                <a:cs typeface="Arial" panose="020B0604020202020204" pitchFamily="34" charset="0"/>
              </a:rPr>
              <a:t> (немц</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ев</a:t>
            </a:r>
            <a:r>
              <a:rPr lang="ru-RU" sz="2000" dirty="0">
                <a:latin typeface="Arial" panose="020B0604020202020204" pitchFamily="34" charset="0"/>
                <a:ea typeface="Tahoma" panose="020B0604030504040204" pitchFamily="34" charset="0"/>
                <a:cs typeface="Arial" panose="020B0604020202020204" pitchFamily="34" charset="0"/>
              </a:rPr>
              <a:t>).</a:t>
            </a:r>
            <a:endParaRPr lang="cs-CZ" sz="2000" dirty="0">
              <a:latin typeface="Arial" panose="020B0604020202020204" pitchFamily="34" charset="0"/>
              <a:ea typeface="Tahoma" panose="020B0604030504040204" pitchFamily="34" charset="0"/>
              <a:cs typeface="Arial" panose="020B0604020202020204" pitchFamily="34" charset="0"/>
            </a:endParaRPr>
          </a:p>
          <a:p>
            <a:pPr marL="342900" indent="-342900">
              <a:lnSpc>
                <a:spcPct val="107000"/>
              </a:lnSpc>
              <a:spcAft>
                <a:spcPts val="800"/>
              </a:spcAft>
              <a:buFont typeface="Arial" panose="020B0604020202020204" pitchFamily="34" charset="0"/>
              <a:buChar char="•"/>
            </a:pPr>
            <a:r>
              <a:rPr lang="ru-RU" sz="2000" dirty="0">
                <a:latin typeface="Arial" panose="020B0604020202020204" pitchFamily="34" charset="0"/>
                <a:ea typeface="Tahoma" panose="020B0604030504040204" pitchFamily="34" charset="0"/>
                <a:cs typeface="Arial" panose="020B0604020202020204" pitchFamily="34" charset="0"/>
              </a:rPr>
              <a:t>В именительном падеже множественного числа у многих существительных </a:t>
            </a:r>
            <a:r>
              <a:rPr lang="ru-RU" sz="2000" u="sng" dirty="0">
                <a:latin typeface="Arial" panose="020B0604020202020204" pitchFamily="34" charset="0"/>
                <a:ea typeface="Tahoma" panose="020B0604030504040204" pitchFamily="34" charset="0"/>
                <a:cs typeface="Arial" panose="020B0604020202020204" pitchFamily="34" charset="0"/>
              </a:rPr>
              <a:t>ударное</a:t>
            </a:r>
            <a:r>
              <a:rPr lang="ru-RU" sz="2000" dirty="0">
                <a:latin typeface="Arial" panose="020B0604020202020204" pitchFamily="34" charset="0"/>
                <a:ea typeface="Tahoma" panose="020B0604030504040204" pitchFamily="34" charset="0"/>
                <a:cs typeface="Arial" panose="020B0604020202020204" pitchFamily="34" charset="0"/>
              </a:rPr>
              <a:t> окончание </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-а</a:t>
            </a:r>
            <a:r>
              <a:rPr lang="ru-RU" sz="2000" dirty="0">
                <a:latin typeface="Arial" panose="020B0604020202020204" pitchFamily="34" charset="0"/>
                <a:ea typeface="Tahoma" panose="020B0604030504040204" pitchFamily="34" charset="0"/>
                <a:cs typeface="Arial" panose="020B0604020202020204" pitchFamily="34" charset="0"/>
              </a:rPr>
              <a:t> (город – город</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а</a:t>
            </a:r>
            <a:r>
              <a:rPr lang="ru-RU" sz="2000" dirty="0">
                <a:latin typeface="Arial" panose="020B0604020202020204" pitchFamily="34" charset="0"/>
                <a:ea typeface="Tahoma" panose="020B0604030504040204" pitchFamily="34" charset="0"/>
                <a:cs typeface="Arial" panose="020B0604020202020204" pitchFamily="34" charset="0"/>
              </a:rPr>
              <a:t>, дом, дом</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а</a:t>
            </a:r>
            <a:r>
              <a:rPr lang="ru-RU" sz="2000" dirty="0">
                <a:latin typeface="Arial" panose="020B0604020202020204" pitchFamily="34" charset="0"/>
                <a:ea typeface="Tahoma" panose="020B0604030504040204" pitchFamily="34" charset="0"/>
                <a:cs typeface="Arial" panose="020B0604020202020204" pitchFamily="34" charset="0"/>
              </a:rPr>
              <a:t>).</a:t>
            </a:r>
            <a:endParaRPr lang="cs-CZ" sz="2000" dirty="0">
              <a:latin typeface="Arial" panose="020B0604020202020204" pitchFamily="34" charset="0"/>
              <a:ea typeface="Tahoma" panose="020B0604030504040204" pitchFamily="34" charset="0"/>
              <a:cs typeface="Arial" panose="020B0604020202020204" pitchFamily="34" charset="0"/>
            </a:endParaRPr>
          </a:p>
          <a:p>
            <a:pPr marL="342900" indent="-342900">
              <a:lnSpc>
                <a:spcPct val="107000"/>
              </a:lnSpc>
              <a:spcAft>
                <a:spcPts val="800"/>
              </a:spcAft>
              <a:buFont typeface="Arial" panose="020B0604020202020204" pitchFamily="34" charset="0"/>
              <a:buChar char="•"/>
            </a:pPr>
            <a:r>
              <a:rPr lang="ru-RU" sz="2000" dirty="0">
                <a:latin typeface="Arial" panose="020B0604020202020204" pitchFamily="34" charset="0"/>
                <a:ea typeface="Tahoma" panose="020B0604030504040204" pitchFamily="34" charset="0"/>
                <a:cs typeface="Arial" panose="020B0604020202020204" pitchFamily="34" charset="0"/>
              </a:rPr>
              <a:t>У некоторых существительных в именительном падеже окончание </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a:t>
            </a:r>
            <a:r>
              <a:rPr lang="ru-RU" sz="2000" dirty="0" err="1">
                <a:solidFill>
                  <a:srgbClr val="FF0000"/>
                </a:solidFill>
                <a:latin typeface="Arial" panose="020B0604020202020204" pitchFamily="34" charset="0"/>
                <a:ea typeface="Tahoma" panose="020B0604030504040204" pitchFamily="34" charset="0"/>
                <a:cs typeface="Arial" panose="020B0604020202020204" pitchFamily="34" charset="0"/>
              </a:rPr>
              <a:t>ья</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ru-RU" sz="2000" dirty="0">
                <a:latin typeface="Arial" panose="020B0604020202020204" pitchFamily="34" charset="0"/>
                <a:ea typeface="Tahoma" panose="020B0604030504040204" pitchFamily="34" charset="0"/>
                <a:cs typeface="Arial" panose="020B0604020202020204" pitchFamily="34" charset="0"/>
              </a:rPr>
              <a:t>(брат – брат</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ья</a:t>
            </a:r>
            <a:r>
              <a:rPr lang="ru-RU" sz="2000" dirty="0">
                <a:latin typeface="Arial" panose="020B0604020202020204" pitchFamily="34" charset="0"/>
                <a:ea typeface="Tahoma" panose="020B0604030504040204" pitchFamily="34" charset="0"/>
                <a:cs typeface="Arial" panose="020B0604020202020204" pitchFamily="34" charset="0"/>
              </a:rPr>
              <a:t>, друг – друз</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ья</a:t>
            </a:r>
            <a:r>
              <a:rPr lang="ru-RU" sz="2000" dirty="0">
                <a:latin typeface="Arial" panose="020B0604020202020204" pitchFamily="34" charset="0"/>
                <a:ea typeface="Tahoma" panose="020B0604030504040204" pitchFamily="34" charset="0"/>
                <a:cs typeface="Arial" panose="020B0604020202020204" pitchFamily="34" charset="0"/>
              </a:rPr>
              <a:t> – </a:t>
            </a:r>
            <a:r>
              <a:rPr lang="ru-RU" sz="2000" dirty="0">
                <a:highlight>
                  <a:srgbClr val="FFFF00"/>
                </a:highlight>
                <a:latin typeface="Arial" panose="020B0604020202020204" pitchFamily="34" charset="0"/>
                <a:ea typeface="Tahoma" panose="020B0604030504040204" pitchFamily="34" charset="0"/>
                <a:cs typeface="Arial" panose="020B0604020202020204" pitchFamily="34" charset="0"/>
              </a:rPr>
              <a:t>чередование!</a:t>
            </a:r>
            <a:r>
              <a:rPr lang="ru-RU" sz="2000" dirty="0">
                <a:latin typeface="Arial" panose="020B0604020202020204" pitchFamily="34" charset="0"/>
                <a:ea typeface="Tahoma" panose="020B0604030504040204" pitchFamily="34" charset="0"/>
                <a:cs typeface="Arial" panose="020B0604020202020204" pitchFamily="34" charset="0"/>
              </a:rPr>
              <a:t>). В родительном падеже: если ударение на корне – окончание </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a:t>
            </a:r>
            <a:r>
              <a:rPr lang="ru-RU" sz="2000" dirty="0" err="1">
                <a:solidFill>
                  <a:srgbClr val="FF0000"/>
                </a:solidFill>
                <a:latin typeface="Arial" panose="020B0604020202020204" pitchFamily="34" charset="0"/>
                <a:ea typeface="Tahoma" panose="020B0604030504040204" pitchFamily="34" charset="0"/>
                <a:cs typeface="Arial" panose="020B0604020202020204" pitchFamily="34" charset="0"/>
              </a:rPr>
              <a:t>ьев</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ru-RU" sz="2000" dirty="0">
                <a:latin typeface="Arial" panose="020B0604020202020204" pitchFamily="34" charset="0"/>
                <a:ea typeface="Tahoma" panose="020B0604030504040204" pitchFamily="34" charset="0"/>
                <a:cs typeface="Arial" panose="020B0604020202020204" pitchFamily="34" charset="0"/>
              </a:rPr>
              <a:t>(брат</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ьев</a:t>
            </a:r>
            <a:r>
              <a:rPr lang="ru-RU" sz="2000" dirty="0">
                <a:latin typeface="Arial" panose="020B0604020202020204" pitchFamily="34" charset="0"/>
                <a:ea typeface="Tahoma" panose="020B0604030504040204" pitchFamily="34" charset="0"/>
                <a:cs typeface="Arial" panose="020B0604020202020204" pitchFamily="34" charset="0"/>
              </a:rPr>
              <a:t>, лист</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ьев</a:t>
            </a:r>
            <a:r>
              <a:rPr lang="ru-RU" sz="2000" dirty="0">
                <a:latin typeface="Arial" panose="020B0604020202020204" pitchFamily="34" charset="0"/>
                <a:ea typeface="Tahoma" panose="020B0604030504040204" pitchFamily="34" charset="0"/>
                <a:cs typeface="Arial" panose="020B0604020202020204" pitchFamily="34" charset="0"/>
              </a:rPr>
              <a:t>), если ударение на окончании – окончание </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-ей </a:t>
            </a:r>
            <a:r>
              <a:rPr lang="ru-RU" sz="2000" dirty="0">
                <a:latin typeface="Arial" panose="020B0604020202020204" pitchFamily="34" charset="0"/>
                <a:ea typeface="Tahoma" panose="020B0604030504040204" pitchFamily="34" charset="0"/>
                <a:cs typeface="Arial" panose="020B0604020202020204" pitchFamily="34" charset="0"/>
              </a:rPr>
              <a:t>(друз</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ей</a:t>
            </a:r>
            <a:r>
              <a:rPr lang="ru-RU" sz="2000" dirty="0">
                <a:latin typeface="Arial" panose="020B0604020202020204" pitchFamily="34" charset="0"/>
                <a:ea typeface="Tahoma" panose="020B0604030504040204" pitchFamily="34" charset="0"/>
                <a:cs typeface="Arial" panose="020B0604020202020204" pitchFamily="34" charset="0"/>
              </a:rPr>
              <a:t>, муж</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ей</a:t>
            </a:r>
            <a:r>
              <a:rPr lang="ru-RU" sz="2000" dirty="0">
                <a:latin typeface="Arial" panose="020B0604020202020204" pitchFamily="34" charset="0"/>
                <a:ea typeface="Tahoma" panose="020B0604030504040204" pitchFamily="34" charset="0"/>
                <a:cs typeface="Arial" panose="020B0604020202020204" pitchFamily="34" charset="0"/>
              </a:rPr>
              <a:t>).</a:t>
            </a:r>
            <a:endParaRPr lang="cs-CZ" sz="2000" dirty="0">
              <a:latin typeface="Arial" panose="020B0604020202020204" pitchFamily="34" charset="0"/>
              <a:ea typeface="Tahoma" panose="020B0604030504040204" pitchFamily="34" charset="0"/>
              <a:cs typeface="Arial" panose="020B0604020202020204" pitchFamily="34" charset="0"/>
            </a:endParaRPr>
          </a:p>
          <a:p>
            <a:pPr marL="342900" indent="-342900">
              <a:lnSpc>
                <a:spcPct val="107000"/>
              </a:lnSpc>
              <a:spcAft>
                <a:spcPts val="800"/>
              </a:spcAft>
              <a:buFont typeface="Arial" panose="020B0604020202020204" pitchFamily="34" charset="0"/>
              <a:buChar char="•"/>
            </a:pPr>
            <a:r>
              <a:rPr lang="ru-RU" sz="2000" dirty="0">
                <a:latin typeface="Arial" panose="020B0604020202020204" pitchFamily="34" charset="0"/>
                <a:ea typeface="Tahoma" panose="020B0604030504040204" pitchFamily="34" charset="0"/>
                <a:cs typeface="Arial" panose="020B0604020202020204" pitchFamily="34" charset="0"/>
              </a:rPr>
              <a:t>Слово </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человек</a:t>
            </a:r>
            <a:r>
              <a:rPr lang="ru-RU" sz="2000" dirty="0">
                <a:latin typeface="Arial" panose="020B0604020202020204" pitchFamily="34" charset="0"/>
                <a:ea typeface="Tahoma" panose="020B0604030504040204" pitchFamily="34" charset="0"/>
                <a:cs typeface="Arial" panose="020B0604020202020204" pitchFamily="34" charset="0"/>
              </a:rPr>
              <a:t> имеет множественное число </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люди</a:t>
            </a:r>
            <a:r>
              <a:rPr lang="ru-RU" sz="2000" dirty="0">
                <a:latin typeface="Arial" panose="020B0604020202020204" pitchFamily="34" charset="0"/>
                <a:ea typeface="Tahoma" panose="020B0604030504040204" pitchFamily="34" charset="0"/>
                <a:cs typeface="Arial" panose="020B0604020202020204" pitchFamily="34" charset="0"/>
              </a:rPr>
              <a:t> (без людей, к людям, о людях, людьми).</a:t>
            </a:r>
            <a:endParaRPr lang="cs-CZ" sz="2000" dirty="0">
              <a:latin typeface="Arial" panose="020B0604020202020204" pitchFamily="34" charset="0"/>
              <a:ea typeface="Tahoma" panose="020B0604030504040204" pitchFamily="34" charset="0"/>
              <a:cs typeface="Arial" panose="020B0604020202020204" pitchFamily="34" charset="0"/>
            </a:endParaRPr>
          </a:p>
          <a:p>
            <a:pPr marL="342900" indent="-342900">
              <a:buFont typeface="Arial" panose="020B0604020202020204" pitchFamily="34" charset="0"/>
              <a:buChar char="•"/>
            </a:pPr>
            <a:r>
              <a:rPr lang="ru-RU" sz="2000" dirty="0">
                <a:latin typeface="Arial" panose="020B0604020202020204" pitchFamily="34" charset="0"/>
                <a:ea typeface="Tahoma" panose="020B0604030504040204" pitchFamily="34" charset="0"/>
                <a:cs typeface="Arial" panose="020B0604020202020204" pitchFamily="34" charset="0"/>
              </a:rPr>
              <a:t>Слово </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год </a:t>
            </a:r>
            <a:r>
              <a:rPr lang="ru-RU" sz="2000" dirty="0">
                <a:latin typeface="Arial" panose="020B0604020202020204" pitchFamily="34" charset="0"/>
                <a:ea typeface="Tahoma" panose="020B0604030504040204" pitchFamily="34" charset="0"/>
                <a:cs typeface="Arial" panose="020B0604020202020204" pitchFamily="34" charset="0"/>
              </a:rPr>
              <a:t>имеет множественное число </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годы</a:t>
            </a:r>
            <a:r>
              <a:rPr lang="ru-RU" sz="2000" dirty="0">
                <a:latin typeface="Arial" panose="020B0604020202020204" pitchFamily="34" charset="0"/>
                <a:ea typeface="Tahoma" panose="020B0604030504040204" pitchFamily="34" charset="0"/>
                <a:cs typeface="Arial" panose="020B0604020202020204" pitchFamily="34" charset="0"/>
              </a:rPr>
              <a:t>, но, например, </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5 лет, 100 лет</a:t>
            </a:r>
            <a:r>
              <a:rPr lang="ru-RU" sz="2000" dirty="0">
                <a:latin typeface="Arial" panose="020B0604020202020204" pitchFamily="34" charset="0"/>
                <a:ea typeface="Tahoma" panose="020B0604030504040204" pitchFamily="34" charset="0"/>
                <a:cs typeface="Arial" panose="020B0604020202020204" pitchFamily="34" charset="0"/>
              </a:rPr>
              <a:t>.</a:t>
            </a:r>
            <a:endParaRPr lang="cs-CZ" sz="2000" dirty="0">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7526165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A5DA49C4-D071-4974-987D-39BE5E57797D}"/>
              </a:ext>
            </a:extLst>
          </p:cNvPr>
          <p:cNvSpPr/>
          <p:nvPr/>
        </p:nvSpPr>
        <p:spPr>
          <a:xfrm>
            <a:off x="1106129" y="1331740"/>
            <a:ext cx="9979741" cy="4505336"/>
          </a:xfrm>
          <a:prstGeom prst="rect">
            <a:avLst/>
          </a:prstGeom>
        </p:spPr>
        <p:txBody>
          <a:bodyPr wrap="square">
            <a:spAutoFit/>
          </a:bodyPr>
          <a:lstStyle/>
          <a:p>
            <a:pPr>
              <a:lnSpc>
                <a:spcPct val="107000"/>
              </a:lnSpc>
              <a:spcAft>
                <a:spcPts val="800"/>
              </a:spcAft>
            </a:pPr>
            <a:r>
              <a:rPr lang="ru-RU" sz="2400" dirty="0">
                <a:latin typeface="Tahoma" panose="020B0604030504040204" pitchFamily="34" charset="0"/>
                <a:ea typeface="Tahoma" panose="020B0604030504040204" pitchFamily="34" charset="0"/>
                <a:cs typeface="Tahoma" panose="020B0604030504040204" pitchFamily="34" charset="0"/>
              </a:rPr>
              <a:t>Во всех падежах единственного числа, кроме именительного, и во всех падежах множественного числа происходит выпадение гласных </a:t>
            </a:r>
            <a:r>
              <a:rPr lang="ru-RU" sz="2400" dirty="0">
                <a:solidFill>
                  <a:srgbClr val="FF0000"/>
                </a:solidFill>
                <a:latin typeface="Tahoma" panose="020B0604030504040204" pitchFamily="34" charset="0"/>
                <a:ea typeface="Tahoma" panose="020B0604030504040204" pitchFamily="34" charset="0"/>
                <a:cs typeface="Tahoma" panose="020B0604030504040204" pitchFamily="34" charset="0"/>
              </a:rPr>
              <a:t>о, е </a:t>
            </a:r>
            <a:r>
              <a:rPr lang="ru-RU" sz="2400" dirty="0">
                <a:latin typeface="Tahoma" panose="020B0604030504040204" pitchFamily="34" charset="0"/>
                <a:ea typeface="Tahoma" panose="020B0604030504040204" pitchFamily="34" charset="0"/>
                <a:cs typeface="Tahoma" panose="020B0604030504040204" pitchFamily="34" charset="0"/>
              </a:rPr>
              <a:t>у существительных мужского рода:</a:t>
            </a:r>
          </a:p>
          <a:p>
            <a:pPr>
              <a:lnSpc>
                <a:spcPct val="107000"/>
              </a:lnSpc>
              <a:spcAft>
                <a:spcPts val="800"/>
              </a:spcAft>
            </a:pPr>
            <a:endParaRPr lang="cs-CZ" sz="2400" dirty="0">
              <a:latin typeface="Tahoma" panose="020B0604030504040204" pitchFamily="34" charset="0"/>
              <a:ea typeface="Tahoma" panose="020B0604030504040204" pitchFamily="34" charset="0"/>
              <a:cs typeface="Tahoma" panose="020B0604030504040204" pitchFamily="34" charset="0"/>
            </a:endParaRPr>
          </a:p>
          <a:p>
            <a:pPr>
              <a:lnSpc>
                <a:spcPct val="107000"/>
              </a:lnSpc>
              <a:spcAft>
                <a:spcPts val="800"/>
              </a:spcAft>
            </a:pPr>
            <a:r>
              <a:rPr lang="ru-RU" sz="2400" dirty="0">
                <a:latin typeface="Tahoma" panose="020B0604030504040204" pitchFamily="34" charset="0"/>
                <a:ea typeface="Tahoma" panose="020B0604030504040204" pitchFamily="34" charset="0"/>
                <a:cs typeface="Tahoma" panose="020B0604030504040204" pitchFamily="34" charset="0"/>
              </a:rPr>
              <a:t>а) на </a:t>
            </a:r>
            <a:r>
              <a:rPr lang="ru-RU" sz="2400" dirty="0">
                <a:solidFill>
                  <a:srgbClr val="FF0000"/>
                </a:solidFill>
                <a:latin typeface="Tahoma" panose="020B0604030504040204" pitchFamily="34" charset="0"/>
                <a:ea typeface="Tahoma" panose="020B0604030504040204" pitchFamily="34" charset="0"/>
                <a:cs typeface="Tahoma" panose="020B0604030504040204" pitchFamily="34" charset="0"/>
              </a:rPr>
              <a:t>-</a:t>
            </a:r>
            <a:r>
              <a:rPr lang="ru-RU" sz="2400" dirty="0" err="1">
                <a:solidFill>
                  <a:srgbClr val="FF0000"/>
                </a:solidFill>
                <a:latin typeface="Tahoma" panose="020B0604030504040204" pitchFamily="34" charset="0"/>
                <a:ea typeface="Tahoma" panose="020B0604030504040204" pitchFamily="34" charset="0"/>
                <a:cs typeface="Tahoma" panose="020B0604030504040204" pitchFamily="34" charset="0"/>
              </a:rPr>
              <a:t>ок</a:t>
            </a:r>
            <a:r>
              <a:rPr lang="ru-RU" sz="2400" dirty="0">
                <a:latin typeface="Tahoma" panose="020B0604030504040204" pitchFamily="34" charset="0"/>
                <a:ea typeface="Tahoma" panose="020B0604030504040204" pitchFamily="34" charset="0"/>
                <a:cs typeface="Tahoma" panose="020B0604030504040204" pitchFamily="34" charset="0"/>
              </a:rPr>
              <a:t>:  зам</a:t>
            </a:r>
            <a:r>
              <a:rPr lang="ru-RU" sz="2400" dirty="0">
                <a:solidFill>
                  <a:srgbClr val="FF0000"/>
                </a:solidFill>
                <a:latin typeface="Tahoma" panose="020B0604030504040204" pitchFamily="34" charset="0"/>
                <a:ea typeface="Tahoma" panose="020B0604030504040204" pitchFamily="34" charset="0"/>
                <a:cs typeface="Tahoma" panose="020B0604030504040204" pitchFamily="34" charset="0"/>
              </a:rPr>
              <a:t>о</a:t>
            </a:r>
            <a:r>
              <a:rPr lang="ru-RU" sz="2400" dirty="0">
                <a:latin typeface="Tahoma" panose="020B0604030504040204" pitchFamily="34" charset="0"/>
                <a:ea typeface="Tahoma" panose="020B0604030504040204" pitchFamily="34" charset="0"/>
                <a:cs typeface="Tahoma" panose="020B0604030504040204" pitchFamily="34" charset="0"/>
              </a:rPr>
              <a:t>к — </a:t>
            </a:r>
            <a:r>
              <a:rPr lang="ru-RU" sz="2400" dirty="0" err="1">
                <a:latin typeface="Tahoma" panose="020B0604030504040204" pitchFamily="34" charset="0"/>
                <a:ea typeface="Tahoma" panose="020B0604030504040204" pitchFamily="34" charset="0"/>
                <a:cs typeface="Tahoma" panose="020B0604030504040204" pitchFamily="34" charset="0"/>
              </a:rPr>
              <a:t>замкá</a:t>
            </a:r>
            <a:r>
              <a:rPr lang="ru-RU" sz="2400" dirty="0">
                <a:latin typeface="Tahoma" panose="020B0604030504040204" pitchFamily="34" charset="0"/>
                <a:ea typeface="Tahoma" panose="020B0604030504040204" pitchFamily="34" charset="0"/>
                <a:cs typeface="Tahoma" panose="020B0604030504040204" pitchFamily="34" charset="0"/>
              </a:rPr>
              <a:t>, замки; </a:t>
            </a:r>
            <a:r>
              <a:rPr lang="ru-RU" sz="2400" dirty="0" err="1">
                <a:latin typeface="Tahoma" panose="020B0604030504040204" pitchFamily="34" charset="0"/>
                <a:ea typeface="Tahoma" panose="020B0604030504040204" pitchFamily="34" charset="0"/>
                <a:cs typeface="Tahoma" panose="020B0604030504040204" pitchFamily="34" charset="0"/>
              </a:rPr>
              <a:t>плат</a:t>
            </a:r>
            <a:r>
              <a:rPr lang="ru-RU" sz="2400" dirty="0" err="1">
                <a:solidFill>
                  <a:srgbClr val="FF0000"/>
                </a:solidFill>
                <a:latin typeface="Tahoma" panose="020B0604030504040204" pitchFamily="34" charset="0"/>
                <a:ea typeface="Tahoma" panose="020B0604030504040204" pitchFamily="34" charset="0"/>
                <a:cs typeface="Tahoma" panose="020B0604030504040204" pitchFamily="34" charset="0"/>
              </a:rPr>
              <a:t>ó</a:t>
            </a:r>
            <a:r>
              <a:rPr lang="ru-RU" sz="2400" dirty="0" err="1">
                <a:latin typeface="Tahoma" panose="020B0604030504040204" pitchFamily="34" charset="0"/>
                <a:ea typeface="Tahoma" panose="020B0604030504040204" pitchFamily="34" charset="0"/>
                <a:cs typeface="Tahoma" panose="020B0604030504040204" pitchFamily="34" charset="0"/>
              </a:rPr>
              <a:t>к</a:t>
            </a:r>
            <a:r>
              <a:rPr lang="ru-RU" sz="2400" dirty="0">
                <a:latin typeface="Tahoma" panose="020B0604030504040204" pitchFamily="34" charset="0"/>
                <a:ea typeface="Tahoma" panose="020B0604030504040204" pitchFamily="34" charset="0"/>
                <a:cs typeface="Tahoma" panose="020B0604030504040204" pitchFamily="34" charset="0"/>
              </a:rPr>
              <a:t> — </a:t>
            </a:r>
            <a:r>
              <a:rPr lang="ru-RU" sz="2400" dirty="0" err="1">
                <a:latin typeface="Tahoma" panose="020B0604030504040204" pitchFamily="34" charset="0"/>
                <a:ea typeface="Tahoma" panose="020B0604030504040204" pitchFamily="34" charset="0"/>
                <a:cs typeface="Tahoma" panose="020B0604030504040204" pitchFamily="34" charset="0"/>
              </a:rPr>
              <a:t>платкá</a:t>
            </a:r>
            <a:r>
              <a:rPr lang="ru-RU" sz="2400" dirty="0">
                <a:latin typeface="Tahoma" panose="020B0604030504040204" pitchFamily="34" charset="0"/>
                <a:ea typeface="Tahoma" panose="020B0604030504040204" pitchFamily="34" charset="0"/>
                <a:cs typeface="Tahoma" panose="020B0604030504040204" pitchFamily="34" charset="0"/>
              </a:rPr>
              <a:t>, платки; </a:t>
            </a:r>
            <a:endParaRPr lang="cs-CZ" sz="2400" dirty="0">
              <a:latin typeface="Tahoma" panose="020B0604030504040204" pitchFamily="34" charset="0"/>
              <a:ea typeface="Tahoma" panose="020B0604030504040204" pitchFamily="34" charset="0"/>
              <a:cs typeface="Tahoma" panose="020B0604030504040204" pitchFamily="34" charset="0"/>
            </a:endParaRPr>
          </a:p>
          <a:p>
            <a:pPr>
              <a:lnSpc>
                <a:spcPct val="107000"/>
              </a:lnSpc>
              <a:spcAft>
                <a:spcPts val="800"/>
              </a:spcAft>
            </a:pPr>
            <a:r>
              <a:rPr lang="ru-RU" sz="2400" dirty="0">
                <a:latin typeface="Tahoma" panose="020B0604030504040204" pitchFamily="34" charset="0"/>
                <a:ea typeface="Tahoma" panose="020B0604030504040204" pitchFamily="34" charset="0"/>
                <a:cs typeface="Tahoma" panose="020B0604030504040204" pitchFamily="34" charset="0"/>
              </a:rPr>
              <a:t>б) на </a:t>
            </a:r>
            <a:r>
              <a:rPr lang="ru-RU" sz="2400" dirty="0">
                <a:solidFill>
                  <a:srgbClr val="FF0000"/>
                </a:solidFill>
                <a:latin typeface="Tahoma" panose="020B0604030504040204" pitchFamily="34" charset="0"/>
                <a:ea typeface="Tahoma" panose="020B0604030504040204" pitchFamily="34" charset="0"/>
                <a:cs typeface="Tahoma" panose="020B0604030504040204" pitchFamily="34" charset="0"/>
              </a:rPr>
              <a:t>-</a:t>
            </a:r>
            <a:r>
              <a:rPr lang="ru-RU" sz="2400" dirty="0" err="1">
                <a:solidFill>
                  <a:srgbClr val="FF0000"/>
                </a:solidFill>
                <a:latin typeface="Tahoma" panose="020B0604030504040204" pitchFamily="34" charset="0"/>
                <a:ea typeface="Tahoma" panose="020B0604030504040204" pitchFamily="34" charset="0"/>
                <a:cs typeface="Tahoma" panose="020B0604030504040204" pitchFamily="34" charset="0"/>
              </a:rPr>
              <a:t>ец</a:t>
            </a:r>
            <a:r>
              <a:rPr lang="ru-RU" sz="2400" dirty="0">
                <a:latin typeface="Tahoma" panose="020B0604030504040204" pitchFamily="34" charset="0"/>
                <a:ea typeface="Tahoma" panose="020B0604030504040204" pitchFamily="34" charset="0"/>
                <a:cs typeface="Tahoma" panose="020B0604030504040204" pitchFamily="34" charset="0"/>
              </a:rPr>
              <a:t>: от</a:t>
            </a:r>
            <a:r>
              <a:rPr lang="ru-RU" sz="2400" dirty="0">
                <a:solidFill>
                  <a:srgbClr val="FF0000"/>
                </a:solidFill>
                <a:latin typeface="Tahoma" panose="020B0604030504040204" pitchFamily="34" charset="0"/>
                <a:ea typeface="Tahoma" panose="020B0604030504040204" pitchFamily="34" charset="0"/>
                <a:cs typeface="Tahoma" panose="020B0604030504040204" pitchFamily="34" charset="0"/>
              </a:rPr>
              <a:t>е</a:t>
            </a:r>
            <a:r>
              <a:rPr lang="ru-RU" sz="2400" dirty="0">
                <a:latin typeface="Tahoma" panose="020B0604030504040204" pitchFamily="34" charset="0"/>
                <a:ea typeface="Tahoma" panose="020B0604030504040204" pitchFamily="34" charset="0"/>
                <a:cs typeface="Tahoma" panose="020B0604030504040204" pitchFamily="34" charset="0"/>
              </a:rPr>
              <a:t>ц — отца, отцы;  </a:t>
            </a:r>
            <a:endParaRPr lang="cs-CZ" sz="2400" dirty="0">
              <a:latin typeface="Tahoma" panose="020B0604030504040204" pitchFamily="34" charset="0"/>
              <a:ea typeface="Tahoma" panose="020B0604030504040204" pitchFamily="34" charset="0"/>
              <a:cs typeface="Tahoma" panose="020B0604030504040204" pitchFamily="34" charset="0"/>
            </a:endParaRPr>
          </a:p>
          <a:p>
            <a:pPr>
              <a:lnSpc>
                <a:spcPct val="107000"/>
              </a:lnSpc>
              <a:spcAft>
                <a:spcPts val="800"/>
              </a:spcAft>
            </a:pPr>
            <a:r>
              <a:rPr lang="ru-RU" sz="2400" dirty="0">
                <a:latin typeface="Tahoma" panose="020B0604030504040204" pitchFamily="34" charset="0"/>
                <a:ea typeface="Tahoma" panose="020B0604030504040204" pitchFamily="34" charset="0"/>
                <a:cs typeface="Tahoma" panose="020B0604030504040204" pitchFamily="34" charset="0"/>
              </a:rPr>
              <a:t>в) с некоторыми другими основами: уг</a:t>
            </a:r>
            <a:r>
              <a:rPr lang="ru-RU" sz="2400" dirty="0">
                <a:solidFill>
                  <a:srgbClr val="FF0000"/>
                </a:solidFill>
                <a:latin typeface="Tahoma" panose="020B0604030504040204" pitchFamily="34" charset="0"/>
                <a:ea typeface="Tahoma" panose="020B0604030504040204" pitchFamily="34" charset="0"/>
                <a:cs typeface="Tahoma" panose="020B0604030504040204" pitchFamily="34" charset="0"/>
              </a:rPr>
              <a:t>о</a:t>
            </a:r>
            <a:r>
              <a:rPr lang="ru-RU" sz="2400" dirty="0">
                <a:latin typeface="Tahoma" panose="020B0604030504040204" pitchFamily="34" charset="0"/>
                <a:ea typeface="Tahoma" panose="020B0604030504040204" pitchFamily="34" charset="0"/>
                <a:cs typeface="Tahoma" panose="020B0604030504040204" pitchFamily="34" charset="0"/>
              </a:rPr>
              <a:t>л - угла, углы; ор</a:t>
            </a:r>
            <a:r>
              <a:rPr lang="ru-RU" sz="2400" dirty="0">
                <a:solidFill>
                  <a:srgbClr val="FF0000"/>
                </a:solidFill>
                <a:latin typeface="Tahoma" panose="020B0604030504040204" pitchFamily="34" charset="0"/>
                <a:ea typeface="Tahoma" panose="020B0604030504040204" pitchFamily="34" charset="0"/>
                <a:cs typeface="Tahoma" panose="020B0604030504040204" pitchFamily="34" charset="0"/>
              </a:rPr>
              <a:t>ё</a:t>
            </a:r>
            <a:r>
              <a:rPr lang="ru-RU" sz="2400" dirty="0">
                <a:latin typeface="Tahoma" panose="020B0604030504040204" pitchFamily="34" charset="0"/>
                <a:ea typeface="Tahoma" panose="020B0604030504040204" pitchFamily="34" charset="0"/>
                <a:cs typeface="Tahoma" panose="020B0604030504040204" pitchFamily="34" charset="0"/>
              </a:rPr>
              <a:t>л — орла, орлы; кам</a:t>
            </a:r>
            <a:r>
              <a:rPr lang="ru-RU" sz="2400" dirty="0">
                <a:solidFill>
                  <a:srgbClr val="FF0000"/>
                </a:solidFill>
                <a:latin typeface="Tahoma" panose="020B0604030504040204" pitchFamily="34" charset="0"/>
                <a:ea typeface="Tahoma" panose="020B0604030504040204" pitchFamily="34" charset="0"/>
                <a:cs typeface="Tahoma" panose="020B0604030504040204" pitchFamily="34" charset="0"/>
              </a:rPr>
              <a:t>е</a:t>
            </a:r>
            <a:r>
              <a:rPr lang="ru-RU" sz="2400" dirty="0">
                <a:latin typeface="Tahoma" panose="020B0604030504040204" pitchFamily="34" charset="0"/>
                <a:ea typeface="Tahoma" panose="020B0604030504040204" pitchFamily="34" charset="0"/>
                <a:cs typeface="Tahoma" panose="020B0604030504040204" pitchFamily="34" charset="0"/>
              </a:rPr>
              <a:t>нь — камня, камни;  </a:t>
            </a:r>
            <a:endParaRPr lang="cs-CZ" sz="2400" dirty="0">
              <a:latin typeface="Tahoma" panose="020B0604030504040204" pitchFamily="34" charset="0"/>
              <a:ea typeface="Tahoma" panose="020B0604030504040204" pitchFamily="34" charset="0"/>
              <a:cs typeface="Tahoma" panose="020B0604030504040204" pitchFamily="34" charset="0"/>
            </a:endParaRPr>
          </a:p>
          <a:p>
            <a:r>
              <a:rPr lang="ru-RU" sz="2400" dirty="0">
                <a:latin typeface="Tahoma" panose="020B0604030504040204" pitchFamily="34" charset="0"/>
                <a:ea typeface="Tahoma" panose="020B0604030504040204" pitchFamily="34" charset="0"/>
                <a:cs typeface="Tahoma" panose="020B0604030504040204" pitchFamily="34" charset="0"/>
              </a:rPr>
              <a:t>г) в некоторых односложных словах: д</a:t>
            </a:r>
            <a:r>
              <a:rPr lang="ru-RU" sz="2400" dirty="0">
                <a:solidFill>
                  <a:srgbClr val="FF0000"/>
                </a:solidFill>
                <a:latin typeface="Tahoma" panose="020B0604030504040204" pitchFamily="34" charset="0"/>
                <a:ea typeface="Tahoma" panose="020B0604030504040204" pitchFamily="34" charset="0"/>
                <a:cs typeface="Tahoma" panose="020B0604030504040204" pitchFamily="34" charset="0"/>
              </a:rPr>
              <a:t>е</a:t>
            </a:r>
            <a:r>
              <a:rPr lang="ru-RU" sz="2400" dirty="0">
                <a:latin typeface="Tahoma" panose="020B0604030504040204" pitchFamily="34" charset="0"/>
                <a:ea typeface="Tahoma" panose="020B0604030504040204" pitchFamily="34" charset="0"/>
                <a:cs typeface="Tahoma" panose="020B0604030504040204" pitchFamily="34" charset="0"/>
              </a:rPr>
              <a:t>нь — дня, дни; л</a:t>
            </a:r>
            <a:r>
              <a:rPr lang="ru-RU" sz="2400" dirty="0">
                <a:solidFill>
                  <a:srgbClr val="FF0000"/>
                </a:solidFill>
                <a:latin typeface="Tahoma" panose="020B0604030504040204" pitchFamily="34" charset="0"/>
                <a:ea typeface="Tahoma" panose="020B0604030504040204" pitchFamily="34" charset="0"/>
                <a:cs typeface="Tahoma" panose="020B0604030504040204" pitchFamily="34" charset="0"/>
              </a:rPr>
              <a:t>о</a:t>
            </a:r>
            <a:r>
              <a:rPr lang="ru-RU" sz="2400" dirty="0">
                <a:latin typeface="Tahoma" panose="020B0604030504040204" pitchFamily="34" charset="0"/>
                <a:ea typeface="Tahoma" panose="020B0604030504040204" pitchFamily="34" charset="0"/>
                <a:cs typeface="Tahoma" panose="020B0604030504040204" pitchFamily="34" charset="0"/>
              </a:rPr>
              <a:t>б — лба, лбы; с</a:t>
            </a:r>
            <a:r>
              <a:rPr lang="ru-RU" sz="2400" dirty="0">
                <a:solidFill>
                  <a:srgbClr val="FF0000"/>
                </a:solidFill>
                <a:latin typeface="Tahoma" panose="020B0604030504040204" pitchFamily="34" charset="0"/>
                <a:ea typeface="Tahoma" panose="020B0604030504040204" pitchFamily="34" charset="0"/>
                <a:cs typeface="Tahoma" panose="020B0604030504040204" pitchFamily="34" charset="0"/>
              </a:rPr>
              <a:t>о</a:t>
            </a:r>
            <a:r>
              <a:rPr lang="ru-RU" sz="2400" dirty="0">
                <a:latin typeface="Tahoma" panose="020B0604030504040204" pitchFamily="34" charset="0"/>
                <a:ea typeface="Tahoma" panose="020B0604030504040204" pitchFamily="34" charset="0"/>
                <a:cs typeface="Tahoma" panose="020B0604030504040204" pitchFamily="34" charset="0"/>
              </a:rPr>
              <a:t>н — сна, сны.</a:t>
            </a:r>
            <a:endParaRPr lang="cs-CZ" sz="2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474200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1FBABD5-43A5-4D4A-BA33-7BCAA371D994}"/>
              </a:ext>
            </a:extLst>
          </p:cNvPr>
          <p:cNvPicPr>
            <a:picLocks noChangeAspect="1"/>
          </p:cNvPicPr>
          <p:nvPr/>
        </p:nvPicPr>
        <p:blipFill>
          <a:blip r:embed="rId2"/>
          <a:stretch>
            <a:fillRect/>
          </a:stretch>
        </p:blipFill>
        <p:spPr>
          <a:xfrm>
            <a:off x="2693850" y="103184"/>
            <a:ext cx="6938422" cy="2259430"/>
          </a:xfrm>
          <a:prstGeom prst="rect">
            <a:avLst/>
          </a:prstGeom>
        </p:spPr>
      </p:pic>
      <p:pic>
        <p:nvPicPr>
          <p:cNvPr id="3" name="Obrázek 2">
            <a:extLst>
              <a:ext uri="{FF2B5EF4-FFF2-40B4-BE49-F238E27FC236}">
                <a16:creationId xmlns:a16="http://schemas.microsoft.com/office/drawing/2014/main" id="{E36EBF03-973D-461B-B2F7-9325D8738DBB}"/>
              </a:ext>
            </a:extLst>
          </p:cNvPr>
          <p:cNvPicPr>
            <a:picLocks noChangeAspect="1"/>
          </p:cNvPicPr>
          <p:nvPr/>
        </p:nvPicPr>
        <p:blipFill>
          <a:blip r:embed="rId3"/>
          <a:stretch>
            <a:fillRect/>
          </a:stretch>
        </p:blipFill>
        <p:spPr>
          <a:xfrm>
            <a:off x="2693850" y="2362614"/>
            <a:ext cx="9351138" cy="3851755"/>
          </a:xfrm>
          <a:prstGeom prst="rect">
            <a:avLst/>
          </a:prstGeom>
        </p:spPr>
      </p:pic>
    </p:spTree>
    <p:extLst>
      <p:ext uri="{BB962C8B-B14F-4D97-AF65-F5344CB8AC3E}">
        <p14:creationId xmlns:p14="http://schemas.microsoft.com/office/powerpoint/2010/main" val="5912187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8F7A4D77-D0A9-472C-A7C3-9D043522C0DA}"/>
              </a:ext>
            </a:extLst>
          </p:cNvPr>
          <p:cNvPicPr>
            <a:picLocks noChangeAspect="1"/>
          </p:cNvPicPr>
          <p:nvPr/>
        </p:nvPicPr>
        <p:blipFill>
          <a:blip r:embed="rId2"/>
          <a:stretch>
            <a:fillRect/>
          </a:stretch>
        </p:blipFill>
        <p:spPr>
          <a:xfrm>
            <a:off x="2169971" y="239697"/>
            <a:ext cx="7562454" cy="6143348"/>
          </a:xfrm>
          <a:prstGeom prst="rect">
            <a:avLst/>
          </a:prstGeom>
        </p:spPr>
      </p:pic>
    </p:spTree>
    <p:extLst>
      <p:ext uri="{BB962C8B-B14F-4D97-AF65-F5344CB8AC3E}">
        <p14:creationId xmlns:p14="http://schemas.microsoft.com/office/powerpoint/2010/main" val="668628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D9291404-5DFE-4397-845A-FD489C65D3E6}"/>
              </a:ext>
            </a:extLst>
          </p:cNvPr>
          <p:cNvPicPr>
            <a:picLocks noChangeAspect="1"/>
          </p:cNvPicPr>
          <p:nvPr/>
        </p:nvPicPr>
        <p:blipFill>
          <a:blip r:embed="rId2"/>
          <a:stretch>
            <a:fillRect/>
          </a:stretch>
        </p:blipFill>
        <p:spPr>
          <a:xfrm>
            <a:off x="1553592" y="-2417"/>
            <a:ext cx="9081617" cy="6860417"/>
          </a:xfrm>
          <a:prstGeom prst="rect">
            <a:avLst/>
          </a:prstGeom>
        </p:spPr>
      </p:pic>
    </p:spTree>
    <p:extLst>
      <p:ext uri="{BB962C8B-B14F-4D97-AF65-F5344CB8AC3E}">
        <p14:creationId xmlns:p14="http://schemas.microsoft.com/office/powerpoint/2010/main" val="23419648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513E628D-6A11-4E9F-B3E9-F8882599D504}"/>
              </a:ext>
            </a:extLst>
          </p:cNvPr>
          <p:cNvPicPr>
            <a:picLocks noChangeAspect="1"/>
          </p:cNvPicPr>
          <p:nvPr/>
        </p:nvPicPr>
        <p:blipFill>
          <a:blip r:embed="rId2"/>
          <a:stretch>
            <a:fillRect/>
          </a:stretch>
        </p:blipFill>
        <p:spPr>
          <a:xfrm>
            <a:off x="1899821" y="368473"/>
            <a:ext cx="8368082" cy="6103347"/>
          </a:xfrm>
          <a:prstGeom prst="rect">
            <a:avLst/>
          </a:prstGeom>
        </p:spPr>
      </p:pic>
    </p:spTree>
    <p:extLst>
      <p:ext uri="{BB962C8B-B14F-4D97-AF65-F5344CB8AC3E}">
        <p14:creationId xmlns:p14="http://schemas.microsoft.com/office/powerpoint/2010/main" val="16944227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9D5F53CA-4A78-432B-ADA1-278DDE1CC83F}"/>
              </a:ext>
            </a:extLst>
          </p:cNvPr>
          <p:cNvPicPr>
            <a:picLocks noChangeAspect="1"/>
          </p:cNvPicPr>
          <p:nvPr/>
        </p:nvPicPr>
        <p:blipFill>
          <a:blip r:embed="rId2"/>
          <a:stretch>
            <a:fillRect/>
          </a:stretch>
        </p:blipFill>
        <p:spPr>
          <a:xfrm>
            <a:off x="1526959" y="446590"/>
            <a:ext cx="9286043" cy="6061401"/>
          </a:xfrm>
          <a:prstGeom prst="rect">
            <a:avLst/>
          </a:prstGeom>
        </p:spPr>
      </p:pic>
    </p:spTree>
    <p:extLst>
      <p:ext uri="{BB962C8B-B14F-4D97-AF65-F5344CB8AC3E}">
        <p14:creationId xmlns:p14="http://schemas.microsoft.com/office/powerpoint/2010/main" val="7696303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3FE45C80-E4D9-4D26-87DA-2F13DC5E9699}"/>
              </a:ext>
            </a:extLst>
          </p:cNvPr>
          <p:cNvPicPr>
            <a:picLocks noChangeAspect="1"/>
          </p:cNvPicPr>
          <p:nvPr/>
        </p:nvPicPr>
        <p:blipFill>
          <a:blip r:embed="rId2"/>
          <a:stretch>
            <a:fillRect/>
          </a:stretch>
        </p:blipFill>
        <p:spPr>
          <a:xfrm>
            <a:off x="1062477" y="1151912"/>
            <a:ext cx="9789840" cy="1884251"/>
          </a:xfrm>
          <a:prstGeom prst="rect">
            <a:avLst/>
          </a:prstGeom>
        </p:spPr>
      </p:pic>
      <p:pic>
        <p:nvPicPr>
          <p:cNvPr id="3" name="Obrázek 2">
            <a:extLst>
              <a:ext uri="{FF2B5EF4-FFF2-40B4-BE49-F238E27FC236}">
                <a16:creationId xmlns:a16="http://schemas.microsoft.com/office/drawing/2014/main" id="{14C2A3FB-5688-4D47-88D9-EBF888DAA999}"/>
              </a:ext>
            </a:extLst>
          </p:cNvPr>
          <p:cNvPicPr>
            <a:picLocks noChangeAspect="1"/>
          </p:cNvPicPr>
          <p:nvPr/>
        </p:nvPicPr>
        <p:blipFill>
          <a:blip r:embed="rId3"/>
          <a:stretch>
            <a:fillRect/>
          </a:stretch>
        </p:blipFill>
        <p:spPr>
          <a:xfrm>
            <a:off x="1062477" y="3027321"/>
            <a:ext cx="8566110" cy="1884251"/>
          </a:xfrm>
          <a:prstGeom prst="rect">
            <a:avLst/>
          </a:prstGeom>
        </p:spPr>
      </p:pic>
    </p:spTree>
    <p:extLst>
      <p:ext uri="{BB962C8B-B14F-4D97-AF65-F5344CB8AC3E}">
        <p14:creationId xmlns:p14="http://schemas.microsoft.com/office/powerpoint/2010/main" val="26332233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E06AD362-9309-4701-89CD-24D63B3AE3DC}"/>
              </a:ext>
            </a:extLst>
          </p:cNvPr>
          <p:cNvPicPr>
            <a:picLocks noChangeAspect="1"/>
          </p:cNvPicPr>
          <p:nvPr/>
        </p:nvPicPr>
        <p:blipFill>
          <a:blip r:embed="rId2"/>
          <a:stretch>
            <a:fillRect/>
          </a:stretch>
        </p:blipFill>
        <p:spPr>
          <a:xfrm>
            <a:off x="1409261" y="292964"/>
            <a:ext cx="9592390" cy="6418554"/>
          </a:xfrm>
          <a:prstGeom prst="rect">
            <a:avLst/>
          </a:prstGeom>
        </p:spPr>
      </p:pic>
    </p:spTree>
    <p:extLst>
      <p:ext uri="{BB962C8B-B14F-4D97-AF65-F5344CB8AC3E}">
        <p14:creationId xmlns:p14="http://schemas.microsoft.com/office/powerpoint/2010/main" val="9011394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247E6798-E6A3-4854-8DA9-3FD3A12919BA}"/>
              </a:ext>
            </a:extLst>
          </p:cNvPr>
          <p:cNvPicPr>
            <a:picLocks noChangeAspect="1"/>
          </p:cNvPicPr>
          <p:nvPr/>
        </p:nvPicPr>
        <p:blipFill>
          <a:blip r:embed="rId2"/>
          <a:stretch>
            <a:fillRect/>
          </a:stretch>
        </p:blipFill>
        <p:spPr>
          <a:xfrm>
            <a:off x="2528101" y="380955"/>
            <a:ext cx="7814864" cy="2779495"/>
          </a:xfrm>
          <a:prstGeom prst="rect">
            <a:avLst/>
          </a:prstGeom>
        </p:spPr>
      </p:pic>
      <p:pic>
        <p:nvPicPr>
          <p:cNvPr id="3" name="Obrázek 2">
            <a:extLst>
              <a:ext uri="{FF2B5EF4-FFF2-40B4-BE49-F238E27FC236}">
                <a16:creationId xmlns:a16="http://schemas.microsoft.com/office/drawing/2014/main" id="{71DF3878-7B90-4BDA-960A-5A30D6AE2DB5}"/>
              </a:ext>
            </a:extLst>
          </p:cNvPr>
          <p:cNvPicPr>
            <a:picLocks noChangeAspect="1"/>
          </p:cNvPicPr>
          <p:nvPr/>
        </p:nvPicPr>
        <p:blipFill>
          <a:blip r:embed="rId3"/>
          <a:stretch>
            <a:fillRect/>
          </a:stretch>
        </p:blipFill>
        <p:spPr>
          <a:xfrm>
            <a:off x="2528102" y="3160450"/>
            <a:ext cx="6278547" cy="1928136"/>
          </a:xfrm>
          <a:prstGeom prst="rect">
            <a:avLst/>
          </a:prstGeom>
        </p:spPr>
      </p:pic>
    </p:spTree>
    <p:extLst>
      <p:ext uri="{BB962C8B-B14F-4D97-AF65-F5344CB8AC3E}">
        <p14:creationId xmlns:p14="http://schemas.microsoft.com/office/powerpoint/2010/main" val="14899569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686E2D5F-E57D-42C4-8643-04505A51C126}"/>
              </a:ext>
            </a:extLst>
          </p:cNvPr>
          <p:cNvPicPr>
            <a:picLocks noChangeAspect="1"/>
          </p:cNvPicPr>
          <p:nvPr/>
        </p:nvPicPr>
        <p:blipFill>
          <a:blip r:embed="rId2"/>
          <a:stretch>
            <a:fillRect/>
          </a:stretch>
        </p:blipFill>
        <p:spPr>
          <a:xfrm>
            <a:off x="1937870" y="159798"/>
            <a:ext cx="8242863" cy="6480699"/>
          </a:xfrm>
          <a:prstGeom prst="rect">
            <a:avLst/>
          </a:prstGeom>
        </p:spPr>
      </p:pic>
    </p:spTree>
    <p:extLst>
      <p:ext uri="{BB962C8B-B14F-4D97-AF65-F5344CB8AC3E}">
        <p14:creationId xmlns:p14="http://schemas.microsoft.com/office/powerpoint/2010/main" val="9221358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77694A93-BA21-4365-9BC6-F072B4D852D3}"/>
              </a:ext>
            </a:extLst>
          </p:cNvPr>
          <p:cNvPicPr>
            <a:picLocks noChangeAspect="1"/>
          </p:cNvPicPr>
          <p:nvPr/>
        </p:nvPicPr>
        <p:blipFill>
          <a:blip r:embed="rId2"/>
          <a:stretch>
            <a:fillRect/>
          </a:stretch>
        </p:blipFill>
        <p:spPr>
          <a:xfrm>
            <a:off x="0" y="0"/>
            <a:ext cx="7114693" cy="6858000"/>
          </a:xfrm>
          <a:prstGeom prst="rect">
            <a:avLst/>
          </a:prstGeom>
        </p:spPr>
      </p:pic>
      <p:pic>
        <p:nvPicPr>
          <p:cNvPr id="3" name="Obrázek 2">
            <a:extLst>
              <a:ext uri="{FF2B5EF4-FFF2-40B4-BE49-F238E27FC236}">
                <a16:creationId xmlns:a16="http://schemas.microsoft.com/office/drawing/2014/main" id="{2B3F6DA3-87C9-438C-99F5-E226493B77C6}"/>
              </a:ext>
            </a:extLst>
          </p:cNvPr>
          <p:cNvPicPr>
            <a:picLocks noChangeAspect="1"/>
          </p:cNvPicPr>
          <p:nvPr/>
        </p:nvPicPr>
        <p:blipFill>
          <a:blip r:embed="rId3"/>
          <a:stretch>
            <a:fillRect/>
          </a:stretch>
        </p:blipFill>
        <p:spPr>
          <a:xfrm>
            <a:off x="4394446" y="5431471"/>
            <a:ext cx="5299970" cy="1233463"/>
          </a:xfrm>
          <a:prstGeom prst="rect">
            <a:avLst/>
          </a:prstGeom>
        </p:spPr>
      </p:pic>
    </p:spTree>
    <p:extLst>
      <p:ext uri="{BB962C8B-B14F-4D97-AF65-F5344CB8AC3E}">
        <p14:creationId xmlns:p14="http://schemas.microsoft.com/office/powerpoint/2010/main" val="22441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290A58AE-4E44-47FE-8C72-B0B9F79C6CE8}"/>
              </a:ext>
            </a:extLst>
          </p:cNvPr>
          <p:cNvPicPr>
            <a:picLocks noChangeAspect="1"/>
          </p:cNvPicPr>
          <p:nvPr/>
        </p:nvPicPr>
        <p:blipFill>
          <a:blip r:embed="rId2"/>
          <a:stretch>
            <a:fillRect/>
          </a:stretch>
        </p:blipFill>
        <p:spPr>
          <a:xfrm>
            <a:off x="1612892" y="0"/>
            <a:ext cx="9704442" cy="5459767"/>
          </a:xfrm>
          <a:prstGeom prst="rect">
            <a:avLst/>
          </a:prstGeom>
        </p:spPr>
      </p:pic>
      <p:pic>
        <p:nvPicPr>
          <p:cNvPr id="3" name="Obrázek 2">
            <a:extLst>
              <a:ext uri="{FF2B5EF4-FFF2-40B4-BE49-F238E27FC236}">
                <a16:creationId xmlns:a16="http://schemas.microsoft.com/office/drawing/2014/main" id="{7C8FDE0E-62AA-40BA-945B-F4C3644B35E4}"/>
              </a:ext>
            </a:extLst>
          </p:cNvPr>
          <p:cNvPicPr>
            <a:picLocks noChangeAspect="1"/>
          </p:cNvPicPr>
          <p:nvPr/>
        </p:nvPicPr>
        <p:blipFill>
          <a:blip r:embed="rId3"/>
          <a:stretch>
            <a:fillRect/>
          </a:stretch>
        </p:blipFill>
        <p:spPr>
          <a:xfrm>
            <a:off x="1612892" y="5459767"/>
            <a:ext cx="6305990" cy="1250269"/>
          </a:xfrm>
          <a:prstGeom prst="rect">
            <a:avLst/>
          </a:prstGeom>
        </p:spPr>
      </p:pic>
    </p:spTree>
    <p:extLst>
      <p:ext uri="{BB962C8B-B14F-4D97-AF65-F5344CB8AC3E}">
        <p14:creationId xmlns:p14="http://schemas.microsoft.com/office/powerpoint/2010/main" val="15338900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4B41B0F6-03E3-4079-8B5D-448A6B5C7D9E}"/>
              </a:ext>
            </a:extLst>
          </p:cNvPr>
          <p:cNvPicPr>
            <a:picLocks noChangeAspect="1"/>
          </p:cNvPicPr>
          <p:nvPr/>
        </p:nvPicPr>
        <p:blipFill>
          <a:blip r:embed="rId2"/>
          <a:stretch>
            <a:fillRect/>
          </a:stretch>
        </p:blipFill>
        <p:spPr>
          <a:xfrm>
            <a:off x="958819" y="0"/>
            <a:ext cx="9805104" cy="2681056"/>
          </a:xfrm>
          <a:prstGeom prst="rect">
            <a:avLst/>
          </a:prstGeom>
        </p:spPr>
      </p:pic>
      <p:pic>
        <p:nvPicPr>
          <p:cNvPr id="5" name="Obrázek 4">
            <a:extLst>
              <a:ext uri="{FF2B5EF4-FFF2-40B4-BE49-F238E27FC236}">
                <a16:creationId xmlns:a16="http://schemas.microsoft.com/office/drawing/2014/main" id="{021E1849-1729-4CF0-BB59-2142B27C5ED8}"/>
              </a:ext>
            </a:extLst>
          </p:cNvPr>
          <p:cNvPicPr>
            <a:picLocks noChangeAspect="1"/>
          </p:cNvPicPr>
          <p:nvPr/>
        </p:nvPicPr>
        <p:blipFill>
          <a:blip r:embed="rId3"/>
          <a:stretch>
            <a:fillRect/>
          </a:stretch>
        </p:blipFill>
        <p:spPr>
          <a:xfrm>
            <a:off x="958819" y="2688336"/>
            <a:ext cx="9818028" cy="2522856"/>
          </a:xfrm>
          <a:prstGeom prst="rect">
            <a:avLst/>
          </a:prstGeom>
        </p:spPr>
      </p:pic>
    </p:spTree>
    <p:extLst>
      <p:ext uri="{BB962C8B-B14F-4D97-AF65-F5344CB8AC3E}">
        <p14:creationId xmlns:p14="http://schemas.microsoft.com/office/powerpoint/2010/main" val="163687097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CAA807C6-1B28-4C12-BF1F-678B1E8C772C}"/>
              </a:ext>
            </a:extLst>
          </p:cNvPr>
          <p:cNvPicPr>
            <a:picLocks noChangeAspect="1"/>
          </p:cNvPicPr>
          <p:nvPr/>
        </p:nvPicPr>
        <p:blipFill>
          <a:blip r:embed="rId2"/>
          <a:stretch>
            <a:fillRect/>
          </a:stretch>
        </p:blipFill>
        <p:spPr>
          <a:xfrm>
            <a:off x="1368251" y="488273"/>
            <a:ext cx="9776627" cy="6081204"/>
          </a:xfrm>
          <a:prstGeom prst="rect">
            <a:avLst/>
          </a:prstGeom>
        </p:spPr>
      </p:pic>
    </p:spTree>
    <p:extLst>
      <p:ext uri="{BB962C8B-B14F-4D97-AF65-F5344CB8AC3E}">
        <p14:creationId xmlns:p14="http://schemas.microsoft.com/office/powerpoint/2010/main" val="25406381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795AC884-EFA1-484C-978B-51D3C56C501C}"/>
              </a:ext>
            </a:extLst>
          </p:cNvPr>
          <p:cNvPicPr>
            <a:picLocks noChangeAspect="1"/>
          </p:cNvPicPr>
          <p:nvPr/>
        </p:nvPicPr>
        <p:blipFill>
          <a:blip r:embed="rId2"/>
          <a:stretch>
            <a:fillRect/>
          </a:stretch>
        </p:blipFill>
        <p:spPr>
          <a:xfrm>
            <a:off x="427178" y="1962664"/>
            <a:ext cx="11621730" cy="3271552"/>
          </a:xfrm>
          <a:prstGeom prst="rect">
            <a:avLst/>
          </a:prstGeom>
        </p:spPr>
      </p:pic>
    </p:spTree>
    <p:extLst>
      <p:ext uri="{BB962C8B-B14F-4D97-AF65-F5344CB8AC3E}">
        <p14:creationId xmlns:p14="http://schemas.microsoft.com/office/powerpoint/2010/main" val="280885710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559259AB-3964-4DB8-96B6-13291F3B1AF9}"/>
              </a:ext>
            </a:extLst>
          </p:cNvPr>
          <p:cNvPicPr>
            <a:picLocks noChangeAspect="1"/>
          </p:cNvPicPr>
          <p:nvPr/>
        </p:nvPicPr>
        <p:blipFill>
          <a:blip r:embed="rId2"/>
          <a:stretch>
            <a:fillRect/>
          </a:stretch>
        </p:blipFill>
        <p:spPr>
          <a:xfrm>
            <a:off x="1773523" y="-1"/>
            <a:ext cx="9103818" cy="1438183"/>
          </a:xfrm>
          <a:prstGeom prst="rect">
            <a:avLst/>
          </a:prstGeom>
        </p:spPr>
      </p:pic>
      <p:pic>
        <p:nvPicPr>
          <p:cNvPr id="3" name="Obrázek 2">
            <a:extLst>
              <a:ext uri="{FF2B5EF4-FFF2-40B4-BE49-F238E27FC236}">
                <a16:creationId xmlns:a16="http://schemas.microsoft.com/office/drawing/2014/main" id="{5803D9E9-560A-473E-B5C9-92A38F7F1E62}"/>
              </a:ext>
            </a:extLst>
          </p:cNvPr>
          <p:cNvPicPr>
            <a:picLocks noChangeAspect="1"/>
          </p:cNvPicPr>
          <p:nvPr/>
        </p:nvPicPr>
        <p:blipFill>
          <a:blip r:embed="rId3"/>
          <a:stretch>
            <a:fillRect/>
          </a:stretch>
        </p:blipFill>
        <p:spPr>
          <a:xfrm>
            <a:off x="1773523" y="1438182"/>
            <a:ext cx="8293755" cy="5428712"/>
          </a:xfrm>
          <a:prstGeom prst="rect">
            <a:avLst/>
          </a:prstGeom>
        </p:spPr>
      </p:pic>
    </p:spTree>
    <p:extLst>
      <p:ext uri="{BB962C8B-B14F-4D97-AF65-F5344CB8AC3E}">
        <p14:creationId xmlns:p14="http://schemas.microsoft.com/office/powerpoint/2010/main" val="398878094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CA607B27-878F-478B-8D88-253725DBAECA}"/>
              </a:ext>
            </a:extLst>
          </p:cNvPr>
          <p:cNvPicPr>
            <a:picLocks noChangeAspect="1"/>
          </p:cNvPicPr>
          <p:nvPr/>
        </p:nvPicPr>
        <p:blipFill>
          <a:blip r:embed="rId2"/>
          <a:stretch>
            <a:fillRect/>
          </a:stretch>
        </p:blipFill>
        <p:spPr>
          <a:xfrm>
            <a:off x="723843" y="1775534"/>
            <a:ext cx="10441451" cy="3213716"/>
          </a:xfrm>
          <a:prstGeom prst="rect">
            <a:avLst/>
          </a:prstGeom>
        </p:spPr>
      </p:pic>
    </p:spTree>
    <p:extLst>
      <p:ext uri="{BB962C8B-B14F-4D97-AF65-F5344CB8AC3E}">
        <p14:creationId xmlns:p14="http://schemas.microsoft.com/office/powerpoint/2010/main" val="31234378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78607CB0-27F3-463C-8B1F-E86A4934A37E}"/>
              </a:ext>
            </a:extLst>
          </p:cNvPr>
          <p:cNvPicPr>
            <a:picLocks noChangeAspect="1"/>
          </p:cNvPicPr>
          <p:nvPr/>
        </p:nvPicPr>
        <p:blipFill>
          <a:blip r:embed="rId2"/>
          <a:stretch>
            <a:fillRect/>
          </a:stretch>
        </p:blipFill>
        <p:spPr>
          <a:xfrm>
            <a:off x="2867593" y="0"/>
            <a:ext cx="6456813" cy="6858000"/>
          </a:xfrm>
          <a:prstGeom prst="rect">
            <a:avLst/>
          </a:prstGeom>
        </p:spPr>
      </p:pic>
    </p:spTree>
    <p:extLst>
      <p:ext uri="{BB962C8B-B14F-4D97-AF65-F5344CB8AC3E}">
        <p14:creationId xmlns:p14="http://schemas.microsoft.com/office/powerpoint/2010/main" val="25137921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F9AF5FDB-66AB-4383-8402-F873EFE291D3}"/>
              </a:ext>
            </a:extLst>
          </p:cNvPr>
          <p:cNvPicPr>
            <a:picLocks noChangeAspect="1"/>
          </p:cNvPicPr>
          <p:nvPr/>
        </p:nvPicPr>
        <p:blipFill>
          <a:blip r:embed="rId2"/>
          <a:stretch>
            <a:fillRect/>
          </a:stretch>
        </p:blipFill>
        <p:spPr>
          <a:xfrm>
            <a:off x="1042717" y="1109709"/>
            <a:ext cx="10193608" cy="4678532"/>
          </a:xfrm>
          <a:prstGeom prst="rect">
            <a:avLst/>
          </a:prstGeom>
        </p:spPr>
      </p:pic>
    </p:spTree>
    <p:extLst>
      <p:ext uri="{BB962C8B-B14F-4D97-AF65-F5344CB8AC3E}">
        <p14:creationId xmlns:p14="http://schemas.microsoft.com/office/powerpoint/2010/main" val="252673501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B9B35C8A-9FEC-44BF-80C9-E3913ECC624F}"/>
              </a:ext>
            </a:extLst>
          </p:cNvPr>
          <p:cNvPicPr>
            <a:picLocks noChangeAspect="1"/>
          </p:cNvPicPr>
          <p:nvPr/>
        </p:nvPicPr>
        <p:blipFill>
          <a:blip r:embed="rId2"/>
          <a:stretch>
            <a:fillRect/>
          </a:stretch>
        </p:blipFill>
        <p:spPr>
          <a:xfrm>
            <a:off x="1367161" y="844814"/>
            <a:ext cx="9330431" cy="5098836"/>
          </a:xfrm>
          <a:prstGeom prst="rect">
            <a:avLst/>
          </a:prstGeom>
        </p:spPr>
      </p:pic>
    </p:spTree>
    <p:extLst>
      <p:ext uri="{BB962C8B-B14F-4D97-AF65-F5344CB8AC3E}">
        <p14:creationId xmlns:p14="http://schemas.microsoft.com/office/powerpoint/2010/main" val="384250822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2332F91F-6631-454B-B2DB-5975396A4153}"/>
              </a:ext>
            </a:extLst>
          </p:cNvPr>
          <p:cNvPicPr>
            <a:picLocks noChangeAspect="1"/>
          </p:cNvPicPr>
          <p:nvPr/>
        </p:nvPicPr>
        <p:blipFill>
          <a:blip r:embed="rId2"/>
          <a:stretch>
            <a:fillRect/>
          </a:stretch>
        </p:blipFill>
        <p:spPr>
          <a:xfrm>
            <a:off x="2336815" y="328475"/>
            <a:ext cx="7404598" cy="2334898"/>
          </a:xfrm>
          <a:prstGeom prst="rect">
            <a:avLst/>
          </a:prstGeom>
        </p:spPr>
      </p:pic>
      <p:pic>
        <p:nvPicPr>
          <p:cNvPr id="3" name="Obrázek 2">
            <a:extLst>
              <a:ext uri="{FF2B5EF4-FFF2-40B4-BE49-F238E27FC236}">
                <a16:creationId xmlns:a16="http://schemas.microsoft.com/office/drawing/2014/main" id="{96AAD38D-CBDD-40F5-81A2-9CE19C0D9042}"/>
              </a:ext>
            </a:extLst>
          </p:cNvPr>
          <p:cNvPicPr>
            <a:picLocks noChangeAspect="1"/>
          </p:cNvPicPr>
          <p:nvPr/>
        </p:nvPicPr>
        <p:blipFill>
          <a:blip r:embed="rId3"/>
          <a:stretch>
            <a:fillRect/>
          </a:stretch>
        </p:blipFill>
        <p:spPr>
          <a:xfrm>
            <a:off x="2336815" y="2663372"/>
            <a:ext cx="8270808" cy="4194628"/>
          </a:xfrm>
          <a:prstGeom prst="rect">
            <a:avLst/>
          </a:prstGeom>
        </p:spPr>
      </p:pic>
    </p:spTree>
    <p:extLst>
      <p:ext uri="{BB962C8B-B14F-4D97-AF65-F5344CB8AC3E}">
        <p14:creationId xmlns:p14="http://schemas.microsoft.com/office/powerpoint/2010/main" val="389373054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136A0E7C-6DD1-4E9B-8666-EAC6DAEF4A58}"/>
              </a:ext>
            </a:extLst>
          </p:cNvPr>
          <p:cNvPicPr>
            <a:picLocks noChangeAspect="1"/>
          </p:cNvPicPr>
          <p:nvPr/>
        </p:nvPicPr>
        <p:blipFill>
          <a:blip r:embed="rId2"/>
          <a:stretch>
            <a:fillRect/>
          </a:stretch>
        </p:blipFill>
        <p:spPr>
          <a:xfrm>
            <a:off x="2485784" y="823133"/>
            <a:ext cx="7326898" cy="5053884"/>
          </a:xfrm>
          <a:prstGeom prst="rect">
            <a:avLst/>
          </a:prstGeom>
        </p:spPr>
      </p:pic>
    </p:spTree>
    <p:extLst>
      <p:ext uri="{BB962C8B-B14F-4D97-AF65-F5344CB8AC3E}">
        <p14:creationId xmlns:p14="http://schemas.microsoft.com/office/powerpoint/2010/main" val="350223889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7428CBA4-328D-43E2-B6C1-69A0A0BA907F}"/>
              </a:ext>
            </a:extLst>
          </p:cNvPr>
          <p:cNvPicPr>
            <a:picLocks noChangeAspect="1"/>
          </p:cNvPicPr>
          <p:nvPr/>
        </p:nvPicPr>
        <p:blipFill>
          <a:blip r:embed="rId2"/>
          <a:stretch>
            <a:fillRect/>
          </a:stretch>
        </p:blipFill>
        <p:spPr>
          <a:xfrm>
            <a:off x="1949461" y="834501"/>
            <a:ext cx="8442055" cy="5282214"/>
          </a:xfrm>
          <a:prstGeom prst="rect">
            <a:avLst/>
          </a:prstGeom>
        </p:spPr>
      </p:pic>
    </p:spTree>
    <p:extLst>
      <p:ext uri="{BB962C8B-B14F-4D97-AF65-F5344CB8AC3E}">
        <p14:creationId xmlns:p14="http://schemas.microsoft.com/office/powerpoint/2010/main" val="170283595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DC236135-72A6-4021-9E14-2CF1712B97D4}"/>
              </a:ext>
            </a:extLst>
          </p:cNvPr>
          <p:cNvPicPr>
            <a:picLocks noChangeAspect="1"/>
          </p:cNvPicPr>
          <p:nvPr/>
        </p:nvPicPr>
        <p:blipFill>
          <a:blip r:embed="rId2"/>
          <a:stretch>
            <a:fillRect/>
          </a:stretch>
        </p:blipFill>
        <p:spPr>
          <a:xfrm>
            <a:off x="935835" y="1713389"/>
            <a:ext cx="10627401" cy="3533313"/>
          </a:xfrm>
          <a:prstGeom prst="rect">
            <a:avLst/>
          </a:prstGeom>
        </p:spPr>
      </p:pic>
    </p:spTree>
    <p:extLst>
      <p:ext uri="{BB962C8B-B14F-4D97-AF65-F5344CB8AC3E}">
        <p14:creationId xmlns:p14="http://schemas.microsoft.com/office/powerpoint/2010/main" val="4369270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DB279132-E687-4607-B861-498774D9E2C1}"/>
              </a:ext>
            </a:extLst>
          </p:cNvPr>
          <p:cNvPicPr>
            <a:picLocks noChangeAspect="1"/>
          </p:cNvPicPr>
          <p:nvPr/>
        </p:nvPicPr>
        <p:blipFill>
          <a:blip r:embed="rId2"/>
          <a:stretch>
            <a:fillRect/>
          </a:stretch>
        </p:blipFill>
        <p:spPr>
          <a:xfrm>
            <a:off x="65773" y="0"/>
            <a:ext cx="7024862" cy="3581905"/>
          </a:xfrm>
          <a:prstGeom prst="rect">
            <a:avLst/>
          </a:prstGeom>
        </p:spPr>
      </p:pic>
      <p:pic>
        <p:nvPicPr>
          <p:cNvPr id="3" name="Obrázek 2">
            <a:extLst>
              <a:ext uri="{FF2B5EF4-FFF2-40B4-BE49-F238E27FC236}">
                <a16:creationId xmlns:a16="http://schemas.microsoft.com/office/drawing/2014/main" id="{DEB5E44A-49B0-469D-932E-B054A1BD789D}"/>
              </a:ext>
            </a:extLst>
          </p:cNvPr>
          <p:cNvPicPr>
            <a:picLocks noChangeAspect="1"/>
          </p:cNvPicPr>
          <p:nvPr/>
        </p:nvPicPr>
        <p:blipFill>
          <a:blip r:embed="rId3"/>
          <a:stretch>
            <a:fillRect/>
          </a:stretch>
        </p:blipFill>
        <p:spPr>
          <a:xfrm>
            <a:off x="151927" y="3429000"/>
            <a:ext cx="6938708" cy="3082161"/>
          </a:xfrm>
          <a:prstGeom prst="rect">
            <a:avLst/>
          </a:prstGeom>
        </p:spPr>
      </p:pic>
    </p:spTree>
    <p:extLst>
      <p:ext uri="{BB962C8B-B14F-4D97-AF65-F5344CB8AC3E}">
        <p14:creationId xmlns:p14="http://schemas.microsoft.com/office/powerpoint/2010/main" val="13409695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1610A0C-1460-4C1D-B004-25F978D5C40F}"/>
              </a:ext>
            </a:extLst>
          </p:cNvPr>
          <p:cNvPicPr>
            <a:picLocks noChangeAspect="1"/>
          </p:cNvPicPr>
          <p:nvPr/>
        </p:nvPicPr>
        <p:blipFill>
          <a:blip r:embed="rId2"/>
          <a:stretch>
            <a:fillRect/>
          </a:stretch>
        </p:blipFill>
        <p:spPr>
          <a:xfrm>
            <a:off x="500109" y="913351"/>
            <a:ext cx="11434916" cy="5240593"/>
          </a:xfrm>
          <a:prstGeom prst="rect">
            <a:avLst/>
          </a:prstGeom>
        </p:spPr>
      </p:pic>
    </p:spTree>
    <p:extLst>
      <p:ext uri="{BB962C8B-B14F-4D97-AF65-F5344CB8AC3E}">
        <p14:creationId xmlns:p14="http://schemas.microsoft.com/office/powerpoint/2010/main" val="227620810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D5E4050A-57B4-490D-A2D4-C8E2E22B929A}"/>
              </a:ext>
            </a:extLst>
          </p:cNvPr>
          <p:cNvPicPr>
            <a:picLocks noChangeAspect="1"/>
          </p:cNvPicPr>
          <p:nvPr/>
        </p:nvPicPr>
        <p:blipFill>
          <a:blip r:embed="rId2"/>
          <a:stretch>
            <a:fillRect/>
          </a:stretch>
        </p:blipFill>
        <p:spPr>
          <a:xfrm>
            <a:off x="2949272" y="0"/>
            <a:ext cx="6293455" cy="6858000"/>
          </a:xfrm>
          <a:prstGeom prst="rect">
            <a:avLst/>
          </a:prstGeom>
        </p:spPr>
      </p:pic>
    </p:spTree>
    <p:extLst>
      <p:ext uri="{BB962C8B-B14F-4D97-AF65-F5344CB8AC3E}">
        <p14:creationId xmlns:p14="http://schemas.microsoft.com/office/powerpoint/2010/main" val="259353002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37F0D1E-9612-4D8C-B681-702612DB7BCB}"/>
              </a:ext>
            </a:extLst>
          </p:cNvPr>
          <p:cNvPicPr>
            <a:picLocks noChangeAspect="1"/>
          </p:cNvPicPr>
          <p:nvPr/>
        </p:nvPicPr>
        <p:blipFill>
          <a:blip r:embed="rId2"/>
          <a:stretch>
            <a:fillRect/>
          </a:stretch>
        </p:blipFill>
        <p:spPr>
          <a:xfrm>
            <a:off x="2166990" y="0"/>
            <a:ext cx="7858019" cy="6858000"/>
          </a:xfrm>
          <a:prstGeom prst="rect">
            <a:avLst/>
          </a:prstGeom>
        </p:spPr>
      </p:pic>
    </p:spTree>
    <p:extLst>
      <p:ext uri="{BB962C8B-B14F-4D97-AF65-F5344CB8AC3E}">
        <p14:creationId xmlns:p14="http://schemas.microsoft.com/office/powerpoint/2010/main" val="16969559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126EAE3A-E5EF-4E67-9E46-F2A79E75B846}"/>
              </a:ext>
            </a:extLst>
          </p:cNvPr>
          <p:cNvPicPr>
            <a:picLocks noChangeAspect="1"/>
          </p:cNvPicPr>
          <p:nvPr/>
        </p:nvPicPr>
        <p:blipFill>
          <a:blip r:embed="rId2"/>
          <a:stretch>
            <a:fillRect/>
          </a:stretch>
        </p:blipFill>
        <p:spPr>
          <a:xfrm>
            <a:off x="1760477" y="414301"/>
            <a:ext cx="7626886" cy="1601045"/>
          </a:xfrm>
          <a:prstGeom prst="rect">
            <a:avLst/>
          </a:prstGeom>
        </p:spPr>
      </p:pic>
      <p:pic>
        <p:nvPicPr>
          <p:cNvPr id="3" name="Obrázek 2">
            <a:extLst>
              <a:ext uri="{FF2B5EF4-FFF2-40B4-BE49-F238E27FC236}">
                <a16:creationId xmlns:a16="http://schemas.microsoft.com/office/drawing/2014/main" id="{7AA95F76-E96A-49F6-8EDE-238B205368BE}"/>
              </a:ext>
            </a:extLst>
          </p:cNvPr>
          <p:cNvPicPr>
            <a:picLocks noChangeAspect="1"/>
          </p:cNvPicPr>
          <p:nvPr/>
        </p:nvPicPr>
        <p:blipFill>
          <a:blip r:embed="rId3"/>
          <a:stretch>
            <a:fillRect/>
          </a:stretch>
        </p:blipFill>
        <p:spPr>
          <a:xfrm>
            <a:off x="1760476" y="2015346"/>
            <a:ext cx="10431523" cy="3154934"/>
          </a:xfrm>
          <a:prstGeom prst="rect">
            <a:avLst/>
          </a:prstGeom>
        </p:spPr>
      </p:pic>
    </p:spTree>
    <p:extLst>
      <p:ext uri="{BB962C8B-B14F-4D97-AF65-F5344CB8AC3E}">
        <p14:creationId xmlns:p14="http://schemas.microsoft.com/office/powerpoint/2010/main" val="291935349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2A39FD67-6D7D-43C3-AA05-8D2D960C7216}"/>
              </a:ext>
            </a:extLst>
          </p:cNvPr>
          <p:cNvSpPr txBox="1"/>
          <p:nvPr/>
        </p:nvSpPr>
        <p:spPr>
          <a:xfrm>
            <a:off x="5161935" y="182422"/>
            <a:ext cx="3204838" cy="461665"/>
          </a:xfrm>
          <a:prstGeom prst="rect">
            <a:avLst/>
          </a:prstGeom>
          <a:noFill/>
        </p:spPr>
        <p:txBody>
          <a:bodyPr wrap="square" rtlCol="0">
            <a:spAutoFit/>
          </a:bodyPr>
          <a:lstStyle/>
          <a:p>
            <a:r>
              <a:rPr lang="ru-RU" sz="2400" dirty="0">
                <a:solidFill>
                  <a:srgbClr val="FF0000"/>
                </a:solidFill>
                <a:latin typeface="Arial" panose="020B0604020202020204" pitchFamily="34" charset="0"/>
                <a:cs typeface="Arial" panose="020B0604020202020204" pitchFamily="34" charset="0"/>
              </a:rPr>
              <a:t>СРЕДНИЙ РОД</a:t>
            </a:r>
            <a:endParaRPr lang="cs-CZ" sz="2400" dirty="0">
              <a:solidFill>
                <a:srgbClr val="FF0000"/>
              </a:solidFill>
              <a:latin typeface="Arial" panose="020B0604020202020204" pitchFamily="34" charset="0"/>
              <a:cs typeface="Arial" panose="020B0604020202020204" pitchFamily="34" charset="0"/>
            </a:endParaRPr>
          </a:p>
        </p:txBody>
      </p:sp>
      <p:graphicFrame>
        <p:nvGraphicFramePr>
          <p:cNvPr id="3" name="Tabulka 2">
            <a:extLst>
              <a:ext uri="{FF2B5EF4-FFF2-40B4-BE49-F238E27FC236}">
                <a16:creationId xmlns:a16="http://schemas.microsoft.com/office/drawing/2014/main" id="{4571C6B1-2811-4C4D-8D30-540444D67ED3}"/>
              </a:ext>
            </a:extLst>
          </p:cNvPr>
          <p:cNvGraphicFramePr>
            <a:graphicFrameLocks noGrp="1"/>
          </p:cNvGraphicFramePr>
          <p:nvPr>
            <p:extLst>
              <p:ext uri="{D42A27DB-BD31-4B8C-83A1-F6EECF244321}">
                <p14:modId xmlns:p14="http://schemas.microsoft.com/office/powerpoint/2010/main" val="1838923737"/>
              </p:ext>
            </p:extLst>
          </p:nvPr>
        </p:nvGraphicFramePr>
        <p:xfrm>
          <a:off x="-1" y="1037000"/>
          <a:ext cx="5663382" cy="4223257"/>
        </p:xfrm>
        <a:graphic>
          <a:graphicData uri="http://schemas.openxmlformats.org/drawingml/2006/table">
            <a:tbl>
              <a:tblPr firstRow="1" firstCol="1" bandRow="1">
                <a:tableStyleId>{5C22544A-7EE6-4342-B048-85BDC9FD1C3A}</a:tableStyleId>
              </a:tblPr>
              <a:tblGrid>
                <a:gridCol w="326110">
                  <a:extLst>
                    <a:ext uri="{9D8B030D-6E8A-4147-A177-3AD203B41FA5}">
                      <a16:colId xmlns:a16="http://schemas.microsoft.com/office/drawing/2014/main" val="2039246311"/>
                    </a:ext>
                  </a:extLst>
                </a:gridCol>
                <a:gridCol w="1291774">
                  <a:extLst>
                    <a:ext uri="{9D8B030D-6E8A-4147-A177-3AD203B41FA5}">
                      <a16:colId xmlns:a16="http://schemas.microsoft.com/office/drawing/2014/main" val="765276120"/>
                    </a:ext>
                  </a:extLst>
                </a:gridCol>
                <a:gridCol w="1418418">
                  <a:extLst>
                    <a:ext uri="{9D8B030D-6E8A-4147-A177-3AD203B41FA5}">
                      <a16:colId xmlns:a16="http://schemas.microsoft.com/office/drawing/2014/main" val="2345101416"/>
                    </a:ext>
                  </a:extLst>
                </a:gridCol>
                <a:gridCol w="1310769">
                  <a:extLst>
                    <a:ext uri="{9D8B030D-6E8A-4147-A177-3AD203B41FA5}">
                      <a16:colId xmlns:a16="http://schemas.microsoft.com/office/drawing/2014/main" val="3550769286"/>
                    </a:ext>
                  </a:extLst>
                </a:gridCol>
                <a:gridCol w="1316311">
                  <a:extLst>
                    <a:ext uri="{9D8B030D-6E8A-4147-A177-3AD203B41FA5}">
                      <a16:colId xmlns:a16="http://schemas.microsoft.com/office/drawing/2014/main" val="1880446370"/>
                    </a:ext>
                  </a:extLst>
                </a:gridCol>
              </a:tblGrid>
              <a:tr h="469071">
                <a:tc gridSpan="5">
                  <a:txBody>
                    <a:bodyPr/>
                    <a:lstStyle/>
                    <a:p>
                      <a:pPr algn="ctr">
                        <a:lnSpc>
                          <a:spcPct val="107000"/>
                        </a:lnSpc>
                        <a:spcBef>
                          <a:spcPts val="1200"/>
                        </a:spcBef>
                        <a:spcAft>
                          <a:spcPts val="1200"/>
                        </a:spcAft>
                      </a:pPr>
                      <a:r>
                        <a:rPr lang="cs-CZ" sz="2400">
                          <a:effectLst/>
                        </a:rPr>
                        <a:t>Единственное число</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3860379696"/>
                  </a:ext>
                </a:extLst>
              </a:tr>
              <a:tr h="469071">
                <a:tc>
                  <a:txBody>
                    <a:bodyPr/>
                    <a:lstStyle/>
                    <a:p>
                      <a:pPr>
                        <a:lnSpc>
                          <a:spcPct val="107000"/>
                        </a:lnSpc>
                        <a:spcBef>
                          <a:spcPts val="1200"/>
                        </a:spcBef>
                        <a:spcAft>
                          <a:spcPts val="1200"/>
                        </a:spcAft>
                      </a:pPr>
                      <a:r>
                        <a:rPr lang="cs-CZ" sz="2400">
                          <a:effectLst/>
                        </a:rPr>
                        <a:t>И.</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дéл-о</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пóл-е</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ружь-ё</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здани-е</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22180680"/>
                  </a:ext>
                </a:extLst>
              </a:tr>
              <a:tr h="469071">
                <a:tc>
                  <a:txBody>
                    <a:bodyPr/>
                    <a:lstStyle/>
                    <a:p>
                      <a:pPr>
                        <a:lnSpc>
                          <a:spcPct val="107000"/>
                        </a:lnSpc>
                        <a:spcBef>
                          <a:spcPts val="1200"/>
                        </a:spcBef>
                        <a:spcAft>
                          <a:spcPts val="1200"/>
                        </a:spcAft>
                      </a:pPr>
                      <a:r>
                        <a:rPr lang="cs-CZ" sz="2400">
                          <a:effectLst/>
                        </a:rPr>
                        <a:t>Р.</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дéл-а</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пóл-я</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ружь-я</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здани-я</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81830484"/>
                  </a:ext>
                </a:extLst>
              </a:tr>
              <a:tr h="469071">
                <a:tc>
                  <a:txBody>
                    <a:bodyPr/>
                    <a:lstStyle/>
                    <a:p>
                      <a:pPr>
                        <a:lnSpc>
                          <a:spcPct val="107000"/>
                        </a:lnSpc>
                        <a:spcBef>
                          <a:spcPts val="1200"/>
                        </a:spcBef>
                        <a:spcAft>
                          <a:spcPts val="1200"/>
                        </a:spcAft>
                      </a:pPr>
                      <a:r>
                        <a:rPr lang="cs-CZ" sz="2400">
                          <a:effectLst/>
                        </a:rPr>
                        <a:t>Д.</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дéл-у</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пóл-ю</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ружь-ю</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здани-ю</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664823257"/>
                  </a:ext>
                </a:extLst>
              </a:tr>
              <a:tr h="469071">
                <a:tc>
                  <a:txBody>
                    <a:bodyPr/>
                    <a:lstStyle/>
                    <a:p>
                      <a:pPr>
                        <a:lnSpc>
                          <a:spcPct val="107000"/>
                        </a:lnSpc>
                        <a:spcBef>
                          <a:spcPts val="1200"/>
                        </a:spcBef>
                        <a:spcAft>
                          <a:spcPts val="1200"/>
                        </a:spcAft>
                      </a:pPr>
                      <a:r>
                        <a:rPr lang="cs-CZ" sz="2400">
                          <a:effectLst/>
                        </a:rPr>
                        <a:t>В.</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дéл-о</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пóл-е</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ружь-ё</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здание-е</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808307106"/>
                  </a:ext>
                </a:extLst>
              </a:tr>
              <a:tr h="1094652">
                <a:tc>
                  <a:txBody>
                    <a:bodyPr/>
                    <a:lstStyle/>
                    <a:p>
                      <a:pPr>
                        <a:lnSpc>
                          <a:spcPct val="107000"/>
                        </a:lnSpc>
                        <a:spcBef>
                          <a:spcPts val="1200"/>
                        </a:spcBef>
                        <a:spcAft>
                          <a:spcPts val="1200"/>
                        </a:spcAft>
                      </a:pPr>
                      <a:r>
                        <a:rPr lang="cs-CZ" sz="2400">
                          <a:effectLst/>
                        </a:rPr>
                        <a:t>Т.</a:t>
                      </a:r>
                    </a:p>
                    <a:p>
                      <a:pPr>
                        <a:lnSpc>
                          <a:spcPct val="107000"/>
                        </a:lnSpc>
                        <a:spcBef>
                          <a:spcPts val="1200"/>
                        </a:spcBef>
                        <a:spcAft>
                          <a:spcPts val="1200"/>
                        </a:spcAft>
                      </a:pPr>
                      <a:r>
                        <a:rPr lang="cs-CZ" sz="2400">
                          <a:effectLst/>
                        </a:rPr>
                        <a:t> </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дéл-ом</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пóл-ем</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ружь-ём</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здани-ем</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279506727"/>
                  </a:ext>
                </a:extLst>
              </a:tr>
              <a:tr h="783250">
                <a:tc>
                  <a:txBody>
                    <a:bodyPr/>
                    <a:lstStyle/>
                    <a:p>
                      <a:pPr>
                        <a:lnSpc>
                          <a:spcPct val="107000"/>
                        </a:lnSpc>
                        <a:spcBef>
                          <a:spcPts val="1200"/>
                        </a:spcBef>
                        <a:spcAft>
                          <a:spcPts val="1200"/>
                        </a:spcAft>
                      </a:pPr>
                      <a:r>
                        <a:rPr lang="cs-CZ" sz="2400" dirty="0">
                          <a:effectLst/>
                        </a:rPr>
                        <a:t>П.</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dirty="0">
                          <a:effectLst/>
                        </a:rPr>
                        <a:t>(о) </a:t>
                      </a:r>
                      <a:r>
                        <a:rPr lang="cs-CZ" sz="2400" dirty="0" err="1">
                          <a:effectLst/>
                        </a:rPr>
                        <a:t>дéл</a:t>
                      </a:r>
                      <a:r>
                        <a:rPr lang="cs-CZ" sz="2400" dirty="0">
                          <a:effectLst/>
                        </a:rPr>
                        <a:t>-е</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dirty="0">
                          <a:effectLst/>
                        </a:rPr>
                        <a:t>(о) </a:t>
                      </a:r>
                      <a:r>
                        <a:rPr lang="cs-CZ" sz="2400" dirty="0" err="1">
                          <a:effectLst/>
                        </a:rPr>
                        <a:t>пóл</a:t>
                      </a:r>
                      <a:r>
                        <a:rPr lang="cs-CZ" sz="2400" dirty="0">
                          <a:effectLst/>
                        </a:rPr>
                        <a:t>-е</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(о) ружь-é</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dirty="0">
                          <a:effectLst/>
                        </a:rPr>
                        <a:t>(о) </a:t>
                      </a:r>
                      <a:r>
                        <a:rPr lang="cs-CZ" sz="2400" dirty="0" err="1">
                          <a:effectLst/>
                        </a:rPr>
                        <a:t>здани</a:t>
                      </a:r>
                      <a:r>
                        <a:rPr lang="cs-CZ" sz="2400" dirty="0">
                          <a:effectLst/>
                        </a:rPr>
                        <a:t>-и</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153561347"/>
                  </a:ext>
                </a:extLst>
              </a:tr>
            </a:tbl>
          </a:graphicData>
        </a:graphic>
      </p:graphicFrame>
      <p:graphicFrame>
        <p:nvGraphicFramePr>
          <p:cNvPr id="5" name="Tabulka 4">
            <a:extLst>
              <a:ext uri="{FF2B5EF4-FFF2-40B4-BE49-F238E27FC236}">
                <a16:creationId xmlns:a16="http://schemas.microsoft.com/office/drawing/2014/main" id="{D7A7B98A-BB18-4FDF-8631-AA413509E420}"/>
              </a:ext>
            </a:extLst>
          </p:cNvPr>
          <p:cNvGraphicFramePr>
            <a:graphicFrameLocks noGrp="1"/>
          </p:cNvGraphicFramePr>
          <p:nvPr>
            <p:extLst>
              <p:ext uri="{D42A27DB-BD31-4B8C-83A1-F6EECF244321}">
                <p14:modId xmlns:p14="http://schemas.microsoft.com/office/powerpoint/2010/main" val="2609780982"/>
              </p:ext>
            </p:extLst>
          </p:nvPr>
        </p:nvGraphicFramePr>
        <p:xfrm>
          <a:off x="5663381" y="1036998"/>
          <a:ext cx="6528622" cy="4223256"/>
        </p:xfrm>
        <a:graphic>
          <a:graphicData uri="http://schemas.openxmlformats.org/drawingml/2006/table">
            <a:tbl>
              <a:tblPr firstRow="1" firstCol="1" bandRow="1">
                <a:tableStyleId>{5C22544A-7EE6-4342-B048-85BDC9FD1C3A}</a:tableStyleId>
              </a:tblPr>
              <a:tblGrid>
                <a:gridCol w="373658">
                  <a:extLst>
                    <a:ext uri="{9D8B030D-6E8A-4147-A177-3AD203B41FA5}">
                      <a16:colId xmlns:a16="http://schemas.microsoft.com/office/drawing/2014/main" val="4185018361"/>
                    </a:ext>
                  </a:extLst>
                </a:gridCol>
                <a:gridCol w="1479254">
                  <a:extLst>
                    <a:ext uri="{9D8B030D-6E8A-4147-A177-3AD203B41FA5}">
                      <a16:colId xmlns:a16="http://schemas.microsoft.com/office/drawing/2014/main" val="2895806859"/>
                    </a:ext>
                  </a:extLst>
                </a:gridCol>
                <a:gridCol w="1623109">
                  <a:extLst>
                    <a:ext uri="{9D8B030D-6E8A-4147-A177-3AD203B41FA5}">
                      <a16:colId xmlns:a16="http://schemas.microsoft.com/office/drawing/2014/main" val="3997899237"/>
                    </a:ext>
                  </a:extLst>
                </a:gridCol>
                <a:gridCol w="1498253">
                  <a:extLst>
                    <a:ext uri="{9D8B030D-6E8A-4147-A177-3AD203B41FA5}">
                      <a16:colId xmlns:a16="http://schemas.microsoft.com/office/drawing/2014/main" val="1258703353"/>
                    </a:ext>
                  </a:extLst>
                </a:gridCol>
                <a:gridCol w="1554348">
                  <a:extLst>
                    <a:ext uri="{9D8B030D-6E8A-4147-A177-3AD203B41FA5}">
                      <a16:colId xmlns:a16="http://schemas.microsoft.com/office/drawing/2014/main" val="1144904590"/>
                    </a:ext>
                  </a:extLst>
                </a:gridCol>
              </a:tblGrid>
              <a:tr h="504164">
                <a:tc gridSpan="5">
                  <a:txBody>
                    <a:bodyPr/>
                    <a:lstStyle/>
                    <a:p>
                      <a:pPr algn="ctr">
                        <a:lnSpc>
                          <a:spcPct val="107000"/>
                        </a:lnSpc>
                        <a:spcBef>
                          <a:spcPts val="1200"/>
                        </a:spcBef>
                        <a:spcAft>
                          <a:spcPts val="1200"/>
                        </a:spcAft>
                      </a:pPr>
                      <a:r>
                        <a:rPr lang="ru-RU" sz="2400" noProof="0" dirty="0">
                          <a:effectLst/>
                        </a:rPr>
                        <a:t>Множественное число</a:t>
                      </a:r>
                      <a:endParaRPr lang="ru-RU" sz="24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959496807"/>
                  </a:ext>
                </a:extLst>
              </a:tr>
              <a:tr h="566475">
                <a:tc>
                  <a:txBody>
                    <a:bodyPr/>
                    <a:lstStyle/>
                    <a:p>
                      <a:pPr>
                        <a:lnSpc>
                          <a:spcPct val="107000"/>
                        </a:lnSpc>
                        <a:spcBef>
                          <a:spcPts val="1200"/>
                        </a:spcBef>
                        <a:spcAft>
                          <a:spcPts val="1200"/>
                        </a:spcAft>
                      </a:pPr>
                      <a:r>
                        <a:rPr lang="cs-CZ" sz="2400">
                          <a:effectLst/>
                        </a:rPr>
                        <a:t>И.</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дел-а</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пол-я</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рýжь-я</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здани-я</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762817546"/>
                  </a:ext>
                </a:extLst>
              </a:tr>
              <a:tr h="566475">
                <a:tc>
                  <a:txBody>
                    <a:bodyPr/>
                    <a:lstStyle/>
                    <a:p>
                      <a:pPr>
                        <a:lnSpc>
                          <a:spcPct val="107000"/>
                        </a:lnSpc>
                        <a:spcBef>
                          <a:spcPts val="1200"/>
                        </a:spcBef>
                        <a:spcAft>
                          <a:spcPts val="1200"/>
                        </a:spcAft>
                      </a:pPr>
                      <a:r>
                        <a:rPr lang="cs-CZ" sz="2400">
                          <a:effectLst/>
                        </a:rPr>
                        <a:t>Р.</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дел</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пол-ей</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руж-ей</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здани-й</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296124230"/>
                  </a:ext>
                </a:extLst>
              </a:tr>
              <a:tr h="566475">
                <a:tc>
                  <a:txBody>
                    <a:bodyPr/>
                    <a:lstStyle/>
                    <a:p>
                      <a:pPr>
                        <a:lnSpc>
                          <a:spcPct val="107000"/>
                        </a:lnSpc>
                        <a:spcBef>
                          <a:spcPts val="1200"/>
                        </a:spcBef>
                        <a:spcAft>
                          <a:spcPts val="1200"/>
                        </a:spcAft>
                      </a:pPr>
                      <a:r>
                        <a:rPr lang="cs-CZ" sz="2400">
                          <a:effectLst/>
                        </a:rPr>
                        <a:t>Д.</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дел-áм</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пол-ям</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ружь-ям</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здани-ям</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712463235"/>
                  </a:ext>
                </a:extLst>
              </a:tr>
              <a:tr h="566475">
                <a:tc>
                  <a:txBody>
                    <a:bodyPr/>
                    <a:lstStyle/>
                    <a:p>
                      <a:pPr>
                        <a:lnSpc>
                          <a:spcPct val="107000"/>
                        </a:lnSpc>
                        <a:spcBef>
                          <a:spcPts val="1200"/>
                        </a:spcBef>
                        <a:spcAft>
                          <a:spcPts val="1200"/>
                        </a:spcAft>
                      </a:pPr>
                      <a:r>
                        <a:rPr lang="cs-CZ" sz="2400">
                          <a:effectLst/>
                        </a:rPr>
                        <a:t>В.</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дел-а</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пол-я</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рýжь-я</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здани-я</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412118840"/>
                  </a:ext>
                </a:extLst>
              </a:tr>
              <a:tr h="566475">
                <a:tc>
                  <a:txBody>
                    <a:bodyPr/>
                    <a:lstStyle/>
                    <a:p>
                      <a:pPr>
                        <a:lnSpc>
                          <a:spcPct val="107000"/>
                        </a:lnSpc>
                        <a:spcBef>
                          <a:spcPts val="1200"/>
                        </a:spcBef>
                        <a:spcAft>
                          <a:spcPts val="1200"/>
                        </a:spcAft>
                      </a:pPr>
                      <a:r>
                        <a:rPr lang="cs-CZ" sz="2400">
                          <a:effectLst/>
                        </a:rPr>
                        <a:t>Т.</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дел-ами</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пол-ями</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рýжь-ями</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здани-ями</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340597692"/>
                  </a:ext>
                </a:extLst>
              </a:tr>
              <a:tr h="886717">
                <a:tc>
                  <a:txBody>
                    <a:bodyPr/>
                    <a:lstStyle/>
                    <a:p>
                      <a:pPr>
                        <a:lnSpc>
                          <a:spcPct val="107000"/>
                        </a:lnSpc>
                        <a:spcBef>
                          <a:spcPts val="1200"/>
                        </a:spcBef>
                        <a:spcAft>
                          <a:spcPts val="1200"/>
                        </a:spcAft>
                      </a:pPr>
                      <a:r>
                        <a:rPr lang="cs-CZ" sz="2400" dirty="0">
                          <a:effectLst/>
                        </a:rPr>
                        <a:t>П.</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dirty="0">
                          <a:effectLst/>
                        </a:rPr>
                        <a:t>(о) </a:t>
                      </a:r>
                      <a:r>
                        <a:rPr lang="cs-CZ" sz="2400" dirty="0" err="1">
                          <a:effectLst/>
                        </a:rPr>
                        <a:t>дел-ах</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(о) пол-ях</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a:effectLst/>
                        </a:rPr>
                        <a:t>(о) рýжь-ях</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Bef>
                          <a:spcPts val="1200"/>
                        </a:spcBef>
                        <a:spcAft>
                          <a:spcPts val="1200"/>
                        </a:spcAft>
                      </a:pPr>
                      <a:r>
                        <a:rPr lang="cs-CZ" sz="2400" dirty="0">
                          <a:effectLst/>
                        </a:rPr>
                        <a:t>(о) </a:t>
                      </a:r>
                      <a:r>
                        <a:rPr lang="cs-CZ" sz="2400" dirty="0" err="1">
                          <a:effectLst/>
                        </a:rPr>
                        <a:t>здани</a:t>
                      </a:r>
                      <a:r>
                        <a:rPr lang="ru-RU" sz="2400" dirty="0">
                          <a:effectLst/>
                        </a:rPr>
                        <a:t>-</a:t>
                      </a:r>
                      <a:r>
                        <a:rPr lang="cs-CZ" sz="2400" dirty="0" err="1">
                          <a:effectLst/>
                        </a:rPr>
                        <a:t>ях</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586232128"/>
                  </a:ext>
                </a:extLst>
              </a:tr>
            </a:tbl>
          </a:graphicData>
        </a:graphic>
      </p:graphicFrame>
      <p:sp>
        <p:nvSpPr>
          <p:cNvPr id="6" name="Obdélník 5">
            <a:extLst>
              <a:ext uri="{FF2B5EF4-FFF2-40B4-BE49-F238E27FC236}">
                <a16:creationId xmlns:a16="http://schemas.microsoft.com/office/drawing/2014/main" id="{0C9060AC-1881-4D3A-B522-C093E0CFC27A}"/>
              </a:ext>
            </a:extLst>
          </p:cNvPr>
          <p:cNvSpPr/>
          <p:nvPr/>
        </p:nvSpPr>
        <p:spPr>
          <a:xfrm>
            <a:off x="117986" y="5396591"/>
            <a:ext cx="11277599" cy="1154162"/>
          </a:xfrm>
          <a:prstGeom prst="rect">
            <a:avLst/>
          </a:prstGeom>
        </p:spPr>
        <p:txBody>
          <a:bodyPr wrap="square">
            <a:spAutoFit/>
          </a:bodyPr>
          <a:lstStyle/>
          <a:p>
            <a:r>
              <a:rPr lang="ru-RU" sz="2300" dirty="0">
                <a:latin typeface="Arial" panose="020B0604020202020204" pitchFamily="34" charset="0"/>
                <a:cs typeface="Arial" panose="020B0604020202020204" pitchFamily="34" charset="0"/>
              </a:rPr>
              <a:t>+ У существительных на </a:t>
            </a:r>
            <a:r>
              <a:rPr lang="ru-RU" sz="2300" dirty="0">
                <a:solidFill>
                  <a:srgbClr val="FF0000"/>
                </a:solidFill>
                <a:latin typeface="Arial" panose="020B0604020202020204" pitchFamily="34" charset="0"/>
                <a:cs typeface="Arial" panose="020B0604020202020204" pitchFamily="34" charset="0"/>
              </a:rPr>
              <a:t>-</a:t>
            </a:r>
            <a:r>
              <a:rPr lang="ru-RU" sz="2300" dirty="0" err="1">
                <a:solidFill>
                  <a:srgbClr val="FF0000"/>
                </a:solidFill>
                <a:latin typeface="Arial" panose="020B0604020202020204" pitchFamily="34" charset="0"/>
                <a:cs typeface="Arial" panose="020B0604020202020204" pitchFamily="34" charset="0"/>
              </a:rPr>
              <a:t>мя</a:t>
            </a:r>
            <a:r>
              <a:rPr lang="ru-RU" sz="2300" dirty="0">
                <a:solidFill>
                  <a:srgbClr val="FF0000"/>
                </a:solidFill>
                <a:latin typeface="Arial" panose="020B0604020202020204" pitchFamily="34" charset="0"/>
                <a:cs typeface="Arial" panose="020B0604020202020204" pitchFamily="34" charset="0"/>
              </a:rPr>
              <a:t> </a:t>
            </a:r>
            <a:r>
              <a:rPr lang="ru-RU" sz="2300" dirty="0">
                <a:latin typeface="Arial" panose="020B0604020202020204" pitchFamily="34" charset="0"/>
                <a:cs typeface="Arial" panose="020B0604020202020204" pitchFamily="34" charset="0"/>
              </a:rPr>
              <a:t>(всего 10: </a:t>
            </a:r>
            <a:r>
              <a:rPr lang="ru-RU" sz="2300" dirty="0">
                <a:solidFill>
                  <a:srgbClr val="FF0000"/>
                </a:solidFill>
                <a:latin typeface="Arial" panose="020B0604020202020204" pitchFamily="34" charset="0"/>
                <a:cs typeface="Arial" panose="020B0604020202020204" pitchFamily="34" charset="0"/>
              </a:rPr>
              <a:t>бремя, время, стремя, семя, вымя, имя, знамя, темя, пламя, племя</a:t>
            </a:r>
            <a:r>
              <a:rPr lang="ru-RU" sz="2300" dirty="0">
                <a:latin typeface="Arial" panose="020B0604020202020204" pitchFamily="34" charset="0"/>
                <a:cs typeface="Arial" panose="020B0604020202020204" pitchFamily="34" charset="0"/>
              </a:rPr>
              <a:t>) происходит изменение основы:  </a:t>
            </a:r>
            <a:r>
              <a:rPr lang="ru-RU" sz="2300" dirty="0">
                <a:solidFill>
                  <a:srgbClr val="FF0000"/>
                </a:solidFill>
                <a:latin typeface="Arial" panose="020B0604020202020204" pitchFamily="34" charset="0"/>
                <a:cs typeface="Arial" panose="020B0604020202020204" pitchFamily="34" charset="0"/>
              </a:rPr>
              <a:t>имя — имени, именем</a:t>
            </a:r>
            <a:r>
              <a:rPr lang="ru-RU" sz="2300" dirty="0">
                <a:latin typeface="Arial" panose="020B0604020202020204" pitchFamily="34" charset="0"/>
                <a:cs typeface="Arial" panose="020B0604020202020204" pitchFamily="34" charset="0"/>
              </a:rPr>
              <a:t>, мн. ч. — </a:t>
            </a:r>
            <a:r>
              <a:rPr lang="ru-RU" sz="2300" dirty="0">
                <a:solidFill>
                  <a:srgbClr val="FF0000"/>
                </a:solidFill>
                <a:latin typeface="Arial" panose="020B0604020202020204" pitchFamily="34" charset="0"/>
                <a:cs typeface="Arial" panose="020B0604020202020204" pitchFamily="34" charset="0"/>
              </a:rPr>
              <a:t>имена, имён, именам</a:t>
            </a:r>
            <a:r>
              <a:rPr lang="ru-RU" sz="2300" dirty="0">
                <a:latin typeface="Arial" panose="020B0604020202020204" pitchFamily="34" charset="0"/>
                <a:cs typeface="Arial" panose="020B0604020202020204" pitchFamily="34" charset="0"/>
              </a:rPr>
              <a:t>.</a:t>
            </a:r>
            <a:endParaRPr lang="cs-CZ" sz="23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764517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91E5E1AB-57D5-462D-876D-D3C93FE59ADA}"/>
              </a:ext>
            </a:extLst>
          </p:cNvPr>
          <p:cNvSpPr/>
          <p:nvPr/>
        </p:nvSpPr>
        <p:spPr>
          <a:xfrm>
            <a:off x="511277" y="812885"/>
            <a:ext cx="11425084" cy="5027017"/>
          </a:xfrm>
          <a:prstGeom prst="rect">
            <a:avLst/>
          </a:prstGeom>
        </p:spPr>
        <p:txBody>
          <a:bodyPr wrap="square">
            <a:spAutoFit/>
          </a:bodyPr>
          <a:lstStyle/>
          <a:p>
            <a:pPr marL="285750" indent="-285750">
              <a:lnSpc>
                <a:spcPct val="107000"/>
              </a:lnSpc>
              <a:spcAft>
                <a:spcPts val="800"/>
              </a:spcAft>
              <a:buFont typeface="Arial" panose="020B0604020202020204" pitchFamily="34" charset="0"/>
              <a:buChar char="•"/>
            </a:pPr>
            <a:r>
              <a:rPr lang="ru-RU" sz="2000" dirty="0">
                <a:latin typeface="Arial" panose="020B0604020202020204" pitchFamily="34" charset="0"/>
                <a:ea typeface="Tahoma" panose="020B0604030504040204" pitchFamily="34" charset="0"/>
                <a:cs typeface="Arial" panose="020B0604020202020204" pitchFamily="34" charset="0"/>
              </a:rPr>
              <a:t>Существительные среднего рода на </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a:t>
            </a:r>
            <a:r>
              <a:rPr lang="ru-RU" sz="2000" dirty="0" err="1">
                <a:solidFill>
                  <a:srgbClr val="FF0000"/>
                </a:solidFill>
                <a:latin typeface="Arial" panose="020B0604020202020204" pitchFamily="34" charset="0"/>
                <a:ea typeface="Tahoma" panose="020B0604030504040204" pitchFamily="34" charset="0"/>
                <a:cs typeface="Arial" panose="020B0604020202020204" pitchFamily="34" charset="0"/>
              </a:rPr>
              <a:t>ие</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ru-RU" sz="2000" dirty="0">
                <a:latin typeface="Arial" panose="020B0604020202020204" pitchFamily="34" charset="0"/>
                <a:ea typeface="Tahoma" panose="020B0604030504040204" pitchFamily="34" charset="0"/>
                <a:cs typeface="Arial" panose="020B0604020202020204" pitchFamily="34" charset="0"/>
              </a:rPr>
              <a:t>в предложном падеже единственного числа имеют окончание </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-и</a:t>
            </a:r>
            <a:r>
              <a:rPr lang="ru-RU" sz="2000" dirty="0">
                <a:latin typeface="Arial" panose="020B0604020202020204" pitchFamily="34" charset="0"/>
                <a:ea typeface="Tahoma" panose="020B0604030504040204" pitchFamily="34" charset="0"/>
                <a:cs typeface="Arial" panose="020B0604020202020204" pitchFamily="34" charset="0"/>
              </a:rPr>
              <a:t> (в здан</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ии</a:t>
            </a:r>
            <a:r>
              <a:rPr lang="ru-RU" sz="2000" dirty="0">
                <a:latin typeface="Arial" panose="020B0604020202020204" pitchFamily="34" charset="0"/>
                <a:ea typeface="Tahoma" panose="020B0604030504040204" pitchFamily="34" charset="0"/>
                <a:cs typeface="Arial" panose="020B0604020202020204" pitchFamily="34" charset="0"/>
              </a:rPr>
              <a:t>, на собран</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ии</a:t>
            </a:r>
            <a:r>
              <a:rPr lang="ru-RU" sz="2000" dirty="0">
                <a:latin typeface="Arial" panose="020B0604020202020204" pitchFamily="34" charset="0"/>
                <a:ea typeface="Tahoma" panose="020B0604030504040204" pitchFamily="34" charset="0"/>
                <a:cs typeface="Arial" panose="020B0604020202020204" pitchFamily="34" charset="0"/>
              </a:rPr>
              <a:t>), в родительном падеже множественного числа - окончание </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-й</a:t>
            </a:r>
            <a:r>
              <a:rPr lang="ru-RU" sz="2000" dirty="0">
                <a:latin typeface="Arial" panose="020B0604020202020204" pitchFamily="34" charset="0"/>
                <a:ea typeface="Tahoma" panose="020B0604030504040204" pitchFamily="34" charset="0"/>
                <a:cs typeface="Arial" panose="020B0604020202020204" pitchFamily="34" charset="0"/>
              </a:rPr>
              <a:t> (здани</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й</a:t>
            </a:r>
            <a:r>
              <a:rPr lang="ru-RU" sz="2000" dirty="0">
                <a:latin typeface="Arial" panose="020B0604020202020204" pitchFamily="34" charset="0"/>
                <a:ea typeface="Tahoma" panose="020B0604030504040204" pitchFamily="34" charset="0"/>
                <a:cs typeface="Arial" panose="020B0604020202020204" pitchFamily="34" charset="0"/>
              </a:rPr>
              <a:t>, собрани</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й</a:t>
            </a:r>
            <a:r>
              <a:rPr lang="ru-RU" sz="2000" dirty="0">
                <a:latin typeface="Arial" panose="020B0604020202020204" pitchFamily="34" charset="0"/>
                <a:ea typeface="Tahoma" panose="020B0604030504040204" pitchFamily="34" charset="0"/>
                <a:cs typeface="Arial" panose="020B0604020202020204" pitchFamily="34" charset="0"/>
              </a:rPr>
              <a:t>).</a:t>
            </a:r>
            <a:endParaRPr lang="cs-CZ" sz="2000" dirty="0">
              <a:latin typeface="Arial" panose="020B0604020202020204" pitchFamily="34" charset="0"/>
              <a:ea typeface="Tahoma" panose="020B0604030504040204" pitchFamily="34"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ru-RU" sz="2000" dirty="0">
                <a:latin typeface="Arial" panose="020B0604020202020204" pitchFamily="34" charset="0"/>
                <a:ea typeface="Tahoma" panose="020B0604030504040204" pitchFamily="34" charset="0"/>
                <a:cs typeface="Arial" panose="020B0604020202020204" pitchFamily="34" charset="0"/>
              </a:rPr>
              <a:t>Некоторые существительные среднего рода в именительном падеже множественного числа имеют не обычное окончание -а/-я, а другое: </a:t>
            </a:r>
            <a:endParaRPr lang="cs-CZ" sz="2000" dirty="0">
              <a:latin typeface="Arial" panose="020B0604020202020204" pitchFamily="34" charset="0"/>
              <a:ea typeface="Tahoma" panose="020B0604030504040204" pitchFamily="34" charset="0"/>
              <a:cs typeface="Arial" panose="020B0604020202020204" pitchFamily="34" charset="0"/>
            </a:endParaRPr>
          </a:p>
          <a:p>
            <a:pPr marL="342900" lvl="0" indent="-342900">
              <a:lnSpc>
                <a:spcPct val="107000"/>
              </a:lnSpc>
              <a:spcAft>
                <a:spcPts val="0"/>
              </a:spcAft>
              <a:buFont typeface="Arial" panose="020B0604020202020204" pitchFamily="34" charset="0"/>
              <a:buChar char="•"/>
            </a:pPr>
            <a:r>
              <a:rPr lang="ru-RU" sz="2000" dirty="0" err="1">
                <a:latin typeface="Arial" panose="020B0604020202020204" pitchFamily="34" charset="0"/>
                <a:ea typeface="Tahoma" panose="020B0604030504040204" pitchFamily="34" charset="0"/>
                <a:cs typeface="Arial" panose="020B0604020202020204" pitchFamily="34" charset="0"/>
              </a:rPr>
              <a:t>дéрево</a:t>
            </a:r>
            <a:r>
              <a:rPr lang="ru-RU" sz="2000" dirty="0">
                <a:latin typeface="Arial" panose="020B0604020202020204" pitchFamily="34" charset="0"/>
                <a:ea typeface="Tahoma" panose="020B0604030504040204" pitchFamily="34" charset="0"/>
                <a:cs typeface="Arial" panose="020B0604020202020204" pitchFamily="34" charset="0"/>
              </a:rPr>
              <a:t> — </a:t>
            </a:r>
            <a:r>
              <a:rPr lang="ru-RU" sz="2000" dirty="0" err="1">
                <a:latin typeface="Arial" panose="020B0604020202020204" pitchFamily="34" charset="0"/>
                <a:ea typeface="Tahoma" panose="020B0604030504040204" pitchFamily="34" charset="0"/>
                <a:cs typeface="Arial" panose="020B0604020202020204" pitchFamily="34" charset="0"/>
              </a:rPr>
              <a:t>дерёв</a:t>
            </a:r>
            <a:r>
              <a:rPr lang="ru-RU" sz="2000" dirty="0" err="1">
                <a:solidFill>
                  <a:srgbClr val="FF0000"/>
                </a:solidFill>
                <a:latin typeface="Arial" panose="020B0604020202020204" pitchFamily="34" charset="0"/>
                <a:ea typeface="Tahoma" panose="020B0604030504040204" pitchFamily="34" charset="0"/>
                <a:cs typeface="Arial" panose="020B0604020202020204" pitchFamily="34" charset="0"/>
              </a:rPr>
              <a:t>ья</a:t>
            </a:r>
            <a:r>
              <a:rPr lang="ru-RU" sz="2000" dirty="0">
                <a:latin typeface="Arial" panose="020B0604020202020204" pitchFamily="34" charset="0"/>
                <a:ea typeface="Tahoma" panose="020B0604030504040204" pitchFamily="34" charset="0"/>
                <a:cs typeface="Arial" panose="020B0604020202020204" pitchFamily="34" charset="0"/>
              </a:rPr>
              <a:t>, </a:t>
            </a:r>
            <a:r>
              <a:rPr lang="ru-RU" sz="2000" dirty="0" err="1">
                <a:latin typeface="Arial" panose="020B0604020202020204" pitchFamily="34" charset="0"/>
                <a:ea typeface="Tahoma" panose="020B0604030504040204" pitchFamily="34" charset="0"/>
                <a:cs typeface="Arial" panose="020B0604020202020204" pitchFamily="34" charset="0"/>
              </a:rPr>
              <a:t>крылó</a:t>
            </a:r>
            <a:r>
              <a:rPr lang="ru-RU" sz="2000" dirty="0">
                <a:latin typeface="Arial" panose="020B0604020202020204" pitchFamily="34" charset="0"/>
                <a:ea typeface="Tahoma" panose="020B0604030504040204" pitchFamily="34" charset="0"/>
                <a:cs typeface="Arial" panose="020B0604020202020204" pitchFamily="34" charset="0"/>
              </a:rPr>
              <a:t> — крыл</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ья</a:t>
            </a:r>
            <a:r>
              <a:rPr lang="ru-RU" sz="2000" dirty="0">
                <a:latin typeface="Arial" panose="020B0604020202020204" pitchFamily="34" charset="0"/>
                <a:ea typeface="Tahoma" panose="020B0604030504040204" pitchFamily="34" charset="0"/>
                <a:cs typeface="Arial" panose="020B0604020202020204" pitchFamily="34" charset="0"/>
              </a:rPr>
              <a:t>, перо -пер</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ья</a:t>
            </a:r>
            <a:r>
              <a:rPr lang="ru-RU" sz="2000" dirty="0">
                <a:latin typeface="Arial" panose="020B0604020202020204" pitchFamily="34" charset="0"/>
                <a:ea typeface="Tahoma" panose="020B0604030504040204" pitchFamily="34" charset="0"/>
                <a:cs typeface="Arial" panose="020B0604020202020204" pitchFamily="34" charset="0"/>
              </a:rPr>
              <a:t>, звено – звен</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ья</a:t>
            </a:r>
            <a:r>
              <a:rPr lang="ru-RU" sz="2000" dirty="0">
                <a:latin typeface="Arial" panose="020B0604020202020204" pitchFamily="34" charset="0"/>
                <a:ea typeface="Tahoma" panose="020B0604030504040204" pitchFamily="34" charset="0"/>
                <a:cs typeface="Arial" panose="020B0604020202020204" pitchFamily="34" charset="0"/>
              </a:rPr>
              <a:t> (в родительном падеже множественного числа имею окончание -</a:t>
            </a:r>
            <a:r>
              <a:rPr lang="ru-RU" sz="2000" dirty="0" err="1">
                <a:latin typeface="Arial" panose="020B0604020202020204" pitchFamily="34" charset="0"/>
                <a:ea typeface="Tahoma" panose="020B0604030504040204" pitchFamily="34" charset="0"/>
                <a:cs typeface="Arial" panose="020B0604020202020204" pitchFamily="34" charset="0"/>
              </a:rPr>
              <a:t>ьев</a:t>
            </a:r>
            <a:r>
              <a:rPr lang="ru-RU" sz="2000" dirty="0">
                <a:latin typeface="Arial" panose="020B0604020202020204" pitchFamily="34" charset="0"/>
                <a:ea typeface="Tahoma" panose="020B0604030504040204" pitchFamily="34" charset="0"/>
                <a:cs typeface="Arial" panose="020B0604020202020204" pitchFamily="34" charset="0"/>
              </a:rPr>
              <a:t>: дерев</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ьев</a:t>
            </a:r>
            <a:r>
              <a:rPr lang="ru-RU" sz="2000" dirty="0">
                <a:latin typeface="Arial" panose="020B0604020202020204" pitchFamily="34" charset="0"/>
                <a:ea typeface="Tahoma" panose="020B0604030504040204" pitchFamily="34" charset="0"/>
                <a:cs typeface="Arial" panose="020B0604020202020204" pitchFamily="34" charset="0"/>
              </a:rPr>
              <a:t>, крыл</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ьев</a:t>
            </a:r>
            <a:r>
              <a:rPr lang="ru-RU" sz="2000" dirty="0">
                <a:latin typeface="Arial" panose="020B0604020202020204" pitchFamily="34" charset="0"/>
                <a:ea typeface="Tahoma" panose="020B0604030504040204" pitchFamily="34" charset="0"/>
                <a:cs typeface="Arial" panose="020B0604020202020204" pitchFamily="34" charset="0"/>
              </a:rPr>
              <a:t>)</a:t>
            </a:r>
            <a:endParaRPr lang="cs-CZ" sz="2000" dirty="0">
              <a:latin typeface="Arial" panose="020B0604020202020204" pitchFamily="34" charset="0"/>
              <a:ea typeface="Tahoma" panose="020B0604030504040204" pitchFamily="34" charset="0"/>
              <a:cs typeface="Arial" panose="020B0604020202020204" pitchFamily="34" charset="0"/>
            </a:endParaRPr>
          </a:p>
          <a:p>
            <a:pPr marL="342900" lvl="0" indent="-342900">
              <a:lnSpc>
                <a:spcPct val="107000"/>
              </a:lnSpc>
              <a:spcAft>
                <a:spcPts val="800"/>
              </a:spcAft>
              <a:buFont typeface="Arial" panose="020B0604020202020204" pitchFamily="34" charset="0"/>
              <a:buChar char="•"/>
            </a:pPr>
            <a:r>
              <a:rPr lang="ru-RU" sz="2000" dirty="0">
                <a:latin typeface="Arial" panose="020B0604020202020204" pitchFamily="34" charset="0"/>
                <a:ea typeface="Tahoma" panose="020B0604030504040204" pitchFamily="34" charset="0"/>
                <a:cs typeface="Arial" panose="020B0604020202020204" pitchFamily="34" charset="0"/>
              </a:rPr>
              <a:t>плечо — плеч</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и</a:t>
            </a:r>
            <a:r>
              <a:rPr lang="ru-RU" sz="2000" dirty="0">
                <a:latin typeface="Arial" panose="020B0604020202020204" pitchFamily="34" charset="0"/>
                <a:ea typeface="Tahoma" panose="020B0604030504040204" pitchFamily="34" charset="0"/>
                <a:cs typeface="Arial" panose="020B0604020202020204" pitchFamily="34" charset="0"/>
              </a:rPr>
              <a:t>, ухо — уш</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и</a:t>
            </a:r>
            <a:r>
              <a:rPr lang="ru-RU" sz="2000" dirty="0">
                <a:latin typeface="Arial" panose="020B0604020202020204" pitchFamily="34" charset="0"/>
                <a:ea typeface="Tahoma" panose="020B0604030504040204" pitchFamily="34" charset="0"/>
                <a:cs typeface="Arial" panose="020B0604020202020204" pitchFamily="34" charset="0"/>
              </a:rPr>
              <a:t>, яблоко — яблок</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и</a:t>
            </a:r>
            <a:r>
              <a:rPr lang="ru-RU" sz="2000" dirty="0">
                <a:latin typeface="Arial" panose="020B0604020202020204" pitchFamily="34" charset="0"/>
                <a:ea typeface="Tahoma" panose="020B0604030504040204" pitchFamily="34" charset="0"/>
                <a:cs typeface="Arial" panose="020B0604020202020204" pitchFamily="34" charset="0"/>
              </a:rPr>
              <a:t>.</a:t>
            </a:r>
            <a:endParaRPr lang="cs-CZ" sz="2000" dirty="0">
              <a:latin typeface="Arial" panose="020B0604020202020204" pitchFamily="34" charset="0"/>
              <a:ea typeface="Tahoma" panose="020B0604030504040204" pitchFamily="34"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ru-RU" sz="2000" dirty="0">
                <a:latin typeface="Arial" panose="020B0604020202020204" pitchFamily="34" charset="0"/>
                <a:ea typeface="Tahoma" panose="020B0604030504040204" pitchFamily="34" charset="0"/>
                <a:cs typeface="Arial" panose="020B0604020202020204" pitchFamily="34" charset="0"/>
              </a:rPr>
              <a:t>В основах некоторых существительных среднего рода в родительном падеже множественного числа появляются гласные </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е, о</a:t>
            </a:r>
            <a:r>
              <a:rPr lang="ru-RU" sz="2000" dirty="0">
                <a:latin typeface="Arial" panose="020B0604020202020204" pitchFamily="34" charset="0"/>
                <a:ea typeface="Tahoma" panose="020B0604030504040204" pitchFamily="34" charset="0"/>
                <a:cs typeface="Arial" panose="020B0604020202020204" pitchFamily="34" charset="0"/>
              </a:rPr>
              <a:t>:  ведро — вёд</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е</a:t>
            </a:r>
            <a:r>
              <a:rPr lang="ru-RU" sz="2000" dirty="0">
                <a:latin typeface="Arial" panose="020B0604020202020204" pitchFamily="34" charset="0"/>
                <a:ea typeface="Tahoma" panose="020B0604030504040204" pitchFamily="34" charset="0"/>
                <a:cs typeface="Arial" panose="020B0604020202020204" pitchFamily="34" charset="0"/>
              </a:rPr>
              <a:t>р, окно — ок</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о</a:t>
            </a:r>
            <a:r>
              <a:rPr lang="ru-RU" sz="2000" dirty="0">
                <a:latin typeface="Arial" panose="020B0604020202020204" pitchFamily="34" charset="0"/>
                <a:ea typeface="Tahoma" panose="020B0604030504040204" pitchFamily="34" charset="0"/>
                <a:cs typeface="Arial" panose="020B0604020202020204" pitchFamily="34" charset="0"/>
              </a:rPr>
              <a:t>н.</a:t>
            </a:r>
            <a:endParaRPr lang="cs-CZ" sz="2000" dirty="0">
              <a:latin typeface="Arial" panose="020B0604020202020204" pitchFamily="34" charset="0"/>
              <a:ea typeface="Tahoma" panose="020B0604030504040204" pitchFamily="34" charset="0"/>
              <a:cs typeface="Arial" panose="020B0604020202020204" pitchFamily="34" charset="0"/>
            </a:endParaRPr>
          </a:p>
          <a:p>
            <a:pPr marL="285750" indent="-285750">
              <a:buFont typeface="Arial" panose="020B0604020202020204" pitchFamily="34" charset="0"/>
              <a:buChar char="•"/>
            </a:pPr>
            <a:r>
              <a:rPr lang="ru-RU" sz="2000" dirty="0">
                <a:latin typeface="Arial" panose="020B0604020202020204" pitchFamily="34" charset="0"/>
                <a:ea typeface="Tahoma" panose="020B0604030504040204" pitchFamily="34" charset="0"/>
                <a:cs typeface="Arial" panose="020B0604020202020204" pitchFamily="34" charset="0"/>
              </a:rPr>
              <a:t>В русском языке </a:t>
            </a:r>
            <a:r>
              <a:rPr lang="ru-RU" sz="2000" u="sng" dirty="0">
                <a:solidFill>
                  <a:srgbClr val="FF0000"/>
                </a:solidFill>
                <a:latin typeface="Arial" panose="020B0604020202020204" pitchFamily="34" charset="0"/>
                <a:ea typeface="Tahoma" panose="020B0604030504040204" pitchFamily="34" charset="0"/>
                <a:cs typeface="Arial" panose="020B0604020202020204" pitchFamily="34" charset="0"/>
              </a:rPr>
              <a:t>не склоняются некоторые заимствованные слова</a:t>
            </a:r>
            <a:r>
              <a:rPr lang="ru-RU" sz="2000" dirty="0">
                <a:latin typeface="Arial" panose="020B0604020202020204" pitchFamily="34" charset="0"/>
                <a:ea typeface="Tahoma" panose="020B0604030504040204" pitchFamily="34" charset="0"/>
                <a:cs typeface="Arial" panose="020B0604020202020204" pitchFamily="34" charset="0"/>
              </a:rPr>
              <a:t>, в том числе собственные имена (например: </a:t>
            </a:r>
            <a:r>
              <a:rPr lang="ru-RU" sz="2000" dirty="0">
                <a:solidFill>
                  <a:srgbClr val="FF0000"/>
                </a:solidFill>
                <a:latin typeface="Arial" panose="020B0604020202020204" pitchFamily="34" charset="0"/>
                <a:ea typeface="Tahoma" panose="020B0604030504040204" pitchFamily="34" charset="0"/>
                <a:cs typeface="Arial" panose="020B0604020202020204" pitchFamily="34" charset="0"/>
              </a:rPr>
              <a:t>кино, пальто, метро, радио, кофе, кафе, резюме, шоссе, такси, жюри, интервью, меню, Баку, </a:t>
            </a:r>
            <a:r>
              <a:rPr lang="ru-RU" sz="2000" dirty="0" err="1">
                <a:solidFill>
                  <a:srgbClr val="FF0000"/>
                </a:solidFill>
                <a:latin typeface="Arial" panose="020B0604020202020204" pitchFamily="34" charset="0"/>
                <a:ea typeface="Tahoma" panose="020B0604030504040204" pitchFamily="34" charset="0"/>
                <a:cs typeface="Arial" panose="020B0604020202020204" pitchFamily="34" charset="0"/>
              </a:rPr>
              <a:t>Óсло</a:t>
            </a:r>
            <a:r>
              <a:rPr lang="ru-RU" sz="2000" dirty="0">
                <a:latin typeface="Arial" panose="020B0604020202020204" pitchFamily="34" charset="0"/>
                <a:ea typeface="Tahoma" panose="020B0604030504040204" pitchFamily="34" charset="0"/>
                <a:cs typeface="Arial" panose="020B0604020202020204" pitchFamily="34" charset="0"/>
              </a:rPr>
              <a:t>), и большинство буквенных сокращений (СССР, ООН). Например: купить пальто (вин. </a:t>
            </a:r>
            <a:r>
              <a:rPr lang="ru-RU" sz="2000" dirty="0" err="1">
                <a:latin typeface="Arial" panose="020B0604020202020204" pitchFamily="34" charset="0"/>
                <a:ea typeface="Tahoma" panose="020B0604030504040204" pitchFamily="34" charset="0"/>
                <a:cs typeface="Arial" panose="020B0604020202020204" pitchFamily="34" charset="0"/>
              </a:rPr>
              <a:t>пад</a:t>
            </a:r>
            <a:r>
              <a:rPr lang="ru-RU" sz="2000" dirty="0">
                <a:latin typeface="Arial" panose="020B0604020202020204" pitchFamily="34" charset="0"/>
                <a:ea typeface="Tahoma" panose="020B0604030504040204" pitchFamily="34" charset="0"/>
                <a:cs typeface="Arial" panose="020B0604020202020204" pitchFamily="34" charset="0"/>
              </a:rPr>
              <a:t>.), в новом пальто  (предл. </a:t>
            </a:r>
            <a:r>
              <a:rPr lang="ru-RU" sz="2000" dirty="0" err="1">
                <a:latin typeface="Arial" panose="020B0604020202020204" pitchFamily="34" charset="0"/>
                <a:ea typeface="Tahoma" panose="020B0604030504040204" pitchFamily="34" charset="0"/>
                <a:cs typeface="Arial" panose="020B0604020202020204" pitchFamily="34" charset="0"/>
              </a:rPr>
              <a:t>пад</a:t>
            </a:r>
            <a:r>
              <a:rPr lang="ru-RU" sz="2000" dirty="0">
                <a:latin typeface="Arial" panose="020B0604020202020204" pitchFamily="34" charset="0"/>
                <a:ea typeface="Tahoma" panose="020B0604030504040204" pitchFamily="34" charset="0"/>
                <a:cs typeface="Arial" panose="020B0604020202020204" pitchFamily="34" charset="0"/>
              </a:rPr>
              <a:t>.).</a:t>
            </a:r>
            <a:endParaRPr lang="cs-CZ" sz="2000" dirty="0">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225383311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ADB346DC-D3AC-43BE-9618-6CF878DD99EC}"/>
              </a:ext>
            </a:extLst>
          </p:cNvPr>
          <p:cNvPicPr>
            <a:picLocks noChangeAspect="1"/>
          </p:cNvPicPr>
          <p:nvPr/>
        </p:nvPicPr>
        <p:blipFill>
          <a:blip r:embed="rId2"/>
          <a:stretch>
            <a:fillRect/>
          </a:stretch>
        </p:blipFill>
        <p:spPr>
          <a:xfrm>
            <a:off x="3032845" y="579032"/>
            <a:ext cx="4598129" cy="3194509"/>
          </a:xfrm>
          <a:prstGeom prst="rect">
            <a:avLst/>
          </a:prstGeom>
        </p:spPr>
      </p:pic>
      <p:pic>
        <p:nvPicPr>
          <p:cNvPr id="3" name="Obrázek 2">
            <a:extLst>
              <a:ext uri="{FF2B5EF4-FFF2-40B4-BE49-F238E27FC236}">
                <a16:creationId xmlns:a16="http://schemas.microsoft.com/office/drawing/2014/main" id="{2D54740D-F8A3-4B76-ACB0-174A659FB649}"/>
              </a:ext>
            </a:extLst>
          </p:cNvPr>
          <p:cNvPicPr>
            <a:picLocks noChangeAspect="1"/>
          </p:cNvPicPr>
          <p:nvPr/>
        </p:nvPicPr>
        <p:blipFill>
          <a:blip r:embed="rId3"/>
          <a:stretch>
            <a:fillRect/>
          </a:stretch>
        </p:blipFill>
        <p:spPr>
          <a:xfrm>
            <a:off x="3130502" y="3773541"/>
            <a:ext cx="5338796" cy="967521"/>
          </a:xfrm>
          <a:prstGeom prst="rect">
            <a:avLst/>
          </a:prstGeom>
        </p:spPr>
      </p:pic>
    </p:spTree>
    <p:extLst>
      <p:ext uri="{BB962C8B-B14F-4D97-AF65-F5344CB8AC3E}">
        <p14:creationId xmlns:p14="http://schemas.microsoft.com/office/powerpoint/2010/main" val="427722570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A5C9B2C4-4AA1-4892-A376-63CE76C86F9B}"/>
              </a:ext>
            </a:extLst>
          </p:cNvPr>
          <p:cNvPicPr>
            <a:picLocks noChangeAspect="1"/>
          </p:cNvPicPr>
          <p:nvPr/>
        </p:nvPicPr>
        <p:blipFill>
          <a:blip r:embed="rId2"/>
          <a:stretch>
            <a:fillRect/>
          </a:stretch>
        </p:blipFill>
        <p:spPr>
          <a:xfrm>
            <a:off x="927669" y="1189608"/>
            <a:ext cx="10346908" cy="4483223"/>
          </a:xfrm>
          <a:prstGeom prst="rect">
            <a:avLst/>
          </a:prstGeom>
        </p:spPr>
      </p:pic>
    </p:spTree>
    <p:extLst>
      <p:ext uri="{BB962C8B-B14F-4D97-AF65-F5344CB8AC3E}">
        <p14:creationId xmlns:p14="http://schemas.microsoft.com/office/powerpoint/2010/main" val="326223319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D9B13D96-1C17-4ECD-AF10-0F7F9873E2A0}"/>
              </a:ext>
            </a:extLst>
          </p:cNvPr>
          <p:cNvPicPr>
            <a:picLocks noChangeAspect="1"/>
          </p:cNvPicPr>
          <p:nvPr/>
        </p:nvPicPr>
        <p:blipFill>
          <a:blip r:embed="rId2"/>
          <a:stretch>
            <a:fillRect/>
          </a:stretch>
        </p:blipFill>
        <p:spPr>
          <a:xfrm>
            <a:off x="2823100" y="1"/>
            <a:ext cx="6161102" cy="5746398"/>
          </a:xfrm>
          <a:prstGeom prst="rect">
            <a:avLst/>
          </a:prstGeom>
        </p:spPr>
      </p:pic>
      <p:pic>
        <p:nvPicPr>
          <p:cNvPr id="3" name="Obrázek 2">
            <a:extLst>
              <a:ext uri="{FF2B5EF4-FFF2-40B4-BE49-F238E27FC236}">
                <a16:creationId xmlns:a16="http://schemas.microsoft.com/office/drawing/2014/main" id="{F6D34DBC-E9EB-4C74-BE33-3AE56925F59C}"/>
              </a:ext>
            </a:extLst>
          </p:cNvPr>
          <p:cNvPicPr>
            <a:picLocks noChangeAspect="1"/>
          </p:cNvPicPr>
          <p:nvPr/>
        </p:nvPicPr>
        <p:blipFill>
          <a:blip r:embed="rId3"/>
          <a:stretch>
            <a:fillRect/>
          </a:stretch>
        </p:blipFill>
        <p:spPr>
          <a:xfrm>
            <a:off x="2823100" y="5618933"/>
            <a:ext cx="6161102" cy="1129242"/>
          </a:xfrm>
          <a:prstGeom prst="rect">
            <a:avLst/>
          </a:prstGeom>
        </p:spPr>
      </p:pic>
    </p:spTree>
    <p:extLst>
      <p:ext uri="{BB962C8B-B14F-4D97-AF65-F5344CB8AC3E}">
        <p14:creationId xmlns:p14="http://schemas.microsoft.com/office/powerpoint/2010/main" val="16546596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E971BB56-0D72-4128-8226-93CFD1E330CC}"/>
              </a:ext>
            </a:extLst>
          </p:cNvPr>
          <p:cNvPicPr>
            <a:picLocks noChangeAspect="1"/>
          </p:cNvPicPr>
          <p:nvPr/>
        </p:nvPicPr>
        <p:blipFill>
          <a:blip r:embed="rId2"/>
          <a:stretch>
            <a:fillRect/>
          </a:stretch>
        </p:blipFill>
        <p:spPr>
          <a:xfrm>
            <a:off x="2629227" y="0"/>
            <a:ext cx="6933546" cy="6858000"/>
          </a:xfrm>
          <a:prstGeom prst="rect">
            <a:avLst/>
          </a:prstGeom>
        </p:spPr>
      </p:pic>
    </p:spTree>
    <p:extLst>
      <p:ext uri="{BB962C8B-B14F-4D97-AF65-F5344CB8AC3E}">
        <p14:creationId xmlns:p14="http://schemas.microsoft.com/office/powerpoint/2010/main" val="115697140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A89EE725-3756-4437-9223-7823A2FFC02D}"/>
              </a:ext>
            </a:extLst>
          </p:cNvPr>
          <p:cNvPicPr>
            <a:picLocks noChangeAspect="1"/>
          </p:cNvPicPr>
          <p:nvPr/>
        </p:nvPicPr>
        <p:blipFill>
          <a:blip r:embed="rId2"/>
          <a:stretch>
            <a:fillRect/>
          </a:stretch>
        </p:blipFill>
        <p:spPr>
          <a:xfrm>
            <a:off x="3056169" y="496365"/>
            <a:ext cx="6363735" cy="2716050"/>
          </a:xfrm>
          <a:prstGeom prst="rect">
            <a:avLst/>
          </a:prstGeom>
        </p:spPr>
      </p:pic>
      <p:pic>
        <p:nvPicPr>
          <p:cNvPr id="3" name="Obrázek 2">
            <a:extLst>
              <a:ext uri="{FF2B5EF4-FFF2-40B4-BE49-F238E27FC236}">
                <a16:creationId xmlns:a16="http://schemas.microsoft.com/office/drawing/2014/main" id="{39D35351-9190-48BC-9AF3-8AA53F29143C}"/>
              </a:ext>
            </a:extLst>
          </p:cNvPr>
          <p:cNvPicPr>
            <a:picLocks noChangeAspect="1"/>
          </p:cNvPicPr>
          <p:nvPr/>
        </p:nvPicPr>
        <p:blipFill>
          <a:blip r:embed="rId3"/>
          <a:stretch>
            <a:fillRect/>
          </a:stretch>
        </p:blipFill>
        <p:spPr>
          <a:xfrm>
            <a:off x="3118314" y="3097005"/>
            <a:ext cx="5422006" cy="2856642"/>
          </a:xfrm>
          <a:prstGeom prst="rect">
            <a:avLst/>
          </a:prstGeom>
        </p:spPr>
      </p:pic>
    </p:spTree>
    <p:extLst>
      <p:ext uri="{BB962C8B-B14F-4D97-AF65-F5344CB8AC3E}">
        <p14:creationId xmlns:p14="http://schemas.microsoft.com/office/powerpoint/2010/main" val="2927637096"/>
      </p:ext>
    </p:extLst>
  </p:cSld>
  <p:clrMapOvr>
    <a:masterClrMapping/>
  </p:clrMapOvr>
</p:sld>
</file>

<file path=ppt/theme/theme1.xml><?xml version="1.0" encoding="utf-8"?>
<a:theme xmlns:a="http://schemas.openxmlformats.org/drawingml/2006/main" name="Kapka">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emplate>TM04033925[[fn=Kapka]]</Template>
  <TotalTime>1762</TotalTime>
  <Words>5043</Words>
  <Application>Microsoft Office PowerPoint</Application>
  <PresentationFormat>Širokoúhlá obrazovka</PresentationFormat>
  <Paragraphs>456</Paragraphs>
  <Slides>162</Slides>
  <Notes>0</Notes>
  <HiddenSlides>0</HiddenSlides>
  <MMClips>0</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162</vt:i4>
      </vt:variant>
    </vt:vector>
  </HeadingPairs>
  <TitlesOfParts>
    <vt:vector size="170" baseType="lpstr">
      <vt:lpstr>Arial</vt:lpstr>
      <vt:lpstr>Calibri</vt:lpstr>
      <vt:lpstr>Courier New</vt:lpstr>
      <vt:lpstr>Symbol</vt:lpstr>
      <vt:lpstr>Tahoma</vt:lpstr>
      <vt:lpstr>Times New Roman</vt:lpstr>
      <vt:lpstr>Tw Cen MT</vt:lpstr>
      <vt:lpstr>Kapka</vt:lpstr>
      <vt:lpstr>грамматика</vt:lpstr>
      <vt:lpstr>Спряжение глагола</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Личные местоимения</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Притяжательные местоимения</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Склонение существительных</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грамматика</dc:title>
  <dc:creator>Veronika</dc:creator>
  <cp:lastModifiedBy>Veronika Stranz-Nikitina</cp:lastModifiedBy>
  <cp:revision>61</cp:revision>
  <dcterms:created xsi:type="dcterms:W3CDTF">2019-09-19T08:26:01Z</dcterms:created>
  <dcterms:modified xsi:type="dcterms:W3CDTF">2021-01-13T15:35:41Z</dcterms:modified>
</cp:coreProperties>
</file>