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comments/modernComment_118_D281BE33.xml" ContentType="application/vnd.ms-powerpoint.comments+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72" r:id="rId5"/>
    <p:sldId id="281" r:id="rId6"/>
    <p:sldId id="266" r:id="rId7"/>
    <p:sldId id="277" r:id="rId8"/>
    <p:sldId id="260" r:id="rId9"/>
    <p:sldId id="273" r:id="rId10"/>
    <p:sldId id="264" r:id="rId11"/>
    <p:sldId id="274" r:id="rId12"/>
    <p:sldId id="270" r:id="rId13"/>
    <p:sldId id="271" r:id="rId14"/>
    <p:sldId id="265" r:id="rId15"/>
    <p:sldId id="267" r:id="rId16"/>
    <p:sldId id="261" r:id="rId17"/>
    <p:sldId id="276" r:id="rId18"/>
    <p:sldId id="279" r:id="rId19"/>
    <p:sldId id="278" r:id="rId20"/>
    <p:sldId id="262" r:id="rId21"/>
    <p:sldId id="280" r:id="rId22"/>
    <p:sldId id="275" r:id="rId23"/>
    <p:sldId id="269" r:id="rId24"/>
    <p:sldId id="268" r:id="rId2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10C79-C203-3395-AF3B-FBA5A22382B1}" name="Kalivodová, Eva" initials="EK" userId="S::kalieaff@ff.cuni.cz::29b7e8ca-0d58-4254-a8c0-be66495a40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omments/modernComment_118_D281BE33.xml><?xml version="1.0" encoding="utf-8"?>
<p188:cmLst xmlns:a="http://schemas.openxmlformats.org/drawingml/2006/main" xmlns:r="http://schemas.openxmlformats.org/officeDocument/2006/relationships" xmlns:p188="http://schemas.microsoft.com/office/powerpoint/2018/8/main">
  <p188:cm id="{9D2B740D-7DF1-4C38-9D46-60CBED1D2253}" authorId="{98910C79-C203-3395-AF3B-FBA5A22382B1}" created="2026-04-04T12:04:00.874">
    <pc:sldMkLst xmlns:pc="http://schemas.microsoft.com/office/powerpoint/2013/main/command">
      <pc:docMk/>
      <pc:sldMk cId="3531718195" sldId="280"/>
    </pc:sldMkLst>
    <p188:txBody>
      <a:bodyPr/>
      <a:lstStyle/>
      <a:p>
        <a:r>
          <a:rPr lang="cs-CZ"/>
          <a:t>Jen doplněk věcný: O „taxing“ a daňových přiznáních v USA během tz.v. Gilded Age jsme mluvily v kurzu. Tzv. Gilded Age trval zhruba do 1870 do 1913, jako období bezprecedentího hospodářského růstu. Federální daně pro jednotlivé osoby prakticky  nebyly, vše záviselo na daních jednotlivých států, které byly velmi mírné, stejně jako cla, což jim mělo zajistit i nebývalý příliv imigrantské pracovní síly. Ty  daně jednotlivých států nelze zjistit. Každopádně Gelovo řešení je nehistorické a vychází z jeho (či americké) skutečnosti poloviny 20. století
</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39:06.0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81 0,'1939'-81'0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6:36.919"/>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6:44.72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1,'6'0,"6"0,8 5,0 8,2 1,3-2,2-2,3-4,-5-8,0-3,-5-1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6:55.97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0,'7'1,"-1"0,0 0,0 0,0 1,0 0,0 0,0 1,0-1,-1 1,11 7,-9-5,1 0,-1-1,1 0,0-1,14 4,21 0,1-3,0-1,80-6,-29 0,-32 3,-36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6:58.312"/>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26,'5'0,"8"0,6 0,6 0,4 0,3 0,1 0,1 0,-1 0,1 0,-2 0,-5-6,-1-1,5 0,-3 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04.98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1,'6'0,"6"0,8 0,5 0,5 0,7 0,3 0,1 0,-8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07.49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34,'5'-5,"8"-2,7 0,5 1,4 2,8 2,4 1,-1 0,0 1,-3 0,-2 1,-1-1,-7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10.92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97,'6'0,"7"5,7 2,0 6,-4-6,-4-9,2-4,2-1,0-5,3-6,8-6,5 2,4 5,-1 4,1 6,-1 8,-6 10,-8 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13.41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33,'6'0,"6"0,8 0,6 0,8 0,5 0,1 0,-1 0,-1 0,3 0,6-5,1-2,-3 0,-4 1,-2 2,-4 2,-7 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16.25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33,'5'0,"8"0,6 0,7 0,3 0,8 0,4-5,-1-3,-1 1,-2 1,-1 2,-7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18.937"/>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34,'6'0,"6"0,2-5,4-3,5 2,3 0,3 2,8 2,2 0,1 2,-7 5,-9 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39:10.8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2131 55 0,'-2131'-55'0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21.12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34,'5'0,"8"0,12 0,13 0,10 0,9 0,0 0,-5 0,-5-6,0-1,-2 0,-4 2,-3 1,-2 1,-13 2,-17 0,-13 1,-7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22.932"/>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1,'6'0,"6"0,8 0,5 0,4 0,3 0,1 0,1 0,-1 0,1 0,-1 0,-6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25.022"/>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58,'6'0,"7"0,6 0,7 0,-2-6,0-1,2 0,2 2,1 1,2 1,1 2,0 0,-5-4,-2-2,1 0,-5 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27.111"/>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1,'5'0,"8"0,7 0,6 0,8 0,5 0,1 0,-1 5,-1 2,-2 0,3-1,2-2,-7-2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33.39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96,'6'-6,"1"-6,5-2,1-4,4 1,4 4,4 4,3 3,-3 8,5 4,-2 7,-1 0,-5 4,-6 5,-5-2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35.19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34,'6'0,"7"0,1-5,4-3,5 2,3 0,3 2,2 2,1 0,1 2,0 0,-6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7:41.44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67,'5'0,"8"0,6 0,7 0,3 0,8 0,3-6,1-6,-2-2,-2 1,-1 4,-2 2,-1 4,-1 1,0 1,-6 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21.68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24.58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28.520"/>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1573 130,'-40'-2,"0"-3,0 0,-45-14,-62-9,0 22,31 3,95 1,-38-10,39 7,0 1,-20-2,-99 5,88 2,0-3,-67-9,75 3,1 2,-1 2,-81 2,110 5,0 0,1 0,-1 1,1 1,-17 8,-31 10,33-16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39:17.6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1882 0,'-656'0,"629"2,0 0,-32 8,30-4,-48 2,-551-7,303-3,297 2,3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32.63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1 101,'8'0,"0"-1,0 0,0-1,13-4,16-3,293-57,-280 59,1 2,0 2,0 3,0 2,0 2,61 12,-45-7,-54-9,0 1,-1 1,1 0,0 1,-1 0,0 0,1 2,-2-1,1 2,17 9,1 6,1-1,1-2,45 20,-74-37,0 0,0 0,0 0,1 0,-1-1,0 1,0-1,7 0,-5-2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34.607"/>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1 130,'7'-1,"0"0,0-1,0 0,0 0,0 0,0-1,6-4,13-4,29-7,2 2,0 2,76-7,178-3,-310 23,400-4,-303 6,-82-1,0 1,1 1,-1 0,17 6,-8-1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37.320"/>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0 161,'46'-2,"67"-12,-63 6,53-1,-3 2,0-5,107-26,-83 14,131-19,-227 40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39.73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1,'36'2,"0"2,0 1,39 11,31 6,181 0,3-25,-97 0,360 3,-525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42.176"/>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0 162,'6'-1,"-1"-1,1 0,-1 0,1 0,-1-1,0 0,7-5,0 1,22-15,-22 14,-1 0,25-11,-3 5,1 1,0 1,1 2,0 1,0 2,46-3,12 11,-1 4,116 21,-143-12,119 41,-152-44,-4-4,0-1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44.12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2,'272'15,"-44"1,282-14,-261-4,-242 3,0-1,0 0,0-1,0 0,0 0,0-1,0 1,0-1,-1-1,13-5,1-6</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46.129"/>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0 162,'4'0,"0"-1,0 1,0-1,0 0,0 0,0-1,-1 1,1-1,0 0,-1 1,7-6,35-32,-9 8,-26 25,1 0,0 0,0 1,1 0,-1 1,1 0,0 1,0 1,0 0,14-1,20 1,65 6,-30-1,194-18,-57 0,173 13,-209 3,-152-1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47.716"/>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0,'140'10,"-50"-1,568 34,-628-42,30 3,95-7,-96-11,-20 3,-16 7</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49.891"/>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66,'376'-20,"-155"11,-54 4,-139 2,36-9,-39 7,44-4,311 6,-197 5,-155-2</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9:56.832"/>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1 252,'14'-1,"1"0,0-1,17-5,13-2,26-1,352-68,-389 70,1 2,0 1,40-1,108 7,-65 2,-96-3,11 0,41-4,-62 2,-1 0,1-1,-1 0,0 0,0-2,-1 1,14-8,-20 9,30-17,46-20,-70 36,0 0,0 1,0 0,1 1,-1 0,0 0,1 1,0 0,20 2,-9 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58:50.192"/>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1 2,'153'-2,"170"6,-289-1,44 13,19 1,30 5,-83-13,72 6,59-15,36 2,-171 3,-1 2,1 2,38 15,-5-2,-43-16,0-1,0-2,54 0,-82-3,42 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20:03.319"/>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0,'1193'0,"-1180"0,-1 1,0 0,13 3,3 4</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4:49.5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85 0,'1904'-84'0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5:07.80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44,'417'-21,"25"-1,653 24,-678-3,-379 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5:10.8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0 338 0,'3514'-338'0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5:24.9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1 340,'117'2,"135"-5,-199-3,0-3,-1-3,68-23,-69 19,0 2,1 2,73-7,371 14,-269 8,-105-1,141-5,-242 0,40-11,4 0,148-33,-72 13,18 15,-29 5,122-7,-137 15,30-12,13-2,312 17,-239 5,-220-1,0 1,0 0,0 0,0 1,0 1,0-1,-1 2,0 0,13 7,33 15,-25-16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5:37.8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1944 0,'-500'0,"447"3,1 3,-86 19,113-20,-45 14,48-12,0-1,-35 5,-269-6,182-8,-273 3,411 0,0-1,0 1,-1 0,1 1,0 0,-1 0,1 0,0 0,0 1,0 0,0 0,1 1,-1 0,-9 6,-3 9</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5:45.15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1732 0,'-56'1,"0"2,-57 10,-110 10,142-18,-34 14,79-11,-52 4,-337-9,218-6,-88 3,258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5:52.4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1 425,'0'-1,"0"-1,1 0,-1 0,1 0,0 1,-1-1,1 0,0 1,0-1,0 1,0-1,1 1,-1-1,0 1,0 0,1 0,2-3,28-16,-31 20,13-6,0 0,1 0,0 2,0-1,0 2,31-3,98 2,-94 5,390-24,300 6,-517 18,-165-4,1-3,109-26,-98 16,100-8,213 17,75-5,56-16,-1 28,-198 2,278-2,-559-1,1-2,-1-2,0-1,0-1,-1-2,44-18,-46 16,32-5,8-3,-43 11,0 2,0 0,57-2,89 10,-75 0,13 0,164-5,-152-17,-85 12,46-4,-50 10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5:58.1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0 383 0,'6266'-382'0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9:46:11.642"/>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6:58:58.742"/>
    </inkml:context>
    <inkml:brush xml:id="br0">
      <inkml:brushProperty name="width" value="0.3" units="cm"/>
      <inkml:brushProperty name="height" value="0.6" units="cm"/>
      <inkml:brushProperty name="color" value="#D9AEFF"/>
      <inkml:brushProperty name="tip" value="rectangle"/>
      <inkml:brushProperty name="rasterOp" value="maskPen"/>
      <inkml:brushProperty name="ignorePressure" value="1"/>
    </inkml:brush>
  </inkml:definitions>
  <inkml:trace contextRef="#ctx0" brushRef="#br0">4446 213 0,'-4446'-212'0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6:16.966"/>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5716 1 0,'-5716'382'0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6:43.330"/>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0 340 0,'3978'-340'0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7:02.124"/>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0 339 0,'2498'-338'0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9:21:47.021"/>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0 1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9:21:54.499"/>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0 0 0,'11388'86'0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9:22:03.690"/>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0 129,'8'-5,"-1"0,1 0,0 1,0 1,0-1,1 1,-1 1,1-1,-1 1,17-1,10-4,38-7,1 2,100-2,153 13,-163 4,-111-6,91-15,15-2,330 16,-251 7,557-3,-753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9:22:12.040"/>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1 0 0,'14478'170'0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9:22:23.732"/>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0 131,'1076'-18,"-186"-35,-305 37,-556 15,1-2,54-12,25-3,357 11,-272 10,5743-3,-5904 1,0 3,49 10,32 5,152-14,-236-5,16-1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9:22:26.382"/>
    </inkml:context>
    <inkml:brush xml:id="br0">
      <inkml:brushProperty name="width" value="0.3" units="cm"/>
      <inkml:brushProperty name="height" value="0.6" units="cm"/>
      <inkml:brushProperty name="color" value="#0069AF"/>
      <inkml:brushProperty name="tip" value="rectangle"/>
      <inkml:brushProperty name="rasterOp" value="maskPen"/>
      <inkml:brushProperty name="ignorePressure" value="1"/>
    </inkml:brush>
  </inkml:definitions>
  <inkml:trace contextRef="#ctx0" brushRef="#br0">0 87,'1045'-69,"-342"51,-452 21,201-3,-414 2,0 2,0 2,0 1,69 23,-49-13,17-2,-41-11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0:40:15.842"/>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1,'0'7,"0"9,0 10,0 7,0 6,0 10,0 4,0 0,0-1,0-3,0-2,0-2,0-9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2:30.013"/>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0 296 0,'11514'-296'0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0:40:18.282"/>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1,'0'7,"0"9,0 10,0 8,0 5,0 2,0 3,0 0,0 0,0 0,0-1,0 1,0-2,0-7</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0:40:21.018"/>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1,'0'7,"0"9,0 10,0 8,0 5,0 9,0 5,0 1,0-3,0-1,0-11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0:40:23.590"/>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1,'0'7,"0"9,0 10,0 7,0 5,0 4,0 2,0 0,0 0,0 0,0-1,0 0,0 0,0 0,0-1,0 0,0-7</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0:27:56.823"/>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0 484 0,'5628'-484'0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0:28:02.832"/>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1 451 0,'7909'-451'0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0:28:09.439"/>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0 0,'6847'0'0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0:28:13.179"/>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0 0,'3859'64'0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7:21:05.444"/>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0 170 0,'5036'-170'0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17:21:09.575"/>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1 0,'8000'170'0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7:45:15.851"/>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66,'41'-1,"65"-13,3 1,50 11,5-1,-60-12,-70 9,55-4,504 9,-286 3,-236-2,-1 3,75 13,-82-8,1-4,105-5,53 3,-124 13,-64-8,59 3,241-11,-300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2:49.902"/>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0 933 0,'8424'-932'0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7:45:18.984"/>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66,'3'0,"-1"-1,1 1,-1-1,1 0,-1 0,0 0,1 0,3-3,12-5,10 3,46-6,-17 4,41-4,1 4,155 8,-106 2,-109-3,0 2,0 2,0 2,-1 1,57 17,-64-15,0 0,0-3,61 4,98-10,-73-2,1419 3,-1508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7:45:23.426"/>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1 325,'15'-1,"0"-1,0 0,15-4,21-3,299-17,-68 6,-187 4,-65 10,45-3,359 6,-221 5,292-2,-470-1,71-14,-67 8,55-2,-60 8,4 1,77-12,-25 0,1 4,168 7,-115 4,-98-6,69-11,-68 7,65-3,806 12,-905-3,0-1,0 0,0-1,0 0,-1-1,0 0,14-7,-10 4,1 1,0 0,19-3,72-9,140-4,-58 6,10 0,468 15,-314 2,-323-1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09:42:58.805"/>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1016 0,'16340'-1016'0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16:16:32.00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99 1,'0'5,"-5"2,-8 0,-1 4,-4 6,2 5,2 4,5 4,3 7,3 3,2-5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36BC67-1B0C-E2BE-E5A6-0CC515ED7F5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A0F33F01-33B4-02A6-2599-57FFCB2A48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4944385-1DB6-6BBB-C953-35866E2185C0}"/>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643D103E-0DE8-7A68-146F-371B3E3E7C7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78D3224-D9C6-1FB4-C40C-22DFAD03001E}"/>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327829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1828B3-2817-BD16-9009-8E1E81C157A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2856122-0D7B-9ECA-E162-BD2CDDEB3C30}"/>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A3BB0D5-0610-271A-5722-49914A407A15}"/>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D8D89F4F-910E-7684-6FFE-4140FF421B2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D4568E1-94D1-4304-4FE4-0E95864C57D7}"/>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910461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40E6C63-3F54-331A-3563-0CE5B7E8B2A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48B4F4B-82B8-0DC8-758D-80239158CD9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470D9DB-EFC9-E33C-96D4-4996453F5F6D}"/>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D35D72FF-34C7-9725-D95E-D82EAE8453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899F190-1350-960F-5AC0-209F27740A53}"/>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242275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D1DAB4-21F3-E3B5-EA38-BDE2C38E423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A74F7B5-D76C-3FAB-9F03-FCE3A8625C38}"/>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2ECFC5-C50A-3297-99FD-95BF1BED31A1}"/>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508D8E5A-F8DD-CCDA-DC68-08DFE166D8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0DED0F2-374C-9006-45AE-44B291A1E780}"/>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150643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6A0EAC-30D0-6D2F-A161-DE4F05E09DF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110EF57-CB20-7AB6-E0EE-690AF8609A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F1D31E6-F97F-D934-AB42-AECFD734C770}"/>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4B0A670A-6DA1-32FE-0D2E-CD4D4FDE619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9ED7217-854D-C32E-F16C-CF965F0B2EC6}"/>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1567853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818EA4-B9B6-0BC1-7D75-EDABC776897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BC1A412-CBA8-17C7-835E-CE3E778CA157}"/>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7274862-C532-ACBD-A2CB-102366677DB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4D6CD9CC-9D1A-CEEC-C3EA-E30D2A03AD2C}"/>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6" name="Zástupný symbol pro zápatí 5">
            <a:extLst>
              <a:ext uri="{FF2B5EF4-FFF2-40B4-BE49-F238E27FC236}">
                <a16:creationId xmlns:a16="http://schemas.microsoft.com/office/drawing/2014/main" id="{38020DBC-C471-90E4-FB5A-6FF7756C988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3E6CA01-216C-1B59-7C30-ED82E55EB958}"/>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178013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3E42C5-D9E9-A8C0-F14B-3ECF2CF168EB}"/>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01537515-6E4E-59A9-D59B-9E3A7D9D70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03CAB2F-945C-95B9-9180-3DE54135470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684E845-5635-BBD1-B23E-65BF7D62D6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EC39044-3616-C40F-421F-64F5ACF0281B}"/>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4CC55395-6777-8D9F-A1BF-045CA8F84480}"/>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8" name="Zástupný symbol pro zápatí 7">
            <a:extLst>
              <a:ext uri="{FF2B5EF4-FFF2-40B4-BE49-F238E27FC236}">
                <a16:creationId xmlns:a16="http://schemas.microsoft.com/office/drawing/2014/main" id="{C2B0465A-182E-AFF9-57F9-3A22F4F68B5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2758761F-3A4D-2FC5-B0CC-6AAB47D8B1A2}"/>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262547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576EB9-C239-25D7-CA0A-67ACCE022DC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3E38FC65-F6DB-9386-1AC0-E22F977AC55B}"/>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4" name="Zástupný symbol pro zápatí 3">
            <a:extLst>
              <a:ext uri="{FF2B5EF4-FFF2-40B4-BE49-F238E27FC236}">
                <a16:creationId xmlns:a16="http://schemas.microsoft.com/office/drawing/2014/main" id="{6DFD0DAA-2D13-085B-5DD7-696BE6B68AB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D10CF27C-F6BB-9EE3-DFCE-D23A5E9FE645}"/>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151672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2F278A4-8897-4426-C0D6-E32334520D27}"/>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3" name="Zástupný symbol pro zápatí 2">
            <a:extLst>
              <a:ext uri="{FF2B5EF4-FFF2-40B4-BE49-F238E27FC236}">
                <a16:creationId xmlns:a16="http://schemas.microsoft.com/office/drawing/2014/main" id="{2FBAE3D1-9B4B-80F5-4A2A-40C5CCDF1A8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9D5CDC7-D30D-A621-94DA-ECA416C24684}"/>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3340555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512633-70F2-ECA7-2818-6D5DA712F7B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E76FE14-1682-FD31-9DF1-993ACD6070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D1DFE69B-C40A-8C55-2B6F-2C40FF358E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068E5AA-B46C-C82E-FC9D-261B6A70478A}"/>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6" name="Zástupný symbol pro zápatí 5">
            <a:extLst>
              <a:ext uri="{FF2B5EF4-FFF2-40B4-BE49-F238E27FC236}">
                <a16:creationId xmlns:a16="http://schemas.microsoft.com/office/drawing/2014/main" id="{5B41B9D3-D21F-5E27-9F01-F33D4F19E33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F0CF5C4-BC43-BEF4-FD05-03E36701A958}"/>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1812904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C4FA4A-314A-25F8-A4CA-9A21B84DEEE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B138DB9D-6081-0221-B4A9-705AE101D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4CB92E0-E8D8-D3B7-91C1-D868AD5E6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600D7E3-8817-2E08-1F2D-C171E6040D51}"/>
              </a:ext>
            </a:extLst>
          </p:cNvPr>
          <p:cNvSpPr>
            <a:spLocks noGrp="1"/>
          </p:cNvSpPr>
          <p:nvPr>
            <p:ph type="dt" sz="half" idx="10"/>
          </p:nvPr>
        </p:nvSpPr>
        <p:spPr/>
        <p:txBody>
          <a:bodyPr/>
          <a:lstStyle/>
          <a:p>
            <a:fld id="{820D0B38-12EF-4640-8B59-878698720478}" type="datetimeFigureOut">
              <a:rPr lang="cs-CZ" smtClean="0"/>
              <a:t>18.04.2026</a:t>
            </a:fld>
            <a:endParaRPr lang="cs-CZ"/>
          </a:p>
        </p:txBody>
      </p:sp>
      <p:sp>
        <p:nvSpPr>
          <p:cNvPr id="6" name="Zástupný symbol pro zápatí 5">
            <a:extLst>
              <a:ext uri="{FF2B5EF4-FFF2-40B4-BE49-F238E27FC236}">
                <a16:creationId xmlns:a16="http://schemas.microsoft.com/office/drawing/2014/main" id="{7C852589-C1BD-3ADF-FCE8-6E6D41BFB8E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0482061-23C1-5072-0ACF-4BC7836A50DC}"/>
              </a:ext>
            </a:extLst>
          </p:cNvPr>
          <p:cNvSpPr>
            <a:spLocks noGrp="1"/>
          </p:cNvSpPr>
          <p:nvPr>
            <p:ph type="sldNum" sz="quarter" idx="12"/>
          </p:nvPr>
        </p:nvSpPr>
        <p:spPr/>
        <p:txBody>
          <a:bodyPr/>
          <a:lstStyle/>
          <a:p>
            <a:fld id="{471B8CE9-C698-4AA4-8413-B20EC2AB2CAE}" type="slidenum">
              <a:rPr lang="cs-CZ" smtClean="0"/>
              <a:t>‹#›</a:t>
            </a:fld>
            <a:endParaRPr lang="cs-CZ"/>
          </a:p>
        </p:txBody>
      </p:sp>
    </p:spTree>
    <p:extLst>
      <p:ext uri="{BB962C8B-B14F-4D97-AF65-F5344CB8AC3E}">
        <p14:creationId xmlns:p14="http://schemas.microsoft.com/office/powerpoint/2010/main" val="328525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8D84E82-60EF-1D0B-5995-47F4088D22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D2FD992E-7787-2AD1-9525-8DF36DEBE0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356532C-EDFD-8964-8E57-F10779D0F0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0D0B38-12EF-4640-8B59-878698720478}" type="datetimeFigureOut">
              <a:rPr lang="cs-CZ" smtClean="0"/>
              <a:t>18.04.2026</a:t>
            </a:fld>
            <a:endParaRPr lang="cs-CZ"/>
          </a:p>
        </p:txBody>
      </p:sp>
      <p:sp>
        <p:nvSpPr>
          <p:cNvPr id="5" name="Zástupný symbol pro zápatí 4">
            <a:extLst>
              <a:ext uri="{FF2B5EF4-FFF2-40B4-BE49-F238E27FC236}">
                <a16:creationId xmlns:a16="http://schemas.microsoft.com/office/drawing/2014/main" id="{C834C7D8-0D71-7FE5-8AFF-4561F3BC23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20498FBB-78FD-3885-4DA3-5EC0A8211C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1B8CE9-C698-4AA4-8413-B20EC2AB2CAE}" type="slidenum">
              <a:rPr lang="cs-CZ" smtClean="0"/>
              <a:t>‹#›</a:t>
            </a:fld>
            <a:endParaRPr lang="cs-CZ"/>
          </a:p>
        </p:txBody>
      </p:sp>
    </p:spTree>
    <p:extLst>
      <p:ext uri="{BB962C8B-B14F-4D97-AF65-F5344CB8AC3E}">
        <p14:creationId xmlns:p14="http://schemas.microsoft.com/office/powerpoint/2010/main" val="317706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customXml" Target="../ink/ink6.xml"/><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ustomXml" Target="../ink/ink7.xml"/><Relationship Id="rId5" Type="http://schemas.openxmlformats.org/officeDocument/2006/relationships/image" Target="../media/image10.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3" Type="http://schemas.openxmlformats.org/officeDocument/2006/relationships/customXml" Target="../ink/ink14.xml"/><Relationship Id="rId18" Type="http://schemas.openxmlformats.org/officeDocument/2006/relationships/image" Target="../media/image21.png"/><Relationship Id="rId26" Type="http://schemas.openxmlformats.org/officeDocument/2006/relationships/image" Target="../media/image25.png"/><Relationship Id="rId21" Type="http://schemas.openxmlformats.org/officeDocument/2006/relationships/customXml" Target="../ink/ink18.xml"/><Relationship Id="rId34" Type="http://schemas.openxmlformats.org/officeDocument/2006/relationships/image" Target="../media/image29.png"/><Relationship Id="rId7" Type="http://schemas.openxmlformats.org/officeDocument/2006/relationships/customXml" Target="../ink/ink11.xml"/><Relationship Id="rId12" Type="http://schemas.openxmlformats.org/officeDocument/2006/relationships/image" Target="../media/image18.png"/><Relationship Id="rId17" Type="http://schemas.openxmlformats.org/officeDocument/2006/relationships/customXml" Target="../ink/ink16.xml"/><Relationship Id="rId25" Type="http://schemas.openxmlformats.org/officeDocument/2006/relationships/customXml" Target="../ink/ink20.xml"/><Relationship Id="rId33" Type="http://schemas.openxmlformats.org/officeDocument/2006/relationships/customXml" Target="../ink/ink24.xml"/><Relationship Id="rId38" Type="http://schemas.openxmlformats.org/officeDocument/2006/relationships/image" Target="../media/image31.png"/><Relationship Id="rId2" Type="http://schemas.openxmlformats.org/officeDocument/2006/relationships/image" Target="../media/image13.png"/><Relationship Id="rId16" Type="http://schemas.openxmlformats.org/officeDocument/2006/relationships/image" Target="../media/image20.png"/><Relationship Id="rId20" Type="http://schemas.openxmlformats.org/officeDocument/2006/relationships/image" Target="../media/image22.png"/><Relationship Id="rId29" Type="http://schemas.openxmlformats.org/officeDocument/2006/relationships/customXml" Target="../ink/ink22.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customXml" Target="../ink/ink13.xml"/><Relationship Id="rId24" Type="http://schemas.openxmlformats.org/officeDocument/2006/relationships/image" Target="../media/image24.png"/><Relationship Id="rId32" Type="http://schemas.openxmlformats.org/officeDocument/2006/relationships/image" Target="../media/image28.png"/><Relationship Id="rId37" Type="http://schemas.openxmlformats.org/officeDocument/2006/relationships/customXml" Target="../ink/ink26.xml"/><Relationship Id="rId5" Type="http://schemas.openxmlformats.org/officeDocument/2006/relationships/customXml" Target="../ink/ink10.xml"/><Relationship Id="rId15" Type="http://schemas.openxmlformats.org/officeDocument/2006/relationships/customXml" Target="../ink/ink15.xml"/><Relationship Id="rId23" Type="http://schemas.openxmlformats.org/officeDocument/2006/relationships/customXml" Target="../ink/ink19.xml"/><Relationship Id="rId28" Type="http://schemas.openxmlformats.org/officeDocument/2006/relationships/image" Target="../media/image26.png"/><Relationship Id="rId36" Type="http://schemas.openxmlformats.org/officeDocument/2006/relationships/image" Target="../media/image30.png"/><Relationship Id="rId10" Type="http://schemas.openxmlformats.org/officeDocument/2006/relationships/image" Target="../media/image17.png"/><Relationship Id="rId19" Type="http://schemas.openxmlformats.org/officeDocument/2006/relationships/customXml" Target="../ink/ink17.xml"/><Relationship Id="rId31" Type="http://schemas.openxmlformats.org/officeDocument/2006/relationships/customXml" Target="../ink/ink23.xml"/><Relationship Id="rId4" Type="http://schemas.openxmlformats.org/officeDocument/2006/relationships/image" Target="../media/image14.png"/><Relationship Id="rId9" Type="http://schemas.openxmlformats.org/officeDocument/2006/relationships/customXml" Target="../ink/ink12.xml"/><Relationship Id="rId14" Type="http://schemas.openxmlformats.org/officeDocument/2006/relationships/image" Target="../media/image19.png"/><Relationship Id="rId22" Type="http://schemas.openxmlformats.org/officeDocument/2006/relationships/image" Target="../media/image23.png"/><Relationship Id="rId27" Type="http://schemas.openxmlformats.org/officeDocument/2006/relationships/customXml" Target="../ink/ink21.xml"/><Relationship Id="rId30" Type="http://schemas.openxmlformats.org/officeDocument/2006/relationships/image" Target="../media/image27.png"/><Relationship Id="rId35" Type="http://schemas.openxmlformats.org/officeDocument/2006/relationships/customXml" Target="../ink/ink25.xml"/><Relationship Id="rId8" Type="http://schemas.openxmlformats.org/officeDocument/2006/relationships/image" Target="../media/image16.png"/><Relationship Id="rId3" Type="http://schemas.openxmlformats.org/officeDocument/2006/relationships/customXml" Target="../ink/ink9.xml"/></Relationships>
</file>

<file path=ppt/slides/_rels/slide13.xml.rels><?xml version="1.0" encoding="UTF-8" standalone="yes"?>
<Relationships xmlns="http://schemas.openxmlformats.org/package/2006/relationships"><Relationship Id="rId8" Type="http://schemas.openxmlformats.org/officeDocument/2006/relationships/customXml" Target="../ink/ink30.xml"/><Relationship Id="rId13" Type="http://schemas.openxmlformats.org/officeDocument/2006/relationships/image" Target="../media/image36.png"/><Relationship Id="rId18" Type="http://schemas.openxmlformats.org/officeDocument/2006/relationships/customXml" Target="../ink/ink35.xml"/><Relationship Id="rId26" Type="http://schemas.openxmlformats.org/officeDocument/2006/relationships/customXml" Target="../ink/ink39.xml"/><Relationship Id="rId3" Type="http://schemas.openxmlformats.org/officeDocument/2006/relationships/customXml" Target="../ink/ink27.xml"/><Relationship Id="rId21" Type="http://schemas.openxmlformats.org/officeDocument/2006/relationships/image" Target="../media/image40.png"/><Relationship Id="rId7" Type="http://schemas.openxmlformats.org/officeDocument/2006/relationships/image" Target="../media/image33.png"/><Relationship Id="rId12" Type="http://schemas.openxmlformats.org/officeDocument/2006/relationships/customXml" Target="../ink/ink32.xml"/><Relationship Id="rId17" Type="http://schemas.openxmlformats.org/officeDocument/2006/relationships/image" Target="../media/image38.png"/><Relationship Id="rId25" Type="http://schemas.openxmlformats.org/officeDocument/2006/relationships/image" Target="../media/image42.png"/><Relationship Id="rId2" Type="http://schemas.openxmlformats.org/officeDocument/2006/relationships/image" Target="../media/image32.png"/><Relationship Id="rId16" Type="http://schemas.openxmlformats.org/officeDocument/2006/relationships/customXml" Target="../ink/ink34.xml"/><Relationship Id="rId20" Type="http://schemas.openxmlformats.org/officeDocument/2006/relationships/customXml" Target="../ink/ink36.xml"/><Relationship Id="rId29"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customXml" Target="../ink/ink29.xml"/><Relationship Id="rId11" Type="http://schemas.openxmlformats.org/officeDocument/2006/relationships/image" Target="../media/image35.png"/><Relationship Id="rId24" Type="http://schemas.openxmlformats.org/officeDocument/2006/relationships/customXml" Target="../ink/ink38.xml"/><Relationship Id="rId5" Type="http://schemas.openxmlformats.org/officeDocument/2006/relationships/customXml" Target="../ink/ink28.xml"/><Relationship Id="rId15" Type="http://schemas.openxmlformats.org/officeDocument/2006/relationships/image" Target="../media/image37.png"/><Relationship Id="rId23" Type="http://schemas.openxmlformats.org/officeDocument/2006/relationships/image" Target="../media/image41.png"/><Relationship Id="rId28" Type="http://schemas.openxmlformats.org/officeDocument/2006/relationships/customXml" Target="../ink/ink40.xml"/><Relationship Id="rId10" Type="http://schemas.openxmlformats.org/officeDocument/2006/relationships/customXml" Target="../ink/ink31.xml"/><Relationship Id="rId19" Type="http://schemas.openxmlformats.org/officeDocument/2006/relationships/image" Target="../media/image39.png"/><Relationship Id="rId4" Type="http://schemas.openxmlformats.org/officeDocument/2006/relationships/image" Target="../media/image15.png"/><Relationship Id="rId9" Type="http://schemas.openxmlformats.org/officeDocument/2006/relationships/image" Target="../media/image34.png"/><Relationship Id="rId14" Type="http://schemas.openxmlformats.org/officeDocument/2006/relationships/customXml" Target="../ink/ink33.xml"/><Relationship Id="rId22" Type="http://schemas.openxmlformats.org/officeDocument/2006/relationships/customXml" Target="../ink/ink37.xml"/><Relationship Id="rId27"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customXml" Target="../ink/ink46.xml"/><Relationship Id="rId18" Type="http://schemas.openxmlformats.org/officeDocument/2006/relationships/image" Target="../media/image52.png"/><Relationship Id="rId26" Type="http://schemas.openxmlformats.org/officeDocument/2006/relationships/image" Target="../media/image56.png"/><Relationship Id="rId3" Type="http://schemas.openxmlformats.org/officeDocument/2006/relationships/customXml" Target="../ink/ink41.xml"/><Relationship Id="rId21" Type="http://schemas.openxmlformats.org/officeDocument/2006/relationships/customXml" Target="../ink/ink50.xml"/><Relationship Id="rId7" Type="http://schemas.openxmlformats.org/officeDocument/2006/relationships/customXml" Target="../ink/ink43.xml"/><Relationship Id="rId12" Type="http://schemas.openxmlformats.org/officeDocument/2006/relationships/image" Target="../media/image49.png"/><Relationship Id="rId17" Type="http://schemas.openxmlformats.org/officeDocument/2006/relationships/customXml" Target="../ink/ink48.xml"/><Relationship Id="rId25" Type="http://schemas.openxmlformats.org/officeDocument/2006/relationships/customXml" Target="../ink/ink52.xml"/><Relationship Id="rId2" Type="http://schemas.openxmlformats.org/officeDocument/2006/relationships/image" Target="../media/image1.png"/><Relationship Id="rId16" Type="http://schemas.openxmlformats.org/officeDocument/2006/relationships/image" Target="../media/image51.png"/><Relationship Id="rId20"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customXml" Target="../ink/ink45.xml"/><Relationship Id="rId24" Type="http://schemas.openxmlformats.org/officeDocument/2006/relationships/image" Target="../media/image55.png"/><Relationship Id="rId5" Type="http://schemas.openxmlformats.org/officeDocument/2006/relationships/customXml" Target="../ink/ink42.xml"/><Relationship Id="rId15" Type="http://schemas.openxmlformats.org/officeDocument/2006/relationships/customXml" Target="../ink/ink47.xml"/><Relationship Id="rId23" Type="http://schemas.openxmlformats.org/officeDocument/2006/relationships/customXml" Target="../ink/ink51.xml"/><Relationship Id="rId10" Type="http://schemas.openxmlformats.org/officeDocument/2006/relationships/image" Target="../media/image48.png"/><Relationship Id="rId19" Type="http://schemas.openxmlformats.org/officeDocument/2006/relationships/customXml" Target="../ink/ink49.xml"/><Relationship Id="rId4" Type="http://schemas.openxmlformats.org/officeDocument/2006/relationships/image" Target="../media/image45.png"/><Relationship Id="rId9" Type="http://schemas.openxmlformats.org/officeDocument/2006/relationships/customXml" Target="../ink/ink44.xml"/><Relationship Id="rId14" Type="http://schemas.openxmlformats.org/officeDocument/2006/relationships/image" Target="../media/image50.png"/><Relationship Id="rId22" Type="http://schemas.openxmlformats.org/officeDocument/2006/relationships/image" Target="../media/image5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customXml" Target="../ink/ink57.xml"/><Relationship Id="rId3" Type="http://schemas.openxmlformats.org/officeDocument/2006/relationships/image" Target="../media/image61.png"/><Relationship Id="rId7" Type="http://schemas.openxmlformats.org/officeDocument/2006/relationships/customXml" Target="../ink/ink54.xml"/><Relationship Id="rId12" Type="http://schemas.openxmlformats.org/officeDocument/2006/relationships/image" Target="../media/image66.png"/><Relationship Id="rId2" Type="http://schemas.microsoft.com/office/2018/10/relationships/comments" Target="../comments/modernComment_118_D281BE33.xml"/><Relationship Id="rId16"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customXml" Target="../ink/ink56.xml"/><Relationship Id="rId5" Type="http://schemas.openxmlformats.org/officeDocument/2006/relationships/customXml" Target="../ink/ink53.xml"/><Relationship Id="rId15" Type="http://schemas.openxmlformats.org/officeDocument/2006/relationships/customXml" Target="../ink/ink58.xml"/><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customXml" Target="../ink/ink55.xml"/><Relationship Id="rId14"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customXml" Target="../ink/ink62.xml"/><Relationship Id="rId3" Type="http://schemas.openxmlformats.org/officeDocument/2006/relationships/customXml" Target="../ink/ink59.xml"/><Relationship Id="rId7"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customXml" Target="../ink/ink61.xml"/><Relationship Id="rId5" Type="http://schemas.openxmlformats.org/officeDocument/2006/relationships/customXml" Target="../ink/ink60.xml"/><Relationship Id="rId4" Type="http://schemas.openxmlformats.org/officeDocument/2006/relationships/image" Target="../media/image70.png"/><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79.png"/><Relationship Id="rId18" Type="http://schemas.openxmlformats.org/officeDocument/2006/relationships/image" Target="../media/image82.png"/><Relationship Id="rId26" Type="http://schemas.openxmlformats.org/officeDocument/2006/relationships/customXml" Target="../ink/ink71.xml"/><Relationship Id="rId3" Type="http://schemas.openxmlformats.org/officeDocument/2006/relationships/image" Target="../media/image74.png"/><Relationship Id="rId21" Type="http://schemas.openxmlformats.org/officeDocument/2006/relationships/image" Target="../media/image85.png"/><Relationship Id="rId7" Type="http://schemas.openxmlformats.org/officeDocument/2006/relationships/customXml" Target="../ink/ink64.xml"/><Relationship Id="rId12" Type="http://schemas.openxmlformats.org/officeDocument/2006/relationships/image" Target="../media/image78.png"/><Relationship Id="rId17" Type="http://schemas.openxmlformats.org/officeDocument/2006/relationships/customXml" Target="../ink/ink68.xml"/><Relationship Id="rId25" Type="http://schemas.openxmlformats.org/officeDocument/2006/relationships/image" Target="../media/image87.png"/><Relationship Id="rId2" Type="http://schemas.openxmlformats.org/officeDocument/2006/relationships/image" Target="../media/image73.png"/><Relationship Id="rId16" Type="http://schemas.openxmlformats.org/officeDocument/2006/relationships/image" Target="../media/image81.png"/><Relationship Id="rId20"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customXml" Target="../ink/ink66.xml"/><Relationship Id="rId24" Type="http://schemas.openxmlformats.org/officeDocument/2006/relationships/customXml" Target="../ink/ink70.xml"/><Relationship Id="rId15" Type="http://schemas.openxmlformats.org/officeDocument/2006/relationships/customXml" Target="../ink/ink67.xml"/><Relationship Id="rId23" Type="http://schemas.openxmlformats.org/officeDocument/2006/relationships/image" Target="../media/image86.png"/><Relationship Id="rId10" Type="http://schemas.openxmlformats.org/officeDocument/2006/relationships/image" Target="../media/image77.png"/><Relationship Id="rId19" Type="http://schemas.openxmlformats.org/officeDocument/2006/relationships/image" Target="../media/image83.png"/><Relationship Id="rId4" Type="http://schemas.openxmlformats.org/officeDocument/2006/relationships/customXml" Target="../ink/ink63.xml"/><Relationship Id="rId9" Type="http://schemas.openxmlformats.org/officeDocument/2006/relationships/customXml" Target="../ink/ink65.xml"/><Relationship Id="rId14" Type="http://schemas.openxmlformats.org/officeDocument/2006/relationships/image" Target="../media/image80.png"/><Relationship Id="rId22" Type="http://schemas.openxmlformats.org/officeDocument/2006/relationships/customXml" Target="../ink/ink69.xml"/><Relationship Id="rId27" Type="http://schemas.openxmlformats.org/officeDocument/2006/relationships/image" Target="../media/image88.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customXml" Target="../ink/ink5.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customXml" Target="../ink/ink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D52866-2BA5-53A4-6F17-76210DC3A1E6}"/>
              </a:ext>
            </a:extLst>
          </p:cNvPr>
          <p:cNvSpPr>
            <a:spLocks noGrp="1"/>
          </p:cNvSpPr>
          <p:nvPr>
            <p:ph type="ctrTitle"/>
          </p:nvPr>
        </p:nvSpPr>
        <p:spPr/>
        <p:txBody>
          <a:bodyPr>
            <a:normAutofit fontScale="90000"/>
          </a:bodyPr>
          <a:lstStyle/>
          <a:p>
            <a:r>
              <a:rPr lang="cs-CZ" dirty="0"/>
              <a:t>Analýza překladu kapitol </a:t>
            </a:r>
            <a:r>
              <a:rPr lang="cs-CZ" i="1" dirty="0" err="1"/>
              <a:t>Camelot</a:t>
            </a:r>
            <a:r>
              <a:rPr lang="cs-CZ" dirty="0"/>
              <a:t> a </a:t>
            </a:r>
            <a:r>
              <a:rPr lang="cs-CZ" i="1" dirty="0"/>
              <a:t>Dvůr krále Artuše </a:t>
            </a:r>
            <a:r>
              <a:rPr lang="cs-CZ" dirty="0"/>
              <a:t>z románu </a:t>
            </a:r>
            <a:r>
              <a:rPr lang="cs-CZ" i="1" dirty="0"/>
              <a:t>Yankee z Connecticutu</a:t>
            </a:r>
          </a:p>
        </p:txBody>
      </p:sp>
      <p:sp>
        <p:nvSpPr>
          <p:cNvPr id="3" name="Podnadpis 2">
            <a:extLst>
              <a:ext uri="{FF2B5EF4-FFF2-40B4-BE49-F238E27FC236}">
                <a16:creationId xmlns:a16="http://schemas.microsoft.com/office/drawing/2014/main" id="{B3589B1E-AB73-C6EC-FF5E-E4ED784DED25}"/>
              </a:ext>
            </a:extLst>
          </p:cNvPr>
          <p:cNvSpPr>
            <a:spLocks noGrp="1"/>
          </p:cNvSpPr>
          <p:nvPr>
            <p:ph type="subTitle" idx="1"/>
          </p:nvPr>
        </p:nvSpPr>
        <p:spPr/>
        <p:txBody>
          <a:bodyPr/>
          <a:lstStyle/>
          <a:p>
            <a:r>
              <a:rPr lang="cs-CZ" dirty="0"/>
              <a:t>Anna Krpatová</a:t>
            </a:r>
          </a:p>
        </p:txBody>
      </p:sp>
    </p:spTree>
    <p:extLst>
      <p:ext uri="{BB962C8B-B14F-4D97-AF65-F5344CB8AC3E}">
        <p14:creationId xmlns:p14="http://schemas.microsoft.com/office/powerpoint/2010/main" val="3150004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251BF0-C976-7510-EE29-AE53BE3577F4}"/>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8DB4735-2C71-8B7F-81E7-DBAA38EADF30}"/>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D4C2CD50-E528-CC36-FF36-6A17A3452E0D}"/>
              </a:ext>
            </a:extLst>
          </p:cNvPr>
          <p:cNvPicPr>
            <a:picLocks noChangeAspect="1"/>
          </p:cNvPicPr>
          <p:nvPr/>
        </p:nvPicPr>
        <p:blipFill>
          <a:blip r:embed="rId2"/>
          <a:stretch>
            <a:fillRect/>
          </a:stretch>
        </p:blipFill>
        <p:spPr>
          <a:xfrm>
            <a:off x="797175" y="365125"/>
            <a:ext cx="10556625" cy="6104029"/>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Rukopis 7">
                <a:extLst>
                  <a:ext uri="{FF2B5EF4-FFF2-40B4-BE49-F238E27FC236}">
                    <a16:creationId xmlns:a16="http://schemas.microsoft.com/office/drawing/2014/main" id="{A5067FC9-B727-A749-5141-70C92D9DC1BF}"/>
                  </a:ext>
                </a:extLst>
              </p14:cNvPr>
              <p14:cNvContentPartPr/>
              <p14:nvPr/>
            </p14:nvContentPartPr>
            <p14:xfrm>
              <a:off x="6842880" y="914160"/>
              <a:ext cx="4145400" cy="106920"/>
            </p14:xfrm>
          </p:contentPart>
        </mc:Choice>
        <mc:Fallback xmlns="">
          <p:pic>
            <p:nvPicPr>
              <p:cNvPr id="8" name="Rukopis 7">
                <a:extLst>
                  <a:ext uri="{FF2B5EF4-FFF2-40B4-BE49-F238E27FC236}">
                    <a16:creationId xmlns:a16="http://schemas.microsoft.com/office/drawing/2014/main" id="{A5067FC9-B727-A749-5141-70C92D9DC1BF}"/>
                  </a:ext>
                </a:extLst>
              </p:cNvPr>
              <p:cNvPicPr/>
              <p:nvPr/>
            </p:nvPicPr>
            <p:blipFill>
              <a:blip r:embed="rId5"/>
              <a:stretch>
                <a:fillRect/>
              </a:stretch>
            </p:blipFill>
            <p:spPr>
              <a:xfrm>
                <a:off x="6788880" y="806160"/>
                <a:ext cx="425304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Rukopis 9">
                <a:extLst>
                  <a:ext uri="{FF2B5EF4-FFF2-40B4-BE49-F238E27FC236}">
                    <a16:creationId xmlns:a16="http://schemas.microsoft.com/office/drawing/2014/main" id="{62F8EABD-35F6-C4F4-3550-C33468F0CD3F}"/>
                  </a:ext>
                </a:extLst>
              </p14:cNvPr>
              <p14:cNvContentPartPr/>
              <p14:nvPr/>
            </p14:nvContentPartPr>
            <p14:xfrm>
              <a:off x="4206240" y="3595920"/>
              <a:ext cx="3033000" cy="335880"/>
            </p14:xfrm>
          </p:contentPart>
        </mc:Choice>
        <mc:Fallback xmlns="">
          <p:pic>
            <p:nvPicPr>
              <p:cNvPr id="10" name="Rukopis 9">
                <a:extLst>
                  <a:ext uri="{FF2B5EF4-FFF2-40B4-BE49-F238E27FC236}">
                    <a16:creationId xmlns:a16="http://schemas.microsoft.com/office/drawing/2014/main" id="{62F8EABD-35F6-C4F4-3550-C33468F0CD3F}"/>
                  </a:ext>
                </a:extLst>
              </p:cNvPr>
              <p:cNvPicPr/>
              <p:nvPr/>
            </p:nvPicPr>
            <p:blipFill>
              <a:blip r:embed="rId7"/>
              <a:stretch>
                <a:fillRect/>
              </a:stretch>
            </p:blipFill>
            <p:spPr>
              <a:xfrm>
                <a:off x="4152240" y="3488280"/>
                <a:ext cx="3140640" cy="551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Rukopis 11">
                <a:extLst>
                  <a:ext uri="{FF2B5EF4-FFF2-40B4-BE49-F238E27FC236}">
                    <a16:creationId xmlns:a16="http://schemas.microsoft.com/office/drawing/2014/main" id="{5C63BF41-3956-CE9E-511E-13E1336DD7BB}"/>
                  </a:ext>
                </a:extLst>
              </p14:cNvPr>
              <p14:cNvContentPartPr/>
              <p14:nvPr/>
            </p14:nvContentPartPr>
            <p14:xfrm>
              <a:off x="4053600" y="3840360"/>
              <a:ext cx="5882760" cy="366120"/>
            </p14:xfrm>
          </p:contentPart>
        </mc:Choice>
        <mc:Fallback xmlns="">
          <p:pic>
            <p:nvPicPr>
              <p:cNvPr id="12" name="Rukopis 11">
                <a:extLst>
                  <a:ext uri="{FF2B5EF4-FFF2-40B4-BE49-F238E27FC236}">
                    <a16:creationId xmlns:a16="http://schemas.microsoft.com/office/drawing/2014/main" id="{5C63BF41-3956-CE9E-511E-13E1336DD7BB}"/>
                  </a:ext>
                </a:extLst>
              </p:cNvPr>
              <p:cNvPicPr/>
              <p:nvPr/>
            </p:nvPicPr>
            <p:blipFill>
              <a:blip r:embed="rId9"/>
              <a:stretch>
                <a:fillRect/>
              </a:stretch>
            </p:blipFill>
            <p:spPr>
              <a:xfrm>
                <a:off x="3999600" y="3732360"/>
                <a:ext cx="5990400" cy="581760"/>
              </a:xfrm>
              <a:prstGeom prst="rect">
                <a:avLst/>
              </a:prstGeom>
            </p:spPr>
          </p:pic>
        </mc:Fallback>
      </mc:AlternateContent>
    </p:spTree>
    <p:extLst>
      <p:ext uri="{BB962C8B-B14F-4D97-AF65-F5344CB8AC3E}">
        <p14:creationId xmlns:p14="http://schemas.microsoft.com/office/powerpoint/2010/main" val="2002862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57CF2-0FAC-B57E-ACF3-4B1F25EB6A99}"/>
              </a:ext>
            </a:extLst>
          </p:cNvPr>
          <p:cNvSpPr>
            <a:spLocks noGrp="1"/>
          </p:cNvSpPr>
          <p:nvPr>
            <p:ph type="title"/>
          </p:nvPr>
        </p:nvSpPr>
        <p:spPr/>
        <p:txBody>
          <a:bodyPr/>
          <a:lstStyle/>
          <a:p>
            <a:r>
              <a:rPr lang="cs-CZ" dirty="0"/>
              <a:t>hovorovost a expresivita</a:t>
            </a:r>
          </a:p>
        </p:txBody>
      </p:sp>
      <p:sp>
        <p:nvSpPr>
          <p:cNvPr id="3" name="Zástupný obsah 2">
            <a:extLst>
              <a:ext uri="{FF2B5EF4-FFF2-40B4-BE49-F238E27FC236}">
                <a16:creationId xmlns:a16="http://schemas.microsoft.com/office/drawing/2014/main" id="{C14FAC9B-459A-EE14-ED44-D7A811A9DE18}"/>
              </a:ext>
            </a:extLst>
          </p:cNvPr>
          <p:cNvSpPr>
            <a:spLocks noGrp="1"/>
          </p:cNvSpPr>
          <p:nvPr>
            <p:ph idx="1"/>
          </p:nvPr>
        </p:nvSpPr>
        <p:spPr/>
        <p:txBody>
          <a:bodyPr>
            <a:normAutofit fontScale="92500" lnSpcReduction="20000"/>
          </a:bodyPr>
          <a:lstStyle/>
          <a:p>
            <a:r>
              <a:rPr lang="cs-CZ" dirty="0"/>
              <a:t>stylistická:</a:t>
            </a:r>
          </a:p>
          <a:p>
            <a:pPr lvl="1"/>
            <a:r>
              <a:rPr lang="cs-CZ" dirty="0"/>
              <a:t>dodání intenzity: moc pěkná holčička, dávat dobrý pozor, řekněte to pěkně pomalu, obrovská místnost; sál byl velmi, velmi vysoký, ohromná společnost mužů</a:t>
            </a:r>
          </a:p>
          <a:p>
            <a:pPr lvl="1"/>
            <a:r>
              <a:rPr lang="cs-CZ" dirty="0"/>
              <a:t>metaforický, poetický, živelný popis: ohnivě rudé; zdálo se mi, že takový </a:t>
            </a:r>
            <a:r>
              <a:rPr lang="cs-CZ" i="1" dirty="0"/>
              <a:t>exemplář</a:t>
            </a:r>
            <a:r>
              <a:rPr lang="cs-CZ" dirty="0"/>
              <a:t> vidím (člověka)</a:t>
            </a:r>
          </a:p>
          <a:p>
            <a:pPr lvl="1"/>
            <a:r>
              <a:rPr lang="cs-CZ" dirty="0"/>
              <a:t>hodnocení: ubohá chaloupka, titěrné krajky, dětinský spolek lidí</a:t>
            </a:r>
          </a:p>
          <a:p>
            <a:pPr lvl="1"/>
            <a:r>
              <a:rPr lang="cs-CZ" dirty="0"/>
              <a:t>Idiomy: ulil jsem se stranou (I </a:t>
            </a:r>
            <a:r>
              <a:rPr lang="cs-CZ" dirty="0" err="1"/>
              <a:t>slipped</a:t>
            </a:r>
            <a:r>
              <a:rPr lang="cs-CZ" dirty="0"/>
              <a:t> </a:t>
            </a:r>
            <a:r>
              <a:rPr lang="cs-CZ" dirty="0" err="1"/>
              <a:t>aside</a:t>
            </a:r>
            <a:r>
              <a:rPr lang="cs-CZ" dirty="0"/>
              <a:t>), kápl jsem na to (I </a:t>
            </a:r>
            <a:r>
              <a:rPr lang="cs-CZ" dirty="0" err="1"/>
              <a:t>stumbled</a:t>
            </a:r>
            <a:r>
              <a:rPr lang="cs-CZ" dirty="0"/>
              <a:t> on </a:t>
            </a:r>
            <a:r>
              <a:rPr lang="cs-CZ" dirty="0" err="1"/>
              <a:t>the</a:t>
            </a:r>
            <a:r>
              <a:rPr lang="cs-CZ" dirty="0"/>
              <a:t> very </a:t>
            </a:r>
            <a:r>
              <a:rPr lang="cs-CZ" dirty="0" err="1"/>
              <a:t>thing</a:t>
            </a:r>
            <a:r>
              <a:rPr lang="cs-CZ" dirty="0"/>
              <a:t>), taky to nebude k zahození (I </a:t>
            </a:r>
            <a:r>
              <a:rPr lang="cs-CZ" dirty="0" err="1"/>
              <a:t>didn‘t</a:t>
            </a:r>
            <a:r>
              <a:rPr lang="cs-CZ" dirty="0"/>
              <a:t> </a:t>
            </a:r>
            <a:r>
              <a:rPr lang="cs-CZ" dirty="0" err="1"/>
              <a:t>want</a:t>
            </a:r>
            <a:r>
              <a:rPr lang="cs-CZ" dirty="0"/>
              <a:t> any </a:t>
            </a:r>
            <a:r>
              <a:rPr lang="cs-CZ" dirty="0" err="1"/>
              <a:t>softer</a:t>
            </a:r>
            <a:r>
              <a:rPr lang="cs-CZ" dirty="0"/>
              <a:t> </a:t>
            </a:r>
            <a:r>
              <a:rPr lang="cs-CZ" dirty="0" err="1"/>
              <a:t>thing</a:t>
            </a:r>
            <a:r>
              <a:rPr lang="cs-CZ" dirty="0"/>
              <a:t>), pověz mi to z gruntu (x go on and </a:t>
            </a:r>
            <a:r>
              <a:rPr lang="cs-CZ" dirty="0" err="1"/>
              <a:t>tell</a:t>
            </a:r>
            <a:r>
              <a:rPr lang="cs-CZ" dirty="0"/>
              <a:t> </a:t>
            </a:r>
            <a:r>
              <a:rPr lang="cs-CZ" dirty="0" err="1"/>
              <a:t>me</a:t>
            </a:r>
            <a:r>
              <a:rPr lang="cs-CZ" dirty="0"/>
              <a:t> </a:t>
            </a:r>
            <a:r>
              <a:rPr lang="cs-CZ" dirty="0" err="1"/>
              <a:t>everything</a:t>
            </a:r>
            <a:r>
              <a:rPr lang="cs-CZ" dirty="0"/>
              <a:t>), nechal jsem to plavat, nelámal jsem si s tím hlavu (x I </a:t>
            </a:r>
            <a:r>
              <a:rPr lang="cs-CZ" dirty="0" err="1"/>
              <a:t>didn‘t</a:t>
            </a:r>
            <a:r>
              <a:rPr lang="cs-CZ" dirty="0"/>
              <a:t> </a:t>
            </a:r>
            <a:r>
              <a:rPr lang="cs-CZ" dirty="0" err="1"/>
              <a:t>waste</a:t>
            </a:r>
            <a:r>
              <a:rPr lang="cs-CZ" dirty="0"/>
              <a:t> any </a:t>
            </a:r>
            <a:r>
              <a:rPr lang="cs-CZ" dirty="0" err="1"/>
              <a:t>bother</a:t>
            </a:r>
            <a:r>
              <a:rPr lang="cs-CZ" dirty="0"/>
              <a:t> </a:t>
            </a:r>
            <a:r>
              <a:rPr lang="cs-CZ" dirty="0" err="1"/>
              <a:t>about</a:t>
            </a:r>
            <a:r>
              <a:rPr lang="cs-CZ" dirty="0"/>
              <a:t> </a:t>
            </a:r>
            <a:r>
              <a:rPr lang="cs-CZ" dirty="0" err="1"/>
              <a:t>that</a:t>
            </a:r>
            <a:r>
              <a:rPr lang="cs-CZ" dirty="0"/>
              <a:t>), drobet přehánět (x </a:t>
            </a:r>
            <a:r>
              <a:rPr lang="cs-CZ" dirty="0" err="1"/>
              <a:t>exaggarate</a:t>
            </a:r>
            <a:r>
              <a:rPr lang="cs-CZ" dirty="0"/>
              <a:t> </a:t>
            </a:r>
            <a:r>
              <a:rPr lang="cs-CZ" dirty="0" err="1"/>
              <a:t>the</a:t>
            </a:r>
            <a:r>
              <a:rPr lang="cs-CZ" dirty="0"/>
              <a:t> </a:t>
            </a:r>
            <a:r>
              <a:rPr lang="cs-CZ" dirty="0" err="1"/>
              <a:t>facts</a:t>
            </a:r>
            <a:r>
              <a:rPr lang="cs-CZ" dirty="0"/>
              <a:t> a </a:t>
            </a:r>
            <a:r>
              <a:rPr lang="cs-CZ" dirty="0" err="1"/>
              <a:t>little</a:t>
            </a:r>
            <a:r>
              <a:rPr lang="cs-CZ" dirty="0"/>
              <a:t>)</a:t>
            </a:r>
          </a:p>
          <a:p>
            <a:r>
              <a:rPr lang="cs-CZ" dirty="0"/>
              <a:t>slovosledná:</a:t>
            </a:r>
          </a:p>
          <a:p>
            <a:pPr lvl="1"/>
            <a:r>
              <a:rPr lang="cs-CZ" dirty="0"/>
              <a:t>důraz na vlastní osobu (viz snímek, zavání i knižností)</a:t>
            </a:r>
          </a:p>
          <a:p>
            <a:endParaRPr lang="cs-CZ" dirty="0"/>
          </a:p>
        </p:txBody>
      </p:sp>
    </p:spTree>
    <p:extLst>
      <p:ext uri="{BB962C8B-B14F-4D97-AF65-F5344CB8AC3E}">
        <p14:creationId xmlns:p14="http://schemas.microsoft.com/office/powerpoint/2010/main" val="266986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717A8B-7481-8C1D-7C56-ED84626F951B}"/>
              </a:ext>
            </a:extLst>
          </p:cNvPr>
          <p:cNvSpPr>
            <a:spLocks noGrp="1"/>
          </p:cNvSpPr>
          <p:nvPr>
            <p:ph type="title"/>
          </p:nvPr>
        </p:nvSpPr>
        <p:spPr/>
        <p:txBody>
          <a:bodyPr/>
          <a:lstStyle/>
          <a:p>
            <a:r>
              <a:rPr lang="cs-CZ" dirty="0"/>
              <a:t>hovorovost a expresivita</a:t>
            </a:r>
          </a:p>
        </p:txBody>
      </p:sp>
      <p:sp>
        <p:nvSpPr>
          <p:cNvPr id="3" name="Zástupný obsah 2">
            <a:extLst>
              <a:ext uri="{FF2B5EF4-FFF2-40B4-BE49-F238E27FC236}">
                <a16:creationId xmlns:a16="http://schemas.microsoft.com/office/drawing/2014/main" id="{7D861C38-EA8A-7B0E-0B91-0039E71240ED}"/>
              </a:ext>
            </a:extLst>
          </p:cNvPr>
          <p:cNvSpPr>
            <a:spLocks noGrp="1"/>
          </p:cNvSpPr>
          <p:nvPr>
            <p:ph idx="1"/>
          </p:nvPr>
        </p:nvSpPr>
        <p:spPr/>
        <p:txBody>
          <a:bodyPr/>
          <a:lstStyle/>
          <a:p>
            <a:r>
              <a:rPr lang="cs-CZ" dirty="0"/>
              <a:t>syntaktická:</a:t>
            </a:r>
          </a:p>
          <a:p>
            <a:pPr lvl="1"/>
            <a:r>
              <a:rPr lang="cs-CZ" dirty="0"/>
              <a:t> opakování spojky </a:t>
            </a:r>
            <a:r>
              <a:rPr lang="cs-CZ" i="1" dirty="0"/>
              <a:t>a</a:t>
            </a:r>
            <a:r>
              <a:rPr lang="cs-CZ" dirty="0"/>
              <a:t> + obecně výrazná parataktičnost</a:t>
            </a:r>
          </a:p>
          <a:p>
            <a:endParaRPr lang="cs-CZ" dirty="0"/>
          </a:p>
        </p:txBody>
      </p:sp>
      <p:pic>
        <p:nvPicPr>
          <p:cNvPr id="5" name="Obrázek 4">
            <a:extLst>
              <a:ext uri="{FF2B5EF4-FFF2-40B4-BE49-F238E27FC236}">
                <a16:creationId xmlns:a16="http://schemas.microsoft.com/office/drawing/2014/main" id="{D3E595EC-6D16-5978-D79D-B9F406DE4336}"/>
              </a:ext>
            </a:extLst>
          </p:cNvPr>
          <p:cNvPicPr>
            <a:picLocks noChangeAspect="1"/>
          </p:cNvPicPr>
          <p:nvPr/>
        </p:nvPicPr>
        <p:blipFill>
          <a:blip r:embed="rId2"/>
          <a:stretch>
            <a:fillRect/>
          </a:stretch>
        </p:blipFill>
        <p:spPr>
          <a:xfrm>
            <a:off x="1496841" y="2882246"/>
            <a:ext cx="6617011" cy="3036664"/>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Rukopis 5">
                <a:extLst>
                  <a:ext uri="{FF2B5EF4-FFF2-40B4-BE49-F238E27FC236}">
                    <a16:creationId xmlns:a16="http://schemas.microsoft.com/office/drawing/2014/main" id="{0FD9D420-6829-0F36-846A-58674AF312A5}"/>
                  </a:ext>
                </a:extLst>
              </p14:cNvPr>
              <p14:cNvContentPartPr/>
              <p14:nvPr/>
            </p14:nvContentPartPr>
            <p14:xfrm>
              <a:off x="2244381" y="3345029"/>
              <a:ext cx="36000" cy="85680"/>
            </p14:xfrm>
          </p:contentPart>
        </mc:Choice>
        <mc:Fallback xmlns="">
          <p:pic>
            <p:nvPicPr>
              <p:cNvPr id="6" name="Rukopis 5">
                <a:extLst>
                  <a:ext uri="{FF2B5EF4-FFF2-40B4-BE49-F238E27FC236}">
                    <a16:creationId xmlns:a16="http://schemas.microsoft.com/office/drawing/2014/main" id="{0FD9D420-6829-0F36-846A-58674AF312A5}"/>
                  </a:ext>
                </a:extLst>
              </p:cNvPr>
              <p:cNvPicPr/>
              <p:nvPr/>
            </p:nvPicPr>
            <p:blipFill>
              <a:blip r:embed="rId4"/>
              <a:stretch>
                <a:fillRect/>
              </a:stretch>
            </p:blipFill>
            <p:spPr>
              <a:xfrm>
                <a:off x="2190381" y="3237389"/>
                <a:ext cx="14364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Rukopis 6">
                <a:extLst>
                  <a:ext uri="{FF2B5EF4-FFF2-40B4-BE49-F238E27FC236}">
                    <a16:creationId xmlns:a16="http://schemas.microsoft.com/office/drawing/2014/main" id="{D78439F2-3BA8-72E0-DB84-C0D169100708}"/>
                  </a:ext>
                </a:extLst>
              </p14:cNvPr>
              <p14:cNvContentPartPr/>
              <p14:nvPr/>
            </p14:nvContentPartPr>
            <p14:xfrm>
              <a:off x="3287301" y="3449069"/>
              <a:ext cx="360" cy="360"/>
            </p14:xfrm>
          </p:contentPart>
        </mc:Choice>
        <mc:Fallback xmlns="">
          <p:pic>
            <p:nvPicPr>
              <p:cNvPr id="7" name="Rukopis 6">
                <a:extLst>
                  <a:ext uri="{FF2B5EF4-FFF2-40B4-BE49-F238E27FC236}">
                    <a16:creationId xmlns:a16="http://schemas.microsoft.com/office/drawing/2014/main" id="{D78439F2-3BA8-72E0-DB84-C0D169100708}"/>
                  </a:ext>
                </a:extLst>
              </p:cNvPr>
              <p:cNvPicPr/>
              <p:nvPr/>
            </p:nvPicPr>
            <p:blipFill>
              <a:blip r:embed="rId6"/>
              <a:stretch>
                <a:fillRect/>
              </a:stretch>
            </p:blipFill>
            <p:spPr>
              <a:xfrm>
                <a:off x="3233301" y="3341069"/>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Rukopis 8">
                <a:extLst>
                  <a:ext uri="{FF2B5EF4-FFF2-40B4-BE49-F238E27FC236}">
                    <a16:creationId xmlns:a16="http://schemas.microsoft.com/office/drawing/2014/main" id="{8FA42F64-0D8B-F978-A1BE-B033BC0C398E}"/>
                  </a:ext>
                </a:extLst>
              </p14:cNvPr>
              <p14:cNvContentPartPr/>
              <p14:nvPr/>
            </p14:nvContentPartPr>
            <p14:xfrm>
              <a:off x="5602101" y="3402989"/>
              <a:ext cx="83880" cy="21960"/>
            </p14:xfrm>
          </p:contentPart>
        </mc:Choice>
        <mc:Fallback xmlns="">
          <p:pic>
            <p:nvPicPr>
              <p:cNvPr id="9" name="Rukopis 8">
                <a:extLst>
                  <a:ext uri="{FF2B5EF4-FFF2-40B4-BE49-F238E27FC236}">
                    <a16:creationId xmlns:a16="http://schemas.microsoft.com/office/drawing/2014/main" id="{8FA42F64-0D8B-F978-A1BE-B033BC0C398E}"/>
                  </a:ext>
                </a:extLst>
              </p:cNvPr>
              <p:cNvPicPr/>
              <p:nvPr/>
            </p:nvPicPr>
            <p:blipFill>
              <a:blip r:embed="rId8"/>
              <a:stretch>
                <a:fillRect/>
              </a:stretch>
            </p:blipFill>
            <p:spPr>
              <a:xfrm>
                <a:off x="5548101" y="3295349"/>
                <a:ext cx="19152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Rukopis 9">
                <a:extLst>
                  <a:ext uri="{FF2B5EF4-FFF2-40B4-BE49-F238E27FC236}">
                    <a16:creationId xmlns:a16="http://schemas.microsoft.com/office/drawing/2014/main" id="{866CDD72-A6CE-F7BD-2094-573F4EF2001A}"/>
                  </a:ext>
                </a:extLst>
              </p14:cNvPr>
              <p14:cNvContentPartPr/>
              <p14:nvPr/>
            </p14:nvContentPartPr>
            <p14:xfrm>
              <a:off x="1504581" y="3889349"/>
              <a:ext cx="207720" cy="25560"/>
            </p14:xfrm>
          </p:contentPart>
        </mc:Choice>
        <mc:Fallback xmlns="">
          <p:pic>
            <p:nvPicPr>
              <p:cNvPr id="10" name="Rukopis 9">
                <a:extLst>
                  <a:ext uri="{FF2B5EF4-FFF2-40B4-BE49-F238E27FC236}">
                    <a16:creationId xmlns:a16="http://schemas.microsoft.com/office/drawing/2014/main" id="{866CDD72-A6CE-F7BD-2094-573F4EF2001A}"/>
                  </a:ext>
                </a:extLst>
              </p:cNvPr>
              <p:cNvPicPr/>
              <p:nvPr/>
            </p:nvPicPr>
            <p:blipFill>
              <a:blip r:embed="rId10"/>
              <a:stretch>
                <a:fillRect/>
              </a:stretch>
            </p:blipFill>
            <p:spPr>
              <a:xfrm>
                <a:off x="1450581" y="3781349"/>
                <a:ext cx="31536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Rukopis 10">
                <a:extLst>
                  <a:ext uri="{FF2B5EF4-FFF2-40B4-BE49-F238E27FC236}">
                    <a16:creationId xmlns:a16="http://schemas.microsoft.com/office/drawing/2014/main" id="{9DC3E243-0581-AF2C-50FF-500DAFF7F94A}"/>
                  </a:ext>
                </a:extLst>
              </p14:cNvPr>
              <p14:cNvContentPartPr/>
              <p14:nvPr/>
            </p14:nvContentPartPr>
            <p14:xfrm>
              <a:off x="3831261" y="3926069"/>
              <a:ext cx="144720" cy="9360"/>
            </p14:xfrm>
          </p:contentPart>
        </mc:Choice>
        <mc:Fallback xmlns="">
          <p:pic>
            <p:nvPicPr>
              <p:cNvPr id="11" name="Rukopis 10">
                <a:extLst>
                  <a:ext uri="{FF2B5EF4-FFF2-40B4-BE49-F238E27FC236}">
                    <a16:creationId xmlns:a16="http://schemas.microsoft.com/office/drawing/2014/main" id="{9DC3E243-0581-AF2C-50FF-500DAFF7F94A}"/>
                  </a:ext>
                </a:extLst>
              </p:cNvPr>
              <p:cNvPicPr/>
              <p:nvPr/>
            </p:nvPicPr>
            <p:blipFill>
              <a:blip r:embed="rId12"/>
              <a:stretch>
                <a:fillRect/>
              </a:stretch>
            </p:blipFill>
            <p:spPr>
              <a:xfrm>
                <a:off x="3777621" y="3818429"/>
                <a:ext cx="25236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Rukopis 11">
                <a:extLst>
                  <a:ext uri="{FF2B5EF4-FFF2-40B4-BE49-F238E27FC236}">
                    <a16:creationId xmlns:a16="http://schemas.microsoft.com/office/drawing/2014/main" id="{95D95A8E-E6AD-5044-F494-CEB0D07BED05}"/>
                  </a:ext>
                </a:extLst>
              </p14:cNvPr>
              <p14:cNvContentPartPr/>
              <p14:nvPr/>
            </p14:nvContentPartPr>
            <p14:xfrm>
              <a:off x="6366021" y="3969989"/>
              <a:ext cx="88200" cy="360"/>
            </p14:xfrm>
          </p:contentPart>
        </mc:Choice>
        <mc:Fallback xmlns="">
          <p:pic>
            <p:nvPicPr>
              <p:cNvPr id="12" name="Rukopis 11">
                <a:extLst>
                  <a:ext uri="{FF2B5EF4-FFF2-40B4-BE49-F238E27FC236}">
                    <a16:creationId xmlns:a16="http://schemas.microsoft.com/office/drawing/2014/main" id="{95D95A8E-E6AD-5044-F494-CEB0D07BED05}"/>
                  </a:ext>
                </a:extLst>
              </p:cNvPr>
              <p:cNvPicPr/>
              <p:nvPr/>
            </p:nvPicPr>
            <p:blipFill>
              <a:blip r:embed="rId14"/>
              <a:stretch>
                <a:fillRect/>
              </a:stretch>
            </p:blipFill>
            <p:spPr>
              <a:xfrm>
                <a:off x="6312021" y="3862349"/>
                <a:ext cx="195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Rukopis 12">
                <a:extLst>
                  <a:ext uri="{FF2B5EF4-FFF2-40B4-BE49-F238E27FC236}">
                    <a16:creationId xmlns:a16="http://schemas.microsoft.com/office/drawing/2014/main" id="{E41CDA71-A065-9FFE-0C0A-E0A98C0A0E5B}"/>
                  </a:ext>
                </a:extLst>
              </p14:cNvPr>
              <p14:cNvContentPartPr/>
              <p14:nvPr/>
            </p14:nvContentPartPr>
            <p14:xfrm>
              <a:off x="2071581" y="4142789"/>
              <a:ext cx="138600" cy="12240"/>
            </p14:xfrm>
          </p:contentPart>
        </mc:Choice>
        <mc:Fallback xmlns="">
          <p:pic>
            <p:nvPicPr>
              <p:cNvPr id="13" name="Rukopis 12">
                <a:extLst>
                  <a:ext uri="{FF2B5EF4-FFF2-40B4-BE49-F238E27FC236}">
                    <a16:creationId xmlns:a16="http://schemas.microsoft.com/office/drawing/2014/main" id="{E41CDA71-A065-9FFE-0C0A-E0A98C0A0E5B}"/>
                  </a:ext>
                </a:extLst>
              </p:cNvPr>
              <p:cNvPicPr/>
              <p:nvPr/>
            </p:nvPicPr>
            <p:blipFill>
              <a:blip r:embed="rId16"/>
              <a:stretch>
                <a:fillRect/>
              </a:stretch>
            </p:blipFill>
            <p:spPr>
              <a:xfrm>
                <a:off x="2017941" y="4035149"/>
                <a:ext cx="24624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 name="Rukopis 13">
                <a:extLst>
                  <a:ext uri="{FF2B5EF4-FFF2-40B4-BE49-F238E27FC236}">
                    <a16:creationId xmlns:a16="http://schemas.microsoft.com/office/drawing/2014/main" id="{4E50516A-A44C-7F29-7FC5-E07766EF120E}"/>
                  </a:ext>
                </a:extLst>
              </p14:cNvPr>
              <p14:cNvContentPartPr/>
              <p14:nvPr/>
            </p14:nvContentPartPr>
            <p14:xfrm>
              <a:off x="4513821" y="4201829"/>
              <a:ext cx="145080" cy="46440"/>
            </p14:xfrm>
          </p:contentPart>
        </mc:Choice>
        <mc:Fallback xmlns="">
          <p:pic>
            <p:nvPicPr>
              <p:cNvPr id="14" name="Rukopis 13">
                <a:extLst>
                  <a:ext uri="{FF2B5EF4-FFF2-40B4-BE49-F238E27FC236}">
                    <a16:creationId xmlns:a16="http://schemas.microsoft.com/office/drawing/2014/main" id="{4E50516A-A44C-7F29-7FC5-E07766EF120E}"/>
                  </a:ext>
                </a:extLst>
              </p:cNvPr>
              <p:cNvPicPr/>
              <p:nvPr/>
            </p:nvPicPr>
            <p:blipFill>
              <a:blip r:embed="rId18"/>
              <a:stretch>
                <a:fillRect/>
              </a:stretch>
            </p:blipFill>
            <p:spPr>
              <a:xfrm>
                <a:off x="4459821" y="4094189"/>
                <a:ext cx="25272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Rukopis 14">
                <a:extLst>
                  <a:ext uri="{FF2B5EF4-FFF2-40B4-BE49-F238E27FC236}">
                    <a16:creationId xmlns:a16="http://schemas.microsoft.com/office/drawing/2014/main" id="{ADE4ACA0-D8A3-0DBD-43DA-A4E2D2AD07C1}"/>
                  </a:ext>
                </a:extLst>
              </p14:cNvPr>
              <p14:cNvContentPartPr/>
              <p14:nvPr/>
            </p14:nvContentPartPr>
            <p14:xfrm>
              <a:off x="7060461" y="4201109"/>
              <a:ext cx="208440" cy="12240"/>
            </p14:xfrm>
          </p:contentPart>
        </mc:Choice>
        <mc:Fallback xmlns="">
          <p:pic>
            <p:nvPicPr>
              <p:cNvPr id="15" name="Rukopis 14">
                <a:extLst>
                  <a:ext uri="{FF2B5EF4-FFF2-40B4-BE49-F238E27FC236}">
                    <a16:creationId xmlns:a16="http://schemas.microsoft.com/office/drawing/2014/main" id="{ADE4ACA0-D8A3-0DBD-43DA-A4E2D2AD07C1}"/>
                  </a:ext>
                </a:extLst>
              </p:cNvPr>
              <p:cNvPicPr/>
              <p:nvPr/>
            </p:nvPicPr>
            <p:blipFill>
              <a:blip r:embed="rId20"/>
              <a:stretch>
                <a:fillRect/>
              </a:stretch>
            </p:blipFill>
            <p:spPr>
              <a:xfrm>
                <a:off x="7006461" y="4093469"/>
                <a:ext cx="3160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Rukopis 15">
                <a:extLst>
                  <a:ext uri="{FF2B5EF4-FFF2-40B4-BE49-F238E27FC236}">
                    <a16:creationId xmlns:a16="http://schemas.microsoft.com/office/drawing/2014/main" id="{5E753491-B251-54C1-0622-ACFC7FEA70A9}"/>
                  </a:ext>
                </a:extLst>
              </p14:cNvPr>
              <p14:cNvContentPartPr/>
              <p14:nvPr/>
            </p14:nvContentPartPr>
            <p14:xfrm>
              <a:off x="4340301" y="4502429"/>
              <a:ext cx="126720" cy="12240"/>
            </p14:xfrm>
          </p:contentPart>
        </mc:Choice>
        <mc:Fallback xmlns="">
          <p:pic>
            <p:nvPicPr>
              <p:cNvPr id="16" name="Rukopis 15">
                <a:extLst>
                  <a:ext uri="{FF2B5EF4-FFF2-40B4-BE49-F238E27FC236}">
                    <a16:creationId xmlns:a16="http://schemas.microsoft.com/office/drawing/2014/main" id="{5E753491-B251-54C1-0622-ACFC7FEA70A9}"/>
                  </a:ext>
                </a:extLst>
              </p:cNvPr>
              <p:cNvPicPr/>
              <p:nvPr/>
            </p:nvPicPr>
            <p:blipFill>
              <a:blip r:embed="rId22"/>
              <a:stretch>
                <a:fillRect/>
              </a:stretch>
            </p:blipFill>
            <p:spPr>
              <a:xfrm>
                <a:off x="4286661" y="4394429"/>
                <a:ext cx="2343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Rukopis 16">
                <a:extLst>
                  <a:ext uri="{FF2B5EF4-FFF2-40B4-BE49-F238E27FC236}">
                    <a16:creationId xmlns:a16="http://schemas.microsoft.com/office/drawing/2014/main" id="{7DFD2000-8E0E-7252-2C89-9C2BD1F33571}"/>
                  </a:ext>
                </a:extLst>
              </p14:cNvPr>
              <p14:cNvContentPartPr/>
              <p14:nvPr/>
            </p14:nvContentPartPr>
            <p14:xfrm>
              <a:off x="7199421" y="4525109"/>
              <a:ext cx="108720" cy="12240"/>
            </p14:xfrm>
          </p:contentPart>
        </mc:Choice>
        <mc:Fallback xmlns="">
          <p:pic>
            <p:nvPicPr>
              <p:cNvPr id="17" name="Rukopis 16">
                <a:extLst>
                  <a:ext uri="{FF2B5EF4-FFF2-40B4-BE49-F238E27FC236}">
                    <a16:creationId xmlns:a16="http://schemas.microsoft.com/office/drawing/2014/main" id="{7DFD2000-8E0E-7252-2C89-9C2BD1F33571}"/>
                  </a:ext>
                </a:extLst>
              </p:cNvPr>
              <p:cNvPicPr/>
              <p:nvPr/>
            </p:nvPicPr>
            <p:blipFill>
              <a:blip r:embed="rId24"/>
              <a:stretch>
                <a:fillRect/>
              </a:stretch>
            </p:blipFill>
            <p:spPr>
              <a:xfrm>
                <a:off x="7145421" y="4417469"/>
                <a:ext cx="2163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Rukopis 17">
                <a:extLst>
                  <a:ext uri="{FF2B5EF4-FFF2-40B4-BE49-F238E27FC236}">
                    <a16:creationId xmlns:a16="http://schemas.microsoft.com/office/drawing/2014/main" id="{6CEF494F-EF8A-DBE6-DC2D-0EAAED69665F}"/>
                  </a:ext>
                </a:extLst>
              </p14:cNvPr>
              <p14:cNvContentPartPr/>
              <p14:nvPr/>
            </p14:nvContentPartPr>
            <p14:xfrm>
              <a:off x="1539501" y="4687109"/>
              <a:ext cx="208800" cy="12240"/>
            </p14:xfrm>
          </p:contentPart>
        </mc:Choice>
        <mc:Fallback xmlns="">
          <p:pic>
            <p:nvPicPr>
              <p:cNvPr id="18" name="Rukopis 17">
                <a:extLst>
                  <a:ext uri="{FF2B5EF4-FFF2-40B4-BE49-F238E27FC236}">
                    <a16:creationId xmlns:a16="http://schemas.microsoft.com/office/drawing/2014/main" id="{6CEF494F-EF8A-DBE6-DC2D-0EAAED69665F}"/>
                  </a:ext>
                </a:extLst>
              </p:cNvPr>
              <p:cNvPicPr/>
              <p:nvPr/>
            </p:nvPicPr>
            <p:blipFill>
              <a:blip r:embed="rId26"/>
              <a:stretch>
                <a:fillRect/>
              </a:stretch>
            </p:blipFill>
            <p:spPr>
              <a:xfrm>
                <a:off x="1485861" y="4579109"/>
                <a:ext cx="31644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Rukopis 18">
                <a:extLst>
                  <a:ext uri="{FF2B5EF4-FFF2-40B4-BE49-F238E27FC236}">
                    <a16:creationId xmlns:a16="http://schemas.microsoft.com/office/drawing/2014/main" id="{BD95DF3B-0571-E2EB-65BE-96B4D3D48FF3}"/>
                  </a:ext>
                </a:extLst>
              </p14:cNvPr>
              <p14:cNvContentPartPr/>
              <p14:nvPr/>
            </p14:nvContentPartPr>
            <p14:xfrm>
              <a:off x="3229341" y="4768469"/>
              <a:ext cx="114840" cy="360"/>
            </p14:xfrm>
          </p:contentPart>
        </mc:Choice>
        <mc:Fallback xmlns="">
          <p:pic>
            <p:nvPicPr>
              <p:cNvPr id="19" name="Rukopis 18">
                <a:extLst>
                  <a:ext uri="{FF2B5EF4-FFF2-40B4-BE49-F238E27FC236}">
                    <a16:creationId xmlns:a16="http://schemas.microsoft.com/office/drawing/2014/main" id="{BD95DF3B-0571-E2EB-65BE-96B4D3D48FF3}"/>
                  </a:ext>
                </a:extLst>
              </p:cNvPr>
              <p:cNvPicPr/>
              <p:nvPr/>
            </p:nvPicPr>
            <p:blipFill>
              <a:blip r:embed="rId28"/>
              <a:stretch>
                <a:fillRect/>
              </a:stretch>
            </p:blipFill>
            <p:spPr>
              <a:xfrm>
                <a:off x="3175341" y="4660829"/>
                <a:ext cx="2224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Rukopis 19">
                <a:extLst>
                  <a:ext uri="{FF2B5EF4-FFF2-40B4-BE49-F238E27FC236}">
                    <a16:creationId xmlns:a16="http://schemas.microsoft.com/office/drawing/2014/main" id="{A2D27A9A-BF63-0148-45EC-8C30DD5F5633}"/>
                  </a:ext>
                </a:extLst>
              </p14:cNvPr>
              <p14:cNvContentPartPr/>
              <p14:nvPr/>
            </p14:nvContentPartPr>
            <p14:xfrm>
              <a:off x="5474661" y="4689989"/>
              <a:ext cx="140400" cy="21240"/>
            </p14:xfrm>
          </p:contentPart>
        </mc:Choice>
        <mc:Fallback xmlns="">
          <p:pic>
            <p:nvPicPr>
              <p:cNvPr id="20" name="Rukopis 19">
                <a:extLst>
                  <a:ext uri="{FF2B5EF4-FFF2-40B4-BE49-F238E27FC236}">
                    <a16:creationId xmlns:a16="http://schemas.microsoft.com/office/drawing/2014/main" id="{A2D27A9A-BF63-0148-45EC-8C30DD5F5633}"/>
                  </a:ext>
                </a:extLst>
              </p:cNvPr>
              <p:cNvPicPr/>
              <p:nvPr/>
            </p:nvPicPr>
            <p:blipFill>
              <a:blip r:embed="rId30"/>
              <a:stretch>
                <a:fillRect/>
              </a:stretch>
            </p:blipFill>
            <p:spPr>
              <a:xfrm>
                <a:off x="5420661" y="4581989"/>
                <a:ext cx="24804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Rukopis 20">
                <a:extLst>
                  <a:ext uri="{FF2B5EF4-FFF2-40B4-BE49-F238E27FC236}">
                    <a16:creationId xmlns:a16="http://schemas.microsoft.com/office/drawing/2014/main" id="{8392BE9E-1353-C1F6-170D-30755F677C3A}"/>
                  </a:ext>
                </a:extLst>
              </p14:cNvPr>
              <p14:cNvContentPartPr/>
              <p14:nvPr/>
            </p14:nvContentPartPr>
            <p14:xfrm>
              <a:off x="7210581" y="4768469"/>
              <a:ext cx="145800" cy="11520"/>
            </p14:xfrm>
          </p:contentPart>
        </mc:Choice>
        <mc:Fallback xmlns="">
          <p:pic>
            <p:nvPicPr>
              <p:cNvPr id="21" name="Rukopis 20">
                <a:extLst>
                  <a:ext uri="{FF2B5EF4-FFF2-40B4-BE49-F238E27FC236}">
                    <a16:creationId xmlns:a16="http://schemas.microsoft.com/office/drawing/2014/main" id="{8392BE9E-1353-C1F6-170D-30755F677C3A}"/>
                  </a:ext>
                </a:extLst>
              </p:cNvPr>
              <p:cNvPicPr/>
              <p:nvPr/>
            </p:nvPicPr>
            <p:blipFill>
              <a:blip r:embed="rId32"/>
              <a:stretch>
                <a:fillRect/>
              </a:stretch>
            </p:blipFill>
            <p:spPr>
              <a:xfrm>
                <a:off x="7156941" y="4660829"/>
                <a:ext cx="25344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Rukopis 21">
                <a:extLst>
                  <a:ext uri="{FF2B5EF4-FFF2-40B4-BE49-F238E27FC236}">
                    <a16:creationId xmlns:a16="http://schemas.microsoft.com/office/drawing/2014/main" id="{6EE718C6-2E3D-F050-CE0E-715C63BED7AA}"/>
                  </a:ext>
                </a:extLst>
              </p14:cNvPr>
              <p14:cNvContentPartPr/>
              <p14:nvPr/>
            </p14:nvContentPartPr>
            <p14:xfrm>
              <a:off x="3796341" y="5231789"/>
              <a:ext cx="103680" cy="34560"/>
            </p14:xfrm>
          </p:contentPart>
        </mc:Choice>
        <mc:Fallback xmlns="">
          <p:pic>
            <p:nvPicPr>
              <p:cNvPr id="22" name="Rukopis 21">
                <a:extLst>
                  <a:ext uri="{FF2B5EF4-FFF2-40B4-BE49-F238E27FC236}">
                    <a16:creationId xmlns:a16="http://schemas.microsoft.com/office/drawing/2014/main" id="{6EE718C6-2E3D-F050-CE0E-715C63BED7AA}"/>
                  </a:ext>
                </a:extLst>
              </p:cNvPr>
              <p:cNvPicPr/>
              <p:nvPr/>
            </p:nvPicPr>
            <p:blipFill>
              <a:blip r:embed="rId34"/>
              <a:stretch>
                <a:fillRect/>
              </a:stretch>
            </p:blipFill>
            <p:spPr>
              <a:xfrm>
                <a:off x="3742341" y="5124149"/>
                <a:ext cx="21132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Rukopis 22">
                <a:extLst>
                  <a:ext uri="{FF2B5EF4-FFF2-40B4-BE49-F238E27FC236}">
                    <a16:creationId xmlns:a16="http://schemas.microsoft.com/office/drawing/2014/main" id="{22215489-411A-9CB3-9393-B54A8352F9F4}"/>
                  </a:ext>
                </a:extLst>
              </p14:cNvPr>
              <p14:cNvContentPartPr/>
              <p14:nvPr/>
            </p14:nvContentPartPr>
            <p14:xfrm>
              <a:off x="5416701" y="5289029"/>
              <a:ext cx="102960" cy="12240"/>
            </p14:xfrm>
          </p:contentPart>
        </mc:Choice>
        <mc:Fallback xmlns="">
          <p:pic>
            <p:nvPicPr>
              <p:cNvPr id="23" name="Rukopis 22">
                <a:extLst>
                  <a:ext uri="{FF2B5EF4-FFF2-40B4-BE49-F238E27FC236}">
                    <a16:creationId xmlns:a16="http://schemas.microsoft.com/office/drawing/2014/main" id="{22215489-411A-9CB3-9393-B54A8352F9F4}"/>
                  </a:ext>
                </a:extLst>
              </p:cNvPr>
              <p:cNvPicPr/>
              <p:nvPr/>
            </p:nvPicPr>
            <p:blipFill>
              <a:blip r:embed="rId36"/>
              <a:stretch>
                <a:fillRect/>
              </a:stretch>
            </p:blipFill>
            <p:spPr>
              <a:xfrm>
                <a:off x="5362701" y="5181389"/>
                <a:ext cx="21060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Rukopis 23">
                <a:extLst>
                  <a:ext uri="{FF2B5EF4-FFF2-40B4-BE49-F238E27FC236}">
                    <a16:creationId xmlns:a16="http://schemas.microsoft.com/office/drawing/2014/main" id="{582BC271-0C97-82CE-0CBE-A6D1F06EADF9}"/>
                  </a:ext>
                </a:extLst>
              </p14:cNvPr>
              <p14:cNvContentPartPr/>
              <p14:nvPr/>
            </p14:nvContentPartPr>
            <p14:xfrm>
              <a:off x="7534941" y="5311709"/>
              <a:ext cx="173160" cy="24480"/>
            </p14:xfrm>
          </p:contentPart>
        </mc:Choice>
        <mc:Fallback xmlns="">
          <p:pic>
            <p:nvPicPr>
              <p:cNvPr id="24" name="Rukopis 23">
                <a:extLst>
                  <a:ext uri="{FF2B5EF4-FFF2-40B4-BE49-F238E27FC236}">
                    <a16:creationId xmlns:a16="http://schemas.microsoft.com/office/drawing/2014/main" id="{582BC271-0C97-82CE-0CBE-A6D1F06EADF9}"/>
                  </a:ext>
                </a:extLst>
              </p:cNvPr>
              <p:cNvPicPr/>
              <p:nvPr/>
            </p:nvPicPr>
            <p:blipFill>
              <a:blip r:embed="rId38"/>
              <a:stretch>
                <a:fillRect/>
              </a:stretch>
            </p:blipFill>
            <p:spPr>
              <a:xfrm>
                <a:off x="7481301" y="5203709"/>
                <a:ext cx="280800" cy="240120"/>
              </a:xfrm>
              <a:prstGeom prst="rect">
                <a:avLst/>
              </a:prstGeom>
            </p:spPr>
          </p:pic>
        </mc:Fallback>
      </mc:AlternateContent>
    </p:spTree>
    <p:extLst>
      <p:ext uri="{BB962C8B-B14F-4D97-AF65-F5344CB8AC3E}">
        <p14:creationId xmlns:p14="http://schemas.microsoft.com/office/powerpoint/2010/main" val="3322684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90B538-CAA9-161B-2DE6-5E54637F9CEA}"/>
              </a:ext>
            </a:extLst>
          </p:cNvPr>
          <p:cNvSpPr>
            <a:spLocks noGrp="1"/>
          </p:cNvSpPr>
          <p:nvPr>
            <p:ph type="title"/>
          </p:nvPr>
        </p:nvSpPr>
        <p:spPr/>
        <p:txBody>
          <a:bodyPr/>
          <a:lstStyle/>
          <a:p>
            <a:endParaRPr lang="cs-CZ"/>
          </a:p>
        </p:txBody>
      </p:sp>
      <p:pic>
        <p:nvPicPr>
          <p:cNvPr id="7" name="Zástupný obsah 6">
            <a:extLst>
              <a:ext uri="{FF2B5EF4-FFF2-40B4-BE49-F238E27FC236}">
                <a16:creationId xmlns:a16="http://schemas.microsoft.com/office/drawing/2014/main" id="{59DCEB0D-8215-D4BC-3069-6E1F4AF44EC7}"/>
              </a:ext>
            </a:extLst>
          </p:cNvPr>
          <p:cNvPicPr>
            <a:picLocks noGrp="1" noChangeAspect="1"/>
          </p:cNvPicPr>
          <p:nvPr>
            <p:ph idx="1"/>
          </p:nvPr>
        </p:nvPicPr>
        <p:blipFill>
          <a:blip r:embed="rId2"/>
          <a:stretch>
            <a:fillRect/>
          </a:stretch>
        </p:blipFill>
        <p:spPr>
          <a:xfrm>
            <a:off x="1226917" y="1685994"/>
            <a:ext cx="8430416" cy="4008750"/>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Rukopis 7">
                <a:extLst>
                  <a:ext uri="{FF2B5EF4-FFF2-40B4-BE49-F238E27FC236}">
                    <a16:creationId xmlns:a16="http://schemas.microsoft.com/office/drawing/2014/main" id="{46D0C4A1-C818-6CF0-4F87-0BC30619679D}"/>
                  </a:ext>
                </a:extLst>
              </p14:cNvPr>
              <p14:cNvContentPartPr/>
              <p14:nvPr/>
            </p14:nvContentPartPr>
            <p14:xfrm>
              <a:off x="9062877" y="2256644"/>
              <a:ext cx="360" cy="360"/>
            </p14:xfrm>
          </p:contentPart>
        </mc:Choice>
        <mc:Fallback xmlns="">
          <p:pic>
            <p:nvPicPr>
              <p:cNvPr id="8" name="Rukopis 7">
                <a:extLst>
                  <a:ext uri="{FF2B5EF4-FFF2-40B4-BE49-F238E27FC236}">
                    <a16:creationId xmlns:a16="http://schemas.microsoft.com/office/drawing/2014/main" id="{46D0C4A1-C818-6CF0-4F87-0BC30619679D}"/>
                  </a:ext>
                </a:extLst>
              </p:cNvPr>
              <p:cNvPicPr/>
              <p:nvPr/>
            </p:nvPicPr>
            <p:blipFill>
              <a:blip r:embed="rId4"/>
              <a:stretch>
                <a:fillRect/>
              </a:stretch>
            </p:blipFill>
            <p:spPr>
              <a:xfrm>
                <a:off x="9009237" y="214900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Rukopis 8">
                <a:extLst>
                  <a:ext uri="{FF2B5EF4-FFF2-40B4-BE49-F238E27FC236}">
                    <a16:creationId xmlns:a16="http://schemas.microsoft.com/office/drawing/2014/main" id="{4D99AE43-0170-719A-AF87-E9303BD5D950}"/>
                  </a:ext>
                </a:extLst>
              </p14:cNvPr>
              <p14:cNvContentPartPr/>
              <p14:nvPr/>
            </p14:nvContentPartPr>
            <p14:xfrm>
              <a:off x="3182637" y="2615564"/>
              <a:ext cx="360" cy="360"/>
            </p14:xfrm>
          </p:contentPart>
        </mc:Choice>
        <mc:Fallback xmlns="">
          <p:pic>
            <p:nvPicPr>
              <p:cNvPr id="9" name="Rukopis 8">
                <a:extLst>
                  <a:ext uri="{FF2B5EF4-FFF2-40B4-BE49-F238E27FC236}">
                    <a16:creationId xmlns:a16="http://schemas.microsoft.com/office/drawing/2014/main" id="{4D99AE43-0170-719A-AF87-E9303BD5D950}"/>
                  </a:ext>
                </a:extLst>
              </p:cNvPr>
              <p:cNvPicPr/>
              <p:nvPr/>
            </p:nvPicPr>
            <p:blipFill>
              <a:blip r:embed="rId4"/>
              <a:stretch>
                <a:fillRect/>
              </a:stretch>
            </p:blipFill>
            <p:spPr>
              <a:xfrm>
                <a:off x="3128997" y="250756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Rukopis 9">
                <a:extLst>
                  <a:ext uri="{FF2B5EF4-FFF2-40B4-BE49-F238E27FC236}">
                    <a16:creationId xmlns:a16="http://schemas.microsoft.com/office/drawing/2014/main" id="{DE44D0AB-801A-3D58-588A-30323C69D164}"/>
                  </a:ext>
                </a:extLst>
              </p14:cNvPr>
              <p14:cNvContentPartPr/>
              <p14:nvPr/>
            </p14:nvContentPartPr>
            <p14:xfrm>
              <a:off x="5221317" y="2442044"/>
              <a:ext cx="566280" cy="47160"/>
            </p14:xfrm>
          </p:contentPart>
        </mc:Choice>
        <mc:Fallback xmlns="">
          <p:pic>
            <p:nvPicPr>
              <p:cNvPr id="10" name="Rukopis 9">
                <a:extLst>
                  <a:ext uri="{FF2B5EF4-FFF2-40B4-BE49-F238E27FC236}">
                    <a16:creationId xmlns:a16="http://schemas.microsoft.com/office/drawing/2014/main" id="{DE44D0AB-801A-3D58-588A-30323C69D164}"/>
                  </a:ext>
                </a:extLst>
              </p:cNvPr>
              <p:cNvPicPr/>
              <p:nvPr/>
            </p:nvPicPr>
            <p:blipFill>
              <a:blip r:embed="rId7"/>
              <a:stretch>
                <a:fillRect/>
              </a:stretch>
            </p:blipFill>
            <p:spPr>
              <a:xfrm>
                <a:off x="5167317" y="2334044"/>
                <a:ext cx="67392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Rukopis 10">
                <a:extLst>
                  <a:ext uri="{FF2B5EF4-FFF2-40B4-BE49-F238E27FC236}">
                    <a16:creationId xmlns:a16="http://schemas.microsoft.com/office/drawing/2014/main" id="{B7EECB05-E113-5417-25D1-C8F15CC62754}"/>
                  </a:ext>
                </a:extLst>
              </p14:cNvPr>
              <p14:cNvContentPartPr/>
              <p14:nvPr/>
            </p14:nvContentPartPr>
            <p14:xfrm>
              <a:off x="8159997" y="2880524"/>
              <a:ext cx="456840" cy="64440"/>
            </p14:xfrm>
          </p:contentPart>
        </mc:Choice>
        <mc:Fallback xmlns="">
          <p:pic>
            <p:nvPicPr>
              <p:cNvPr id="11" name="Rukopis 10">
                <a:extLst>
                  <a:ext uri="{FF2B5EF4-FFF2-40B4-BE49-F238E27FC236}">
                    <a16:creationId xmlns:a16="http://schemas.microsoft.com/office/drawing/2014/main" id="{B7EECB05-E113-5417-25D1-C8F15CC62754}"/>
                  </a:ext>
                </a:extLst>
              </p:cNvPr>
              <p:cNvPicPr/>
              <p:nvPr/>
            </p:nvPicPr>
            <p:blipFill>
              <a:blip r:embed="rId9"/>
              <a:stretch>
                <a:fillRect/>
              </a:stretch>
            </p:blipFill>
            <p:spPr>
              <a:xfrm>
                <a:off x="8106357" y="2772884"/>
                <a:ext cx="564480" cy="280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Rukopis 11">
                <a:extLst>
                  <a:ext uri="{FF2B5EF4-FFF2-40B4-BE49-F238E27FC236}">
                    <a16:creationId xmlns:a16="http://schemas.microsoft.com/office/drawing/2014/main" id="{25A88FB0-5BBF-8D6B-6AA3-353A4E5410C8}"/>
                  </a:ext>
                </a:extLst>
              </p14:cNvPr>
              <p14:cNvContentPartPr/>
              <p14:nvPr/>
            </p14:nvContentPartPr>
            <p14:xfrm>
              <a:off x="2858997" y="3101564"/>
              <a:ext cx="477000" cy="47160"/>
            </p14:xfrm>
          </p:contentPart>
        </mc:Choice>
        <mc:Fallback xmlns="">
          <p:pic>
            <p:nvPicPr>
              <p:cNvPr id="12" name="Rukopis 11">
                <a:extLst>
                  <a:ext uri="{FF2B5EF4-FFF2-40B4-BE49-F238E27FC236}">
                    <a16:creationId xmlns:a16="http://schemas.microsoft.com/office/drawing/2014/main" id="{25A88FB0-5BBF-8D6B-6AA3-353A4E5410C8}"/>
                  </a:ext>
                </a:extLst>
              </p:cNvPr>
              <p:cNvPicPr/>
              <p:nvPr/>
            </p:nvPicPr>
            <p:blipFill>
              <a:blip r:embed="rId11"/>
              <a:stretch>
                <a:fillRect/>
              </a:stretch>
            </p:blipFill>
            <p:spPr>
              <a:xfrm>
                <a:off x="2805357" y="2993564"/>
                <a:ext cx="58464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Rukopis 12">
                <a:extLst>
                  <a:ext uri="{FF2B5EF4-FFF2-40B4-BE49-F238E27FC236}">
                    <a16:creationId xmlns:a16="http://schemas.microsoft.com/office/drawing/2014/main" id="{27F2C52B-06DA-B472-428C-A3E7145819FF}"/>
                  </a:ext>
                </a:extLst>
              </p14:cNvPr>
              <p14:cNvContentPartPr/>
              <p14:nvPr/>
            </p14:nvContentPartPr>
            <p14:xfrm>
              <a:off x="6204117" y="3229364"/>
              <a:ext cx="405720" cy="57960"/>
            </p14:xfrm>
          </p:contentPart>
        </mc:Choice>
        <mc:Fallback xmlns="">
          <p:pic>
            <p:nvPicPr>
              <p:cNvPr id="13" name="Rukopis 12">
                <a:extLst>
                  <a:ext uri="{FF2B5EF4-FFF2-40B4-BE49-F238E27FC236}">
                    <a16:creationId xmlns:a16="http://schemas.microsoft.com/office/drawing/2014/main" id="{27F2C52B-06DA-B472-428C-A3E7145819FF}"/>
                  </a:ext>
                </a:extLst>
              </p:cNvPr>
              <p:cNvPicPr/>
              <p:nvPr/>
            </p:nvPicPr>
            <p:blipFill>
              <a:blip r:embed="rId13"/>
              <a:stretch>
                <a:fillRect/>
              </a:stretch>
            </p:blipFill>
            <p:spPr>
              <a:xfrm>
                <a:off x="6150117" y="3121724"/>
                <a:ext cx="513360" cy="273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Rukopis 13">
                <a:extLst>
                  <a:ext uri="{FF2B5EF4-FFF2-40B4-BE49-F238E27FC236}">
                    <a16:creationId xmlns:a16="http://schemas.microsoft.com/office/drawing/2014/main" id="{F2E7001F-DC6E-484C-68F5-8CD37CA38222}"/>
                  </a:ext>
                </a:extLst>
              </p14:cNvPr>
              <p14:cNvContentPartPr/>
              <p14:nvPr/>
            </p14:nvContentPartPr>
            <p14:xfrm>
              <a:off x="8993397" y="3240524"/>
              <a:ext cx="591120" cy="25920"/>
            </p14:xfrm>
          </p:contentPart>
        </mc:Choice>
        <mc:Fallback xmlns="">
          <p:pic>
            <p:nvPicPr>
              <p:cNvPr id="14" name="Rukopis 13">
                <a:extLst>
                  <a:ext uri="{FF2B5EF4-FFF2-40B4-BE49-F238E27FC236}">
                    <a16:creationId xmlns:a16="http://schemas.microsoft.com/office/drawing/2014/main" id="{F2E7001F-DC6E-484C-68F5-8CD37CA38222}"/>
                  </a:ext>
                </a:extLst>
              </p:cNvPr>
              <p:cNvPicPr/>
              <p:nvPr/>
            </p:nvPicPr>
            <p:blipFill>
              <a:blip r:embed="rId15"/>
              <a:stretch>
                <a:fillRect/>
              </a:stretch>
            </p:blipFill>
            <p:spPr>
              <a:xfrm>
                <a:off x="8939757" y="3132884"/>
                <a:ext cx="69876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Rukopis 14">
                <a:extLst>
                  <a:ext uri="{FF2B5EF4-FFF2-40B4-BE49-F238E27FC236}">
                    <a16:creationId xmlns:a16="http://schemas.microsoft.com/office/drawing/2014/main" id="{FF319E0D-66E4-399E-FE10-59C77534D14C}"/>
                  </a:ext>
                </a:extLst>
              </p14:cNvPr>
              <p14:cNvContentPartPr/>
              <p14:nvPr/>
            </p14:nvContentPartPr>
            <p14:xfrm>
              <a:off x="3032517" y="3460124"/>
              <a:ext cx="422280" cy="58680"/>
            </p14:xfrm>
          </p:contentPart>
        </mc:Choice>
        <mc:Fallback xmlns="">
          <p:pic>
            <p:nvPicPr>
              <p:cNvPr id="15" name="Rukopis 14">
                <a:extLst>
                  <a:ext uri="{FF2B5EF4-FFF2-40B4-BE49-F238E27FC236}">
                    <a16:creationId xmlns:a16="http://schemas.microsoft.com/office/drawing/2014/main" id="{FF319E0D-66E4-399E-FE10-59C77534D14C}"/>
                  </a:ext>
                </a:extLst>
              </p:cNvPr>
              <p:cNvPicPr/>
              <p:nvPr/>
            </p:nvPicPr>
            <p:blipFill>
              <a:blip r:embed="rId17"/>
              <a:stretch>
                <a:fillRect/>
              </a:stretch>
            </p:blipFill>
            <p:spPr>
              <a:xfrm>
                <a:off x="2978517" y="3352124"/>
                <a:ext cx="52992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Rukopis 15">
                <a:extLst>
                  <a:ext uri="{FF2B5EF4-FFF2-40B4-BE49-F238E27FC236}">
                    <a16:creationId xmlns:a16="http://schemas.microsoft.com/office/drawing/2014/main" id="{1F850B42-2A94-1697-098A-93389698B05A}"/>
                  </a:ext>
                </a:extLst>
              </p14:cNvPr>
              <p14:cNvContentPartPr/>
              <p14:nvPr/>
            </p14:nvContentPartPr>
            <p14:xfrm>
              <a:off x="6296277" y="3599444"/>
              <a:ext cx="492480" cy="12600"/>
            </p14:xfrm>
          </p:contentPart>
        </mc:Choice>
        <mc:Fallback xmlns="">
          <p:pic>
            <p:nvPicPr>
              <p:cNvPr id="16" name="Rukopis 15">
                <a:extLst>
                  <a:ext uri="{FF2B5EF4-FFF2-40B4-BE49-F238E27FC236}">
                    <a16:creationId xmlns:a16="http://schemas.microsoft.com/office/drawing/2014/main" id="{1F850B42-2A94-1697-098A-93389698B05A}"/>
                  </a:ext>
                </a:extLst>
              </p:cNvPr>
              <p:cNvPicPr/>
              <p:nvPr/>
            </p:nvPicPr>
            <p:blipFill>
              <a:blip r:embed="rId19"/>
              <a:stretch>
                <a:fillRect/>
              </a:stretch>
            </p:blipFill>
            <p:spPr>
              <a:xfrm>
                <a:off x="6242637" y="3491804"/>
                <a:ext cx="60012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7" name="Rukopis 16">
                <a:extLst>
                  <a:ext uri="{FF2B5EF4-FFF2-40B4-BE49-F238E27FC236}">
                    <a16:creationId xmlns:a16="http://schemas.microsoft.com/office/drawing/2014/main" id="{6AE9CA6A-711C-C338-5157-44C111FF76F3}"/>
                  </a:ext>
                </a:extLst>
              </p14:cNvPr>
              <p14:cNvContentPartPr/>
              <p14:nvPr/>
            </p14:nvContentPartPr>
            <p14:xfrm>
              <a:off x="2916597" y="3853964"/>
              <a:ext cx="578520" cy="58680"/>
            </p14:xfrm>
          </p:contentPart>
        </mc:Choice>
        <mc:Fallback xmlns="">
          <p:pic>
            <p:nvPicPr>
              <p:cNvPr id="17" name="Rukopis 16">
                <a:extLst>
                  <a:ext uri="{FF2B5EF4-FFF2-40B4-BE49-F238E27FC236}">
                    <a16:creationId xmlns:a16="http://schemas.microsoft.com/office/drawing/2014/main" id="{6AE9CA6A-711C-C338-5157-44C111FF76F3}"/>
                  </a:ext>
                </a:extLst>
              </p:cNvPr>
              <p:cNvPicPr/>
              <p:nvPr/>
            </p:nvPicPr>
            <p:blipFill>
              <a:blip r:embed="rId21"/>
              <a:stretch>
                <a:fillRect/>
              </a:stretch>
            </p:blipFill>
            <p:spPr>
              <a:xfrm>
                <a:off x="2862597" y="3745964"/>
                <a:ext cx="68616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Rukopis 17">
                <a:extLst>
                  <a:ext uri="{FF2B5EF4-FFF2-40B4-BE49-F238E27FC236}">
                    <a16:creationId xmlns:a16="http://schemas.microsoft.com/office/drawing/2014/main" id="{87F6AD89-1A8A-3BC3-CD01-83760A88BE3D}"/>
                  </a:ext>
                </a:extLst>
              </p14:cNvPr>
              <p14:cNvContentPartPr/>
              <p14:nvPr/>
            </p14:nvContentPartPr>
            <p14:xfrm>
              <a:off x="5451717" y="3889244"/>
              <a:ext cx="451800" cy="24480"/>
            </p14:xfrm>
          </p:contentPart>
        </mc:Choice>
        <mc:Fallback xmlns="">
          <p:pic>
            <p:nvPicPr>
              <p:cNvPr id="18" name="Rukopis 17">
                <a:extLst>
                  <a:ext uri="{FF2B5EF4-FFF2-40B4-BE49-F238E27FC236}">
                    <a16:creationId xmlns:a16="http://schemas.microsoft.com/office/drawing/2014/main" id="{87F6AD89-1A8A-3BC3-CD01-83760A88BE3D}"/>
                  </a:ext>
                </a:extLst>
              </p:cNvPr>
              <p:cNvPicPr/>
              <p:nvPr/>
            </p:nvPicPr>
            <p:blipFill>
              <a:blip r:embed="rId23"/>
              <a:stretch>
                <a:fillRect/>
              </a:stretch>
            </p:blipFill>
            <p:spPr>
              <a:xfrm>
                <a:off x="5397717" y="3781244"/>
                <a:ext cx="5594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9" name="Rukopis 18">
                <a:extLst>
                  <a:ext uri="{FF2B5EF4-FFF2-40B4-BE49-F238E27FC236}">
                    <a16:creationId xmlns:a16="http://schemas.microsoft.com/office/drawing/2014/main" id="{C13FBE6E-5E7F-2542-C7E2-E9AE3201B7C5}"/>
                  </a:ext>
                </a:extLst>
              </p14:cNvPr>
              <p14:cNvContentPartPr/>
              <p14:nvPr/>
            </p14:nvContentPartPr>
            <p14:xfrm>
              <a:off x="7847157" y="3911564"/>
              <a:ext cx="555120" cy="24120"/>
            </p14:xfrm>
          </p:contentPart>
        </mc:Choice>
        <mc:Fallback xmlns="">
          <p:pic>
            <p:nvPicPr>
              <p:cNvPr id="19" name="Rukopis 18">
                <a:extLst>
                  <a:ext uri="{FF2B5EF4-FFF2-40B4-BE49-F238E27FC236}">
                    <a16:creationId xmlns:a16="http://schemas.microsoft.com/office/drawing/2014/main" id="{C13FBE6E-5E7F-2542-C7E2-E9AE3201B7C5}"/>
                  </a:ext>
                </a:extLst>
              </p:cNvPr>
              <p:cNvPicPr/>
              <p:nvPr/>
            </p:nvPicPr>
            <p:blipFill>
              <a:blip r:embed="rId25"/>
              <a:stretch>
                <a:fillRect/>
              </a:stretch>
            </p:blipFill>
            <p:spPr>
              <a:xfrm>
                <a:off x="7793517" y="3803564"/>
                <a:ext cx="662760" cy="2397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0" name="Rukopis 19">
                <a:extLst>
                  <a:ext uri="{FF2B5EF4-FFF2-40B4-BE49-F238E27FC236}">
                    <a16:creationId xmlns:a16="http://schemas.microsoft.com/office/drawing/2014/main" id="{B68B855E-29DB-AD89-94F1-93F68BFB3CF2}"/>
                  </a:ext>
                </a:extLst>
              </p14:cNvPr>
              <p14:cNvContentPartPr/>
              <p14:nvPr/>
            </p14:nvContentPartPr>
            <p14:xfrm>
              <a:off x="6632157" y="4516004"/>
              <a:ext cx="572760" cy="91080"/>
            </p14:xfrm>
          </p:contentPart>
        </mc:Choice>
        <mc:Fallback xmlns="">
          <p:pic>
            <p:nvPicPr>
              <p:cNvPr id="20" name="Rukopis 19">
                <a:extLst>
                  <a:ext uri="{FF2B5EF4-FFF2-40B4-BE49-F238E27FC236}">
                    <a16:creationId xmlns:a16="http://schemas.microsoft.com/office/drawing/2014/main" id="{B68B855E-29DB-AD89-94F1-93F68BFB3CF2}"/>
                  </a:ext>
                </a:extLst>
              </p:cNvPr>
              <p:cNvPicPr/>
              <p:nvPr/>
            </p:nvPicPr>
            <p:blipFill>
              <a:blip r:embed="rId27"/>
              <a:stretch>
                <a:fillRect/>
              </a:stretch>
            </p:blipFill>
            <p:spPr>
              <a:xfrm>
                <a:off x="6578517" y="4408004"/>
                <a:ext cx="680400" cy="3067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1" name="Rukopis 20">
                <a:extLst>
                  <a:ext uri="{FF2B5EF4-FFF2-40B4-BE49-F238E27FC236}">
                    <a16:creationId xmlns:a16="http://schemas.microsoft.com/office/drawing/2014/main" id="{2827BF0A-AD90-9636-D3BB-C2B6AA05FA28}"/>
                  </a:ext>
                </a:extLst>
              </p14:cNvPr>
              <p14:cNvContentPartPr/>
              <p14:nvPr/>
            </p14:nvContentPartPr>
            <p14:xfrm>
              <a:off x="5382237" y="4212884"/>
              <a:ext cx="461880" cy="5040"/>
            </p14:xfrm>
          </p:contentPart>
        </mc:Choice>
        <mc:Fallback xmlns="">
          <p:pic>
            <p:nvPicPr>
              <p:cNvPr id="21" name="Rukopis 20">
                <a:extLst>
                  <a:ext uri="{FF2B5EF4-FFF2-40B4-BE49-F238E27FC236}">
                    <a16:creationId xmlns:a16="http://schemas.microsoft.com/office/drawing/2014/main" id="{2827BF0A-AD90-9636-D3BB-C2B6AA05FA28}"/>
                  </a:ext>
                </a:extLst>
              </p:cNvPr>
              <p:cNvPicPr/>
              <p:nvPr/>
            </p:nvPicPr>
            <p:blipFill>
              <a:blip r:embed="rId29"/>
              <a:stretch>
                <a:fillRect/>
              </a:stretch>
            </p:blipFill>
            <p:spPr>
              <a:xfrm>
                <a:off x="5328237" y="4104884"/>
                <a:ext cx="569520" cy="220680"/>
              </a:xfrm>
              <a:prstGeom prst="rect">
                <a:avLst/>
              </a:prstGeom>
            </p:spPr>
          </p:pic>
        </mc:Fallback>
      </mc:AlternateContent>
    </p:spTree>
    <p:extLst>
      <p:ext uri="{BB962C8B-B14F-4D97-AF65-F5344CB8AC3E}">
        <p14:creationId xmlns:p14="http://schemas.microsoft.com/office/powerpoint/2010/main" val="322113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F98C33-676D-1528-C1E9-41DAD1AC389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9724552-73C0-871B-AF12-7545606D200E}"/>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A72AAF8A-4945-F7B0-A4DF-559134389937}"/>
              </a:ext>
            </a:extLst>
          </p:cNvPr>
          <p:cNvPicPr>
            <a:picLocks noChangeAspect="1"/>
          </p:cNvPicPr>
          <p:nvPr/>
        </p:nvPicPr>
        <p:blipFill>
          <a:blip r:embed="rId2"/>
          <a:stretch>
            <a:fillRect/>
          </a:stretch>
        </p:blipFill>
        <p:spPr>
          <a:xfrm>
            <a:off x="640080" y="274290"/>
            <a:ext cx="10896600" cy="6300608"/>
          </a:xfrm>
          <a:prstGeom prst="rect">
            <a:avLst/>
          </a:prstGeom>
        </p:spPr>
      </p:pic>
      <mc:AlternateContent xmlns:mc="http://schemas.openxmlformats.org/markup-compatibility/2006" xmlns:p14="http://schemas.microsoft.com/office/powerpoint/2010/main">
        <mc:Choice Requires="p14">
          <p:contentPart p14:bwMode="auto" r:id="rId3">
            <p14:nvContentPartPr>
              <p14:cNvPr id="15" name="Rukopis 14">
                <a:extLst>
                  <a:ext uri="{FF2B5EF4-FFF2-40B4-BE49-F238E27FC236}">
                    <a16:creationId xmlns:a16="http://schemas.microsoft.com/office/drawing/2014/main" id="{BBB37867-D725-03FF-B102-902BD6ED5B5C}"/>
                  </a:ext>
                </a:extLst>
              </p14:cNvPr>
              <p14:cNvContentPartPr/>
              <p14:nvPr/>
            </p14:nvContentPartPr>
            <p14:xfrm>
              <a:off x="10439280" y="792120"/>
              <a:ext cx="685800" cy="30600"/>
            </p14:xfrm>
          </p:contentPart>
        </mc:Choice>
        <mc:Fallback xmlns="">
          <p:pic>
            <p:nvPicPr>
              <p:cNvPr id="15" name="Rukopis 14">
                <a:extLst>
                  <a:ext uri="{FF2B5EF4-FFF2-40B4-BE49-F238E27FC236}">
                    <a16:creationId xmlns:a16="http://schemas.microsoft.com/office/drawing/2014/main" id="{BBB37867-D725-03FF-B102-902BD6ED5B5C}"/>
                  </a:ext>
                </a:extLst>
              </p:cNvPr>
              <p:cNvPicPr/>
              <p:nvPr/>
            </p:nvPicPr>
            <p:blipFill>
              <a:blip r:embed="rId4"/>
              <a:stretch>
                <a:fillRect/>
              </a:stretch>
            </p:blipFill>
            <p:spPr>
              <a:xfrm>
                <a:off x="10385280" y="684480"/>
                <a:ext cx="79344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Rukopis 17">
                <a:extLst>
                  <a:ext uri="{FF2B5EF4-FFF2-40B4-BE49-F238E27FC236}">
                    <a16:creationId xmlns:a16="http://schemas.microsoft.com/office/drawing/2014/main" id="{C0FC69C1-4003-D53B-4067-93749EE6C520}"/>
                  </a:ext>
                </a:extLst>
              </p14:cNvPr>
              <p14:cNvContentPartPr/>
              <p14:nvPr/>
            </p14:nvContentPartPr>
            <p14:xfrm>
              <a:off x="1356480" y="2605560"/>
              <a:ext cx="867600" cy="16200"/>
            </p14:xfrm>
          </p:contentPart>
        </mc:Choice>
        <mc:Fallback xmlns="">
          <p:pic>
            <p:nvPicPr>
              <p:cNvPr id="18" name="Rukopis 17">
                <a:extLst>
                  <a:ext uri="{FF2B5EF4-FFF2-40B4-BE49-F238E27FC236}">
                    <a16:creationId xmlns:a16="http://schemas.microsoft.com/office/drawing/2014/main" id="{C0FC69C1-4003-D53B-4067-93749EE6C520}"/>
                  </a:ext>
                </a:extLst>
              </p:cNvPr>
              <p:cNvPicPr/>
              <p:nvPr/>
            </p:nvPicPr>
            <p:blipFill>
              <a:blip r:embed="rId6"/>
              <a:stretch>
                <a:fillRect/>
              </a:stretch>
            </p:blipFill>
            <p:spPr>
              <a:xfrm>
                <a:off x="1302840" y="2497920"/>
                <a:ext cx="97524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Rukopis 19">
                <a:extLst>
                  <a:ext uri="{FF2B5EF4-FFF2-40B4-BE49-F238E27FC236}">
                    <a16:creationId xmlns:a16="http://schemas.microsoft.com/office/drawing/2014/main" id="{757E9D5B-84FB-3603-E351-F43BF81D0082}"/>
                  </a:ext>
                </a:extLst>
              </p14:cNvPr>
              <p14:cNvContentPartPr/>
              <p14:nvPr/>
            </p14:nvContentPartPr>
            <p14:xfrm>
              <a:off x="2514240" y="2453640"/>
              <a:ext cx="1265400" cy="122040"/>
            </p14:xfrm>
          </p:contentPart>
        </mc:Choice>
        <mc:Fallback xmlns="">
          <p:pic>
            <p:nvPicPr>
              <p:cNvPr id="20" name="Rukopis 19">
                <a:extLst>
                  <a:ext uri="{FF2B5EF4-FFF2-40B4-BE49-F238E27FC236}">
                    <a16:creationId xmlns:a16="http://schemas.microsoft.com/office/drawing/2014/main" id="{757E9D5B-84FB-3603-E351-F43BF81D0082}"/>
                  </a:ext>
                </a:extLst>
              </p:cNvPr>
              <p:cNvPicPr/>
              <p:nvPr/>
            </p:nvPicPr>
            <p:blipFill>
              <a:blip r:embed="rId8"/>
              <a:stretch>
                <a:fillRect/>
              </a:stretch>
            </p:blipFill>
            <p:spPr>
              <a:xfrm>
                <a:off x="2460240" y="2345640"/>
                <a:ext cx="1373040" cy="337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Rukopis 20">
                <a:extLst>
                  <a:ext uri="{FF2B5EF4-FFF2-40B4-BE49-F238E27FC236}">
                    <a16:creationId xmlns:a16="http://schemas.microsoft.com/office/drawing/2014/main" id="{E444DEBF-EDEB-5BA8-677F-14FDD754E7A6}"/>
                  </a:ext>
                </a:extLst>
              </p14:cNvPr>
              <p14:cNvContentPartPr/>
              <p14:nvPr/>
            </p14:nvContentPartPr>
            <p14:xfrm>
              <a:off x="5166000" y="2270040"/>
              <a:ext cx="1585080" cy="123120"/>
            </p14:xfrm>
          </p:contentPart>
        </mc:Choice>
        <mc:Fallback xmlns="">
          <p:pic>
            <p:nvPicPr>
              <p:cNvPr id="21" name="Rukopis 20">
                <a:extLst>
                  <a:ext uri="{FF2B5EF4-FFF2-40B4-BE49-F238E27FC236}">
                    <a16:creationId xmlns:a16="http://schemas.microsoft.com/office/drawing/2014/main" id="{E444DEBF-EDEB-5BA8-677F-14FDD754E7A6}"/>
                  </a:ext>
                </a:extLst>
              </p:cNvPr>
              <p:cNvPicPr/>
              <p:nvPr/>
            </p:nvPicPr>
            <p:blipFill>
              <a:blip r:embed="rId10"/>
              <a:stretch>
                <a:fillRect/>
              </a:stretch>
            </p:blipFill>
            <p:spPr>
              <a:xfrm>
                <a:off x="5112360" y="2162040"/>
                <a:ext cx="169272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Rukopis 21">
                <a:extLst>
                  <a:ext uri="{FF2B5EF4-FFF2-40B4-BE49-F238E27FC236}">
                    <a16:creationId xmlns:a16="http://schemas.microsoft.com/office/drawing/2014/main" id="{8274DD5B-7A0F-8A10-DD7D-3D7BD9BF394C}"/>
                  </a:ext>
                </a:extLst>
              </p14:cNvPr>
              <p14:cNvContentPartPr/>
              <p14:nvPr/>
            </p14:nvContentPartPr>
            <p14:xfrm>
              <a:off x="6509160" y="3642360"/>
              <a:ext cx="699840" cy="46080"/>
            </p14:xfrm>
          </p:contentPart>
        </mc:Choice>
        <mc:Fallback xmlns="">
          <p:pic>
            <p:nvPicPr>
              <p:cNvPr id="22" name="Rukopis 21">
                <a:extLst>
                  <a:ext uri="{FF2B5EF4-FFF2-40B4-BE49-F238E27FC236}">
                    <a16:creationId xmlns:a16="http://schemas.microsoft.com/office/drawing/2014/main" id="{8274DD5B-7A0F-8A10-DD7D-3D7BD9BF394C}"/>
                  </a:ext>
                </a:extLst>
              </p:cNvPr>
              <p:cNvPicPr/>
              <p:nvPr/>
            </p:nvPicPr>
            <p:blipFill>
              <a:blip r:embed="rId12"/>
              <a:stretch>
                <a:fillRect/>
              </a:stretch>
            </p:blipFill>
            <p:spPr>
              <a:xfrm>
                <a:off x="6455160" y="3534360"/>
                <a:ext cx="80748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Rukopis 22">
                <a:extLst>
                  <a:ext uri="{FF2B5EF4-FFF2-40B4-BE49-F238E27FC236}">
                    <a16:creationId xmlns:a16="http://schemas.microsoft.com/office/drawing/2014/main" id="{F0CEE2BE-B5D3-493B-6370-D0D482A8C69E}"/>
                  </a:ext>
                </a:extLst>
              </p14:cNvPr>
              <p14:cNvContentPartPr/>
              <p14:nvPr/>
            </p14:nvContentPartPr>
            <p14:xfrm>
              <a:off x="9252360" y="3901560"/>
              <a:ext cx="623520" cy="31320"/>
            </p14:xfrm>
          </p:contentPart>
        </mc:Choice>
        <mc:Fallback xmlns="">
          <p:pic>
            <p:nvPicPr>
              <p:cNvPr id="23" name="Rukopis 22">
                <a:extLst>
                  <a:ext uri="{FF2B5EF4-FFF2-40B4-BE49-F238E27FC236}">
                    <a16:creationId xmlns:a16="http://schemas.microsoft.com/office/drawing/2014/main" id="{F0CEE2BE-B5D3-493B-6370-D0D482A8C69E}"/>
                  </a:ext>
                </a:extLst>
              </p:cNvPr>
              <p:cNvPicPr/>
              <p:nvPr/>
            </p:nvPicPr>
            <p:blipFill>
              <a:blip r:embed="rId14"/>
              <a:stretch>
                <a:fillRect/>
              </a:stretch>
            </p:blipFill>
            <p:spPr>
              <a:xfrm>
                <a:off x="9198360" y="3793560"/>
                <a:ext cx="73116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Rukopis 23">
                <a:extLst>
                  <a:ext uri="{FF2B5EF4-FFF2-40B4-BE49-F238E27FC236}">
                    <a16:creationId xmlns:a16="http://schemas.microsoft.com/office/drawing/2014/main" id="{987BF827-A27D-8AB2-319F-BF14188BB651}"/>
                  </a:ext>
                </a:extLst>
              </p14:cNvPr>
              <p14:cNvContentPartPr/>
              <p14:nvPr/>
            </p14:nvContentPartPr>
            <p14:xfrm>
              <a:off x="7009920" y="4388640"/>
              <a:ext cx="2391840" cy="153360"/>
            </p14:xfrm>
          </p:contentPart>
        </mc:Choice>
        <mc:Fallback xmlns="">
          <p:pic>
            <p:nvPicPr>
              <p:cNvPr id="24" name="Rukopis 23">
                <a:extLst>
                  <a:ext uri="{FF2B5EF4-FFF2-40B4-BE49-F238E27FC236}">
                    <a16:creationId xmlns:a16="http://schemas.microsoft.com/office/drawing/2014/main" id="{987BF827-A27D-8AB2-319F-BF14188BB651}"/>
                  </a:ext>
                </a:extLst>
              </p:cNvPr>
              <p:cNvPicPr/>
              <p:nvPr/>
            </p:nvPicPr>
            <p:blipFill>
              <a:blip r:embed="rId16"/>
              <a:stretch>
                <a:fillRect/>
              </a:stretch>
            </p:blipFill>
            <p:spPr>
              <a:xfrm>
                <a:off x="6956280" y="4280640"/>
                <a:ext cx="249948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Rukopis 25">
                <a:extLst>
                  <a:ext uri="{FF2B5EF4-FFF2-40B4-BE49-F238E27FC236}">
                    <a16:creationId xmlns:a16="http://schemas.microsoft.com/office/drawing/2014/main" id="{AAA68B47-EBDF-1327-8E1F-970B4266951C}"/>
                  </a:ext>
                </a:extLst>
              </p14:cNvPr>
              <p14:cNvContentPartPr/>
              <p14:nvPr/>
            </p14:nvContentPartPr>
            <p14:xfrm>
              <a:off x="5912640" y="4876080"/>
              <a:ext cx="2256120" cy="137880"/>
            </p14:xfrm>
          </p:contentPart>
        </mc:Choice>
        <mc:Fallback xmlns="">
          <p:pic>
            <p:nvPicPr>
              <p:cNvPr id="26" name="Rukopis 25">
                <a:extLst>
                  <a:ext uri="{FF2B5EF4-FFF2-40B4-BE49-F238E27FC236}">
                    <a16:creationId xmlns:a16="http://schemas.microsoft.com/office/drawing/2014/main" id="{AAA68B47-EBDF-1327-8E1F-970B4266951C}"/>
                  </a:ext>
                </a:extLst>
              </p:cNvPr>
              <p:cNvPicPr/>
              <p:nvPr/>
            </p:nvPicPr>
            <p:blipFill>
              <a:blip r:embed="rId18"/>
              <a:stretch>
                <a:fillRect/>
              </a:stretch>
            </p:blipFill>
            <p:spPr>
              <a:xfrm>
                <a:off x="5858640" y="4768440"/>
                <a:ext cx="2363760" cy="3535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 name="Rukopis 26">
                <a:extLst>
                  <a:ext uri="{FF2B5EF4-FFF2-40B4-BE49-F238E27FC236}">
                    <a16:creationId xmlns:a16="http://schemas.microsoft.com/office/drawing/2014/main" id="{8EA28859-06CF-B3B0-A53B-4FD018ADCFB8}"/>
                  </a:ext>
                </a:extLst>
              </p14:cNvPr>
              <p14:cNvContentPartPr/>
              <p14:nvPr/>
            </p14:nvContentPartPr>
            <p14:xfrm>
              <a:off x="10560960" y="-183000"/>
              <a:ext cx="360" cy="360"/>
            </p14:xfrm>
          </p:contentPart>
        </mc:Choice>
        <mc:Fallback xmlns="">
          <p:pic>
            <p:nvPicPr>
              <p:cNvPr id="27" name="Rukopis 26">
                <a:extLst>
                  <a:ext uri="{FF2B5EF4-FFF2-40B4-BE49-F238E27FC236}">
                    <a16:creationId xmlns:a16="http://schemas.microsoft.com/office/drawing/2014/main" id="{8EA28859-06CF-B3B0-A53B-4FD018ADCFB8}"/>
                  </a:ext>
                </a:extLst>
              </p:cNvPr>
              <p:cNvPicPr/>
              <p:nvPr/>
            </p:nvPicPr>
            <p:blipFill>
              <a:blip r:embed="rId20"/>
              <a:stretch>
                <a:fillRect/>
              </a:stretch>
            </p:blipFill>
            <p:spPr>
              <a:xfrm>
                <a:off x="10507320" y="-29100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9" name="Rukopis 28">
                <a:extLst>
                  <a:ext uri="{FF2B5EF4-FFF2-40B4-BE49-F238E27FC236}">
                    <a16:creationId xmlns:a16="http://schemas.microsoft.com/office/drawing/2014/main" id="{ADBBC1FB-464E-998E-971A-973B3C332421}"/>
                  </a:ext>
                </a:extLst>
              </p14:cNvPr>
              <p14:cNvContentPartPr/>
              <p14:nvPr/>
            </p14:nvContentPartPr>
            <p14:xfrm>
              <a:off x="7924320" y="1264440"/>
              <a:ext cx="2058120" cy="137880"/>
            </p14:xfrm>
          </p:contentPart>
        </mc:Choice>
        <mc:Fallback xmlns="">
          <p:pic>
            <p:nvPicPr>
              <p:cNvPr id="29" name="Rukopis 28">
                <a:extLst>
                  <a:ext uri="{FF2B5EF4-FFF2-40B4-BE49-F238E27FC236}">
                    <a16:creationId xmlns:a16="http://schemas.microsoft.com/office/drawing/2014/main" id="{ADBBC1FB-464E-998E-971A-973B3C332421}"/>
                  </a:ext>
                </a:extLst>
              </p:cNvPr>
              <p:cNvPicPr/>
              <p:nvPr/>
            </p:nvPicPr>
            <p:blipFill>
              <a:blip r:embed="rId22"/>
              <a:stretch>
                <a:fillRect/>
              </a:stretch>
            </p:blipFill>
            <p:spPr>
              <a:xfrm>
                <a:off x="7870320" y="1156800"/>
                <a:ext cx="2165760" cy="353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4" name="Rukopis 33">
                <a:extLst>
                  <a:ext uri="{FF2B5EF4-FFF2-40B4-BE49-F238E27FC236}">
                    <a16:creationId xmlns:a16="http://schemas.microsoft.com/office/drawing/2014/main" id="{20F2837A-04ED-9031-E071-0C45A868371B}"/>
                  </a:ext>
                </a:extLst>
              </p14:cNvPr>
              <p14:cNvContentPartPr/>
              <p14:nvPr/>
            </p14:nvContentPartPr>
            <p14:xfrm>
              <a:off x="8412480" y="1706640"/>
              <a:ext cx="1432440" cy="122760"/>
            </p14:xfrm>
          </p:contentPart>
        </mc:Choice>
        <mc:Fallback xmlns="">
          <p:pic>
            <p:nvPicPr>
              <p:cNvPr id="34" name="Rukopis 33">
                <a:extLst>
                  <a:ext uri="{FF2B5EF4-FFF2-40B4-BE49-F238E27FC236}">
                    <a16:creationId xmlns:a16="http://schemas.microsoft.com/office/drawing/2014/main" id="{20F2837A-04ED-9031-E071-0C45A868371B}"/>
                  </a:ext>
                </a:extLst>
              </p:cNvPr>
              <p:cNvPicPr/>
              <p:nvPr/>
            </p:nvPicPr>
            <p:blipFill>
              <a:blip r:embed="rId24"/>
              <a:stretch>
                <a:fillRect/>
              </a:stretch>
            </p:blipFill>
            <p:spPr>
              <a:xfrm>
                <a:off x="8358480" y="1598640"/>
                <a:ext cx="1540080" cy="3384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9" name="Rukopis 38">
                <a:extLst>
                  <a:ext uri="{FF2B5EF4-FFF2-40B4-BE49-F238E27FC236}">
                    <a16:creationId xmlns:a16="http://schemas.microsoft.com/office/drawing/2014/main" id="{7984DFD2-37EC-23A0-85D4-7B0C5F97C65C}"/>
                  </a:ext>
                </a:extLst>
              </p14:cNvPr>
              <p14:cNvContentPartPr/>
              <p14:nvPr/>
            </p14:nvContentPartPr>
            <p14:xfrm>
              <a:off x="5029200" y="2788440"/>
              <a:ext cx="899640" cy="122040"/>
            </p14:xfrm>
          </p:contentPart>
        </mc:Choice>
        <mc:Fallback xmlns="">
          <p:pic>
            <p:nvPicPr>
              <p:cNvPr id="39" name="Rukopis 38">
                <a:extLst>
                  <a:ext uri="{FF2B5EF4-FFF2-40B4-BE49-F238E27FC236}">
                    <a16:creationId xmlns:a16="http://schemas.microsoft.com/office/drawing/2014/main" id="{7984DFD2-37EC-23A0-85D4-7B0C5F97C65C}"/>
                  </a:ext>
                </a:extLst>
              </p:cNvPr>
              <p:cNvPicPr/>
              <p:nvPr/>
            </p:nvPicPr>
            <p:blipFill>
              <a:blip r:embed="rId26"/>
              <a:stretch>
                <a:fillRect/>
              </a:stretch>
            </p:blipFill>
            <p:spPr>
              <a:xfrm>
                <a:off x="4975200" y="2680800"/>
                <a:ext cx="1007280" cy="337680"/>
              </a:xfrm>
              <a:prstGeom prst="rect">
                <a:avLst/>
              </a:prstGeom>
            </p:spPr>
          </p:pic>
        </mc:Fallback>
      </mc:AlternateContent>
    </p:spTree>
    <p:extLst>
      <p:ext uri="{BB962C8B-B14F-4D97-AF65-F5344CB8AC3E}">
        <p14:creationId xmlns:p14="http://schemas.microsoft.com/office/powerpoint/2010/main" val="243944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0CBB05-64E4-92FF-1B0B-05ADDF8E5137}"/>
              </a:ext>
            </a:extLst>
          </p:cNvPr>
          <p:cNvSpPr>
            <a:spLocks noGrp="1"/>
          </p:cNvSpPr>
          <p:nvPr>
            <p:ph type="title"/>
          </p:nvPr>
        </p:nvSpPr>
        <p:spPr/>
        <p:txBody>
          <a:bodyPr/>
          <a:lstStyle/>
          <a:p>
            <a:r>
              <a:rPr lang="cs-CZ" dirty="0"/>
              <a:t>hovorovost a expresivita v originále</a:t>
            </a:r>
          </a:p>
        </p:txBody>
      </p:sp>
      <p:sp>
        <p:nvSpPr>
          <p:cNvPr id="3" name="Zástupný obsah 2">
            <a:extLst>
              <a:ext uri="{FF2B5EF4-FFF2-40B4-BE49-F238E27FC236}">
                <a16:creationId xmlns:a16="http://schemas.microsoft.com/office/drawing/2014/main" id="{37345EB8-F04C-A619-EF23-1DA163183967}"/>
              </a:ext>
            </a:extLst>
          </p:cNvPr>
          <p:cNvSpPr>
            <a:spLocks noGrp="1"/>
          </p:cNvSpPr>
          <p:nvPr>
            <p:ph idx="1"/>
          </p:nvPr>
        </p:nvSpPr>
        <p:spPr/>
        <p:txBody>
          <a:bodyPr>
            <a:normAutofit fontScale="70000" lnSpcReduction="20000"/>
          </a:bodyPr>
          <a:lstStyle/>
          <a:p>
            <a:r>
              <a:rPr lang="cs-CZ" dirty="0"/>
              <a:t>Rozevlátost vyjádření (</a:t>
            </a:r>
            <a:r>
              <a:rPr lang="cs-CZ" i="1" dirty="0"/>
              <a:t>a fair slip </a:t>
            </a:r>
            <a:r>
              <a:rPr lang="cs-CZ" i="1" dirty="0" err="1"/>
              <a:t>of</a:t>
            </a:r>
            <a:r>
              <a:rPr lang="cs-CZ" i="1" dirty="0"/>
              <a:t> a girl</a:t>
            </a:r>
            <a:r>
              <a:rPr lang="cs-CZ" dirty="0"/>
              <a:t>)</a:t>
            </a:r>
          </a:p>
          <a:p>
            <a:r>
              <a:rPr lang="cs-CZ" dirty="0" err="1"/>
              <a:t>agramatičnost</a:t>
            </a:r>
            <a:r>
              <a:rPr lang="cs-CZ" dirty="0"/>
              <a:t> (up </a:t>
            </a:r>
            <a:r>
              <a:rPr lang="cs-CZ" dirty="0" err="1"/>
              <a:t>went</a:t>
            </a:r>
            <a:r>
              <a:rPr lang="cs-CZ" dirty="0"/>
              <a:t> her </a:t>
            </a:r>
            <a:r>
              <a:rPr lang="cs-CZ" dirty="0" err="1"/>
              <a:t>hands</a:t>
            </a:r>
            <a:r>
              <a:rPr lang="cs-CZ" dirty="0"/>
              <a:t>; </a:t>
            </a:r>
            <a:r>
              <a:rPr lang="cs-CZ" dirty="0" err="1"/>
              <a:t>that</a:t>
            </a:r>
            <a:r>
              <a:rPr lang="cs-CZ" dirty="0"/>
              <a:t> </a:t>
            </a:r>
            <a:r>
              <a:rPr lang="cs-CZ" dirty="0" err="1"/>
              <a:t>she</a:t>
            </a:r>
            <a:r>
              <a:rPr lang="cs-CZ" dirty="0"/>
              <a:t> </a:t>
            </a:r>
            <a:r>
              <a:rPr lang="cs-CZ" dirty="0" err="1"/>
              <a:t>should</a:t>
            </a:r>
            <a:r>
              <a:rPr lang="cs-CZ" dirty="0"/>
              <a:t> </a:t>
            </a:r>
            <a:r>
              <a:rPr lang="cs-CZ" dirty="0" err="1"/>
              <a:t>be</a:t>
            </a:r>
            <a:r>
              <a:rPr lang="cs-CZ" dirty="0"/>
              <a:t> </a:t>
            </a:r>
            <a:r>
              <a:rPr lang="cs-CZ" dirty="0" err="1"/>
              <a:t>startled</a:t>
            </a:r>
            <a:r>
              <a:rPr lang="cs-CZ" dirty="0"/>
              <a:t> (…), </a:t>
            </a:r>
            <a:r>
              <a:rPr lang="cs-CZ" i="1" dirty="0" err="1"/>
              <a:t>was</a:t>
            </a:r>
            <a:r>
              <a:rPr lang="cs-CZ" i="1" dirty="0"/>
              <a:t> </a:t>
            </a:r>
            <a:r>
              <a:rPr lang="cs-CZ" i="1" dirty="0" err="1"/>
              <a:t>too</a:t>
            </a:r>
            <a:r>
              <a:rPr lang="cs-CZ" i="1" dirty="0"/>
              <a:t> many </a:t>
            </a:r>
            <a:r>
              <a:rPr lang="cs-CZ" i="1" dirty="0" err="1"/>
              <a:t>for</a:t>
            </a:r>
            <a:r>
              <a:rPr lang="cs-CZ" i="1" dirty="0"/>
              <a:t> </a:t>
            </a:r>
            <a:r>
              <a:rPr lang="cs-CZ" i="1" dirty="0" err="1"/>
              <a:t>me</a:t>
            </a:r>
            <a:r>
              <a:rPr lang="cs-CZ" dirty="0"/>
              <a:t>; in </a:t>
            </a:r>
            <a:r>
              <a:rPr lang="cs-CZ" dirty="0" err="1"/>
              <a:t>the</a:t>
            </a:r>
            <a:r>
              <a:rPr lang="cs-CZ" dirty="0"/>
              <a:t> </a:t>
            </a:r>
            <a:r>
              <a:rPr lang="cs-CZ" dirty="0" err="1"/>
              <a:t>town</a:t>
            </a:r>
            <a:r>
              <a:rPr lang="cs-CZ" dirty="0"/>
              <a:t> </a:t>
            </a:r>
            <a:r>
              <a:rPr lang="cs-CZ" i="1" dirty="0" err="1"/>
              <a:t>were</a:t>
            </a:r>
            <a:r>
              <a:rPr lang="cs-CZ" i="1" dirty="0"/>
              <a:t> </a:t>
            </a:r>
            <a:r>
              <a:rPr lang="cs-CZ" i="1" dirty="0" err="1"/>
              <a:t>some</a:t>
            </a:r>
            <a:r>
              <a:rPr lang="cs-CZ" i="1" dirty="0"/>
              <a:t> </a:t>
            </a:r>
            <a:r>
              <a:rPr lang="cs-CZ" dirty="0" err="1"/>
              <a:t>substantial</a:t>
            </a:r>
            <a:r>
              <a:rPr lang="cs-CZ" dirty="0"/>
              <a:t> </a:t>
            </a:r>
            <a:r>
              <a:rPr lang="cs-CZ" dirty="0" err="1"/>
              <a:t>windowless</a:t>
            </a:r>
            <a:r>
              <a:rPr lang="cs-CZ" dirty="0"/>
              <a:t> </a:t>
            </a:r>
            <a:r>
              <a:rPr lang="cs-CZ" dirty="0" err="1"/>
              <a:t>houses</a:t>
            </a:r>
            <a:r>
              <a:rPr lang="cs-CZ" dirty="0"/>
              <a:t>; </a:t>
            </a:r>
            <a:r>
              <a:rPr lang="cs-CZ" dirty="0" err="1"/>
              <a:t>you</a:t>
            </a:r>
            <a:r>
              <a:rPr lang="cs-CZ" dirty="0"/>
              <a:t> </a:t>
            </a:r>
            <a:r>
              <a:rPr lang="cs-CZ" dirty="0" err="1"/>
              <a:t>don‘t</a:t>
            </a:r>
            <a:r>
              <a:rPr lang="cs-CZ" dirty="0"/>
              <a:t> </a:t>
            </a:r>
            <a:r>
              <a:rPr lang="cs-CZ" dirty="0" err="1"/>
              <a:t>look</a:t>
            </a:r>
            <a:r>
              <a:rPr lang="cs-CZ" dirty="0"/>
              <a:t> </a:t>
            </a:r>
            <a:r>
              <a:rPr lang="cs-CZ" dirty="0" err="1"/>
              <a:t>it</a:t>
            </a:r>
            <a:r>
              <a:rPr lang="cs-CZ" dirty="0"/>
              <a:t>; </a:t>
            </a:r>
            <a:r>
              <a:rPr lang="cs-CZ" dirty="0" err="1"/>
              <a:t>tell</a:t>
            </a:r>
            <a:r>
              <a:rPr lang="cs-CZ" dirty="0"/>
              <a:t> </a:t>
            </a:r>
            <a:r>
              <a:rPr lang="cs-CZ" dirty="0" err="1"/>
              <a:t>me</a:t>
            </a:r>
            <a:r>
              <a:rPr lang="cs-CZ" dirty="0"/>
              <a:t>, </a:t>
            </a:r>
            <a:r>
              <a:rPr lang="cs-CZ" dirty="0" err="1"/>
              <a:t>honest</a:t>
            </a:r>
            <a:r>
              <a:rPr lang="cs-CZ" dirty="0"/>
              <a:t> and </a:t>
            </a:r>
            <a:r>
              <a:rPr lang="cs-CZ" dirty="0" err="1"/>
              <a:t>true</a:t>
            </a:r>
            <a:r>
              <a:rPr lang="cs-CZ" dirty="0"/>
              <a:t>,…)</a:t>
            </a:r>
          </a:p>
          <a:p>
            <a:r>
              <a:rPr lang="cs-CZ" dirty="0"/>
              <a:t>Pasivy? (</a:t>
            </a:r>
            <a:r>
              <a:rPr lang="cs-CZ" dirty="0" err="1"/>
              <a:t>she</a:t>
            </a:r>
            <a:r>
              <a:rPr lang="cs-CZ" dirty="0"/>
              <a:t> </a:t>
            </a:r>
            <a:r>
              <a:rPr lang="cs-CZ" dirty="0" err="1"/>
              <a:t>was</a:t>
            </a:r>
            <a:r>
              <a:rPr lang="cs-CZ" dirty="0"/>
              <a:t> </a:t>
            </a:r>
            <a:r>
              <a:rPr lang="cs-CZ" dirty="0" err="1"/>
              <a:t>turned</a:t>
            </a:r>
            <a:r>
              <a:rPr lang="cs-CZ" dirty="0"/>
              <a:t> to stone)</a:t>
            </a:r>
          </a:p>
          <a:p>
            <a:r>
              <a:rPr lang="cs-CZ" dirty="0"/>
              <a:t>Opakování: </a:t>
            </a:r>
            <a:r>
              <a:rPr lang="cs-CZ" dirty="0" err="1"/>
              <a:t>it</a:t>
            </a:r>
            <a:r>
              <a:rPr lang="cs-CZ" dirty="0"/>
              <a:t> </a:t>
            </a:r>
            <a:r>
              <a:rPr lang="cs-CZ" dirty="0" err="1"/>
              <a:t>came</a:t>
            </a:r>
            <a:r>
              <a:rPr lang="cs-CZ" dirty="0"/>
              <a:t> </a:t>
            </a:r>
            <a:r>
              <a:rPr lang="cs-CZ" dirty="0" err="1"/>
              <a:t>nearer</a:t>
            </a:r>
            <a:r>
              <a:rPr lang="cs-CZ" dirty="0"/>
              <a:t>, </a:t>
            </a:r>
            <a:r>
              <a:rPr lang="cs-CZ" dirty="0" err="1"/>
              <a:t>still</a:t>
            </a:r>
            <a:r>
              <a:rPr lang="cs-CZ" dirty="0"/>
              <a:t> </a:t>
            </a:r>
            <a:r>
              <a:rPr lang="cs-CZ" dirty="0" err="1"/>
              <a:t>nearer</a:t>
            </a:r>
            <a:r>
              <a:rPr lang="cs-CZ" dirty="0"/>
              <a:t>; and </a:t>
            </a:r>
            <a:r>
              <a:rPr lang="cs-CZ" dirty="0" err="1"/>
              <a:t>climbing</a:t>
            </a:r>
            <a:r>
              <a:rPr lang="cs-CZ" dirty="0"/>
              <a:t>, </a:t>
            </a:r>
            <a:r>
              <a:rPr lang="cs-CZ" dirty="0" err="1"/>
              <a:t>always</a:t>
            </a:r>
            <a:r>
              <a:rPr lang="cs-CZ" dirty="0"/>
              <a:t> </a:t>
            </a:r>
            <a:r>
              <a:rPr lang="cs-CZ" dirty="0" err="1"/>
              <a:t>climbing</a:t>
            </a:r>
            <a:r>
              <a:rPr lang="cs-CZ" dirty="0"/>
              <a:t>; I </a:t>
            </a:r>
            <a:r>
              <a:rPr lang="cs-CZ" dirty="0" err="1"/>
              <a:t>didn‘t</a:t>
            </a:r>
            <a:r>
              <a:rPr lang="cs-CZ" dirty="0"/>
              <a:t> </a:t>
            </a:r>
            <a:r>
              <a:rPr lang="cs-CZ" dirty="0" err="1"/>
              <a:t>know</a:t>
            </a:r>
            <a:r>
              <a:rPr lang="cs-CZ" dirty="0"/>
              <a:t> (…), </a:t>
            </a:r>
            <a:r>
              <a:rPr lang="cs-CZ" dirty="0" err="1"/>
              <a:t>because</a:t>
            </a:r>
            <a:r>
              <a:rPr lang="cs-CZ" dirty="0"/>
              <a:t> I </a:t>
            </a:r>
            <a:r>
              <a:rPr lang="cs-CZ" dirty="0" err="1"/>
              <a:t>knew</a:t>
            </a:r>
            <a:r>
              <a:rPr lang="cs-CZ" dirty="0"/>
              <a:t> </a:t>
            </a:r>
            <a:r>
              <a:rPr lang="cs-CZ" dirty="0" err="1"/>
              <a:t>that</a:t>
            </a:r>
            <a:r>
              <a:rPr lang="cs-CZ" dirty="0"/>
              <a:t>…</a:t>
            </a:r>
          </a:p>
          <a:p>
            <a:r>
              <a:rPr lang="cs-CZ" dirty="0"/>
              <a:t>Idiomy: her </a:t>
            </a:r>
            <a:r>
              <a:rPr lang="cs-CZ" dirty="0" err="1"/>
              <a:t>mouth</a:t>
            </a:r>
            <a:r>
              <a:rPr lang="cs-CZ" dirty="0"/>
              <a:t> </a:t>
            </a:r>
            <a:r>
              <a:rPr lang="cs-CZ" dirty="0" err="1"/>
              <a:t>dropped</a:t>
            </a:r>
            <a:r>
              <a:rPr lang="cs-CZ" dirty="0"/>
              <a:t> open, </a:t>
            </a:r>
            <a:r>
              <a:rPr lang="cs-CZ" dirty="0" err="1"/>
              <a:t>couldn‘t</a:t>
            </a:r>
            <a:r>
              <a:rPr lang="cs-CZ" dirty="0"/>
              <a:t> make </a:t>
            </a:r>
            <a:r>
              <a:rPr lang="cs-CZ" dirty="0" err="1"/>
              <a:t>head</a:t>
            </a:r>
            <a:r>
              <a:rPr lang="cs-CZ" dirty="0"/>
              <a:t> </a:t>
            </a:r>
            <a:r>
              <a:rPr lang="cs-CZ" dirty="0" err="1"/>
              <a:t>or</a:t>
            </a:r>
            <a:r>
              <a:rPr lang="cs-CZ" dirty="0"/>
              <a:t> </a:t>
            </a:r>
            <a:r>
              <a:rPr lang="cs-CZ" dirty="0" err="1"/>
              <a:t>tail</a:t>
            </a:r>
            <a:r>
              <a:rPr lang="cs-CZ" dirty="0"/>
              <a:t> </a:t>
            </a:r>
            <a:r>
              <a:rPr lang="cs-CZ" dirty="0" err="1"/>
              <a:t>of</a:t>
            </a:r>
            <a:r>
              <a:rPr lang="cs-CZ" dirty="0"/>
              <a:t> </a:t>
            </a:r>
            <a:r>
              <a:rPr lang="cs-CZ" dirty="0" err="1"/>
              <a:t>it</a:t>
            </a:r>
            <a:r>
              <a:rPr lang="cs-CZ" dirty="0"/>
              <a:t> (&gt; neutralizace: nedávalo to smysl), </a:t>
            </a:r>
            <a:r>
              <a:rPr lang="cs-CZ" dirty="0" err="1"/>
              <a:t>there</a:t>
            </a:r>
            <a:r>
              <a:rPr lang="cs-CZ" dirty="0"/>
              <a:t> </a:t>
            </a:r>
            <a:r>
              <a:rPr lang="cs-CZ" dirty="0" err="1"/>
              <a:t>was</a:t>
            </a:r>
            <a:r>
              <a:rPr lang="cs-CZ" dirty="0"/>
              <a:t> food </a:t>
            </a:r>
            <a:r>
              <a:rPr lang="cs-CZ" dirty="0" err="1"/>
              <a:t>for</a:t>
            </a:r>
            <a:r>
              <a:rPr lang="cs-CZ" dirty="0"/>
              <a:t> </a:t>
            </a:r>
            <a:r>
              <a:rPr lang="cs-CZ" dirty="0" err="1"/>
              <a:t>thought</a:t>
            </a:r>
            <a:r>
              <a:rPr lang="cs-CZ" dirty="0"/>
              <a:t> </a:t>
            </a:r>
            <a:r>
              <a:rPr lang="cs-CZ" dirty="0" err="1"/>
              <a:t>here</a:t>
            </a:r>
            <a:r>
              <a:rPr lang="cs-CZ" dirty="0"/>
              <a:t> (&gt; n: Měl jsem o čem přemýšlet.), </a:t>
            </a:r>
            <a:r>
              <a:rPr lang="cs-CZ" dirty="0" err="1"/>
              <a:t>running</a:t>
            </a:r>
            <a:r>
              <a:rPr lang="cs-CZ" dirty="0"/>
              <a:t> to-and-</a:t>
            </a:r>
            <a:r>
              <a:rPr lang="cs-CZ" dirty="0" err="1"/>
              <a:t>fro</a:t>
            </a:r>
            <a:r>
              <a:rPr lang="cs-CZ" dirty="0"/>
              <a:t>, he </a:t>
            </a:r>
            <a:r>
              <a:rPr lang="cs-CZ" dirty="0" err="1"/>
              <a:t>was</a:t>
            </a:r>
            <a:r>
              <a:rPr lang="cs-CZ" dirty="0"/>
              <a:t> </a:t>
            </a:r>
            <a:r>
              <a:rPr lang="cs-CZ" dirty="0" err="1"/>
              <a:t>pretty</a:t>
            </a:r>
            <a:r>
              <a:rPr lang="cs-CZ" dirty="0"/>
              <a:t> </a:t>
            </a:r>
            <a:r>
              <a:rPr lang="cs-CZ" dirty="0" err="1"/>
              <a:t>enough</a:t>
            </a:r>
            <a:r>
              <a:rPr lang="cs-CZ" dirty="0"/>
              <a:t> to </a:t>
            </a:r>
            <a:r>
              <a:rPr lang="cs-CZ" dirty="0" err="1"/>
              <a:t>frame</a:t>
            </a:r>
            <a:r>
              <a:rPr lang="cs-CZ" dirty="0"/>
              <a:t>, </a:t>
            </a:r>
            <a:r>
              <a:rPr lang="cs-CZ" dirty="0" err="1"/>
              <a:t>be</a:t>
            </a:r>
            <a:r>
              <a:rPr lang="cs-CZ" dirty="0"/>
              <a:t> </a:t>
            </a:r>
            <a:r>
              <a:rPr lang="cs-CZ" dirty="0" err="1"/>
              <a:t>nettled</a:t>
            </a:r>
            <a:r>
              <a:rPr lang="cs-CZ" dirty="0"/>
              <a:t>, I </a:t>
            </a:r>
            <a:r>
              <a:rPr lang="cs-CZ" dirty="0" err="1"/>
              <a:t>didn‘t</a:t>
            </a:r>
            <a:r>
              <a:rPr lang="cs-CZ" dirty="0"/>
              <a:t> </a:t>
            </a:r>
            <a:r>
              <a:rPr lang="cs-CZ" dirty="0" err="1"/>
              <a:t>want</a:t>
            </a:r>
            <a:r>
              <a:rPr lang="cs-CZ" dirty="0"/>
              <a:t> any </a:t>
            </a:r>
            <a:r>
              <a:rPr lang="cs-CZ" dirty="0" err="1"/>
              <a:t>softer</a:t>
            </a:r>
            <a:r>
              <a:rPr lang="cs-CZ" dirty="0"/>
              <a:t> </a:t>
            </a:r>
            <a:r>
              <a:rPr lang="cs-CZ" dirty="0" err="1"/>
              <a:t>thing</a:t>
            </a:r>
            <a:endParaRPr lang="cs-CZ" dirty="0"/>
          </a:p>
          <a:p>
            <a:r>
              <a:rPr lang="cs-CZ" dirty="0"/>
              <a:t>Lexikální: </a:t>
            </a:r>
            <a:r>
              <a:rPr lang="cs-CZ" dirty="0" err="1"/>
              <a:t>wretched</a:t>
            </a:r>
            <a:r>
              <a:rPr lang="cs-CZ" dirty="0"/>
              <a:t> </a:t>
            </a:r>
            <a:r>
              <a:rPr lang="cs-CZ" dirty="0" err="1"/>
              <a:t>cabin</a:t>
            </a:r>
            <a:r>
              <a:rPr lang="cs-CZ" dirty="0"/>
              <a:t>, to gape, a </a:t>
            </a:r>
            <a:r>
              <a:rPr lang="cs-CZ" dirty="0" err="1"/>
              <a:t>fellow</a:t>
            </a:r>
            <a:r>
              <a:rPr lang="cs-CZ" dirty="0"/>
              <a:t>, </a:t>
            </a:r>
            <a:r>
              <a:rPr lang="cs-CZ" dirty="0" err="1"/>
              <a:t>brats</a:t>
            </a:r>
            <a:r>
              <a:rPr lang="cs-CZ" dirty="0"/>
              <a:t>, </a:t>
            </a:r>
            <a:r>
              <a:rPr lang="cs-CZ" dirty="0" err="1"/>
              <a:t>muck</a:t>
            </a:r>
            <a:r>
              <a:rPr lang="cs-CZ" dirty="0"/>
              <a:t>, </a:t>
            </a:r>
            <a:r>
              <a:rPr lang="cs-CZ" dirty="0" err="1"/>
              <a:t>shabby</a:t>
            </a:r>
            <a:r>
              <a:rPr lang="cs-CZ" dirty="0"/>
              <a:t> </a:t>
            </a:r>
            <a:r>
              <a:rPr lang="cs-CZ" dirty="0" err="1"/>
              <a:t>huts</a:t>
            </a:r>
            <a:r>
              <a:rPr lang="cs-CZ" dirty="0"/>
              <a:t>, </a:t>
            </a:r>
            <a:r>
              <a:rPr lang="cs-CZ" dirty="0" err="1"/>
              <a:t>gallant</a:t>
            </a:r>
            <a:r>
              <a:rPr lang="cs-CZ" dirty="0"/>
              <a:t> </a:t>
            </a:r>
            <a:r>
              <a:rPr lang="cs-CZ" dirty="0" err="1"/>
              <a:t>way</a:t>
            </a:r>
            <a:r>
              <a:rPr lang="cs-CZ" dirty="0"/>
              <a:t>, a </a:t>
            </a:r>
            <a:r>
              <a:rPr lang="cs-CZ" dirty="0" err="1"/>
              <a:t>blast</a:t>
            </a:r>
            <a:r>
              <a:rPr lang="cs-CZ" dirty="0"/>
              <a:t>, </a:t>
            </a:r>
            <a:r>
              <a:rPr lang="cs-CZ" dirty="0" err="1"/>
              <a:t>frowning</a:t>
            </a:r>
            <a:r>
              <a:rPr lang="cs-CZ" dirty="0"/>
              <a:t> </a:t>
            </a:r>
            <a:r>
              <a:rPr lang="cs-CZ" dirty="0" err="1"/>
              <a:t>arches</a:t>
            </a:r>
            <a:r>
              <a:rPr lang="cs-CZ" dirty="0"/>
              <a:t>, </a:t>
            </a:r>
            <a:r>
              <a:rPr lang="cs-CZ" dirty="0" err="1"/>
              <a:t>flapping</a:t>
            </a:r>
            <a:r>
              <a:rPr lang="cs-CZ" dirty="0"/>
              <a:t> </a:t>
            </a:r>
            <a:r>
              <a:rPr lang="cs-CZ" dirty="0" err="1"/>
              <a:t>banners</a:t>
            </a:r>
            <a:r>
              <a:rPr lang="cs-CZ" dirty="0"/>
              <a:t>, I </a:t>
            </a:r>
            <a:r>
              <a:rPr lang="cs-CZ" dirty="0" err="1"/>
              <a:t>reckon</a:t>
            </a:r>
            <a:r>
              <a:rPr lang="cs-CZ" dirty="0"/>
              <a:t>, his very liver, </a:t>
            </a:r>
            <a:r>
              <a:rPr lang="cs-CZ" dirty="0" err="1"/>
              <a:t>shrimp-colored</a:t>
            </a:r>
            <a:r>
              <a:rPr lang="cs-CZ" dirty="0"/>
              <a:t>, his </a:t>
            </a:r>
            <a:r>
              <a:rPr lang="cs-CZ" dirty="0" err="1"/>
              <a:t>gait</a:t>
            </a:r>
            <a:r>
              <a:rPr lang="cs-CZ" dirty="0"/>
              <a:t>, </a:t>
            </a:r>
            <a:r>
              <a:rPr lang="cs-CZ" dirty="0" err="1"/>
              <a:t>be</a:t>
            </a:r>
            <a:r>
              <a:rPr lang="cs-CZ" dirty="0"/>
              <a:t> </a:t>
            </a:r>
            <a:r>
              <a:rPr lang="cs-CZ" dirty="0" err="1"/>
              <a:t>phazed</a:t>
            </a:r>
            <a:endParaRPr lang="cs-CZ" dirty="0"/>
          </a:p>
          <a:p>
            <a:r>
              <a:rPr lang="cs-CZ" dirty="0"/>
              <a:t>Syntaktická: parataktičnost a opakování spojek jako and (viz předcházející snímek se zeleným označením)</a:t>
            </a:r>
          </a:p>
        </p:txBody>
      </p:sp>
    </p:spTree>
    <p:extLst>
      <p:ext uri="{BB962C8B-B14F-4D97-AF65-F5344CB8AC3E}">
        <p14:creationId xmlns:p14="http://schemas.microsoft.com/office/powerpoint/2010/main" val="2517828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0ED1A-7DB5-220D-F24F-16F9EAF5A278}"/>
              </a:ext>
            </a:extLst>
          </p:cNvPr>
          <p:cNvSpPr>
            <a:spLocks noGrp="1"/>
          </p:cNvSpPr>
          <p:nvPr>
            <p:ph type="title"/>
          </p:nvPr>
        </p:nvSpPr>
        <p:spPr/>
        <p:txBody>
          <a:bodyPr/>
          <a:lstStyle/>
          <a:p>
            <a:r>
              <a:rPr lang="cs-CZ" dirty="0"/>
              <a:t>Hravost a kreativní řešení</a:t>
            </a:r>
          </a:p>
        </p:txBody>
      </p:sp>
      <p:sp>
        <p:nvSpPr>
          <p:cNvPr id="3" name="Zástupný obsah 2">
            <a:extLst>
              <a:ext uri="{FF2B5EF4-FFF2-40B4-BE49-F238E27FC236}">
                <a16:creationId xmlns:a16="http://schemas.microsoft.com/office/drawing/2014/main" id="{38853E94-313A-B224-CABD-CC47321D7892}"/>
              </a:ext>
            </a:extLst>
          </p:cNvPr>
          <p:cNvSpPr>
            <a:spLocks noGrp="1"/>
          </p:cNvSpPr>
          <p:nvPr>
            <p:ph idx="1"/>
          </p:nvPr>
        </p:nvSpPr>
        <p:spPr/>
        <p:txBody>
          <a:bodyPr>
            <a:normAutofit lnSpcReduction="10000"/>
          </a:bodyPr>
          <a:lstStyle/>
          <a:p>
            <a:r>
              <a:rPr lang="cs-CZ" dirty="0"/>
              <a:t>V rámci expresivity – možná až přílišná</a:t>
            </a:r>
          </a:p>
          <a:p>
            <a:r>
              <a:rPr lang="cs-CZ" dirty="0"/>
              <a:t>Zvedla ruce, až to hvízdlo (up </a:t>
            </a:r>
            <a:r>
              <a:rPr lang="cs-CZ" dirty="0" err="1"/>
              <a:t>went</a:t>
            </a:r>
            <a:r>
              <a:rPr lang="cs-CZ" dirty="0"/>
              <a:t> her </a:t>
            </a:r>
            <a:r>
              <a:rPr lang="cs-CZ" dirty="0" err="1"/>
              <a:t>hands</a:t>
            </a:r>
            <a:r>
              <a:rPr lang="cs-CZ" dirty="0"/>
              <a:t>)</a:t>
            </a:r>
          </a:p>
          <a:p>
            <a:r>
              <a:rPr lang="cs-CZ" dirty="0"/>
              <a:t>Šla líně co noha nohu mine (</a:t>
            </a:r>
            <a:r>
              <a:rPr lang="cs-CZ" dirty="0" err="1"/>
              <a:t>She</a:t>
            </a:r>
            <a:r>
              <a:rPr lang="cs-CZ" dirty="0"/>
              <a:t> </a:t>
            </a:r>
            <a:r>
              <a:rPr lang="cs-CZ" dirty="0" err="1"/>
              <a:t>walked</a:t>
            </a:r>
            <a:r>
              <a:rPr lang="cs-CZ" dirty="0"/>
              <a:t> </a:t>
            </a:r>
            <a:r>
              <a:rPr lang="cs-CZ" dirty="0" err="1"/>
              <a:t>indolently</a:t>
            </a:r>
            <a:r>
              <a:rPr lang="cs-CZ" dirty="0"/>
              <a:t> </a:t>
            </a:r>
            <a:r>
              <a:rPr lang="cs-CZ" dirty="0" err="1"/>
              <a:t>along</a:t>
            </a:r>
            <a:r>
              <a:rPr lang="cs-CZ" dirty="0"/>
              <a:t>)</a:t>
            </a:r>
          </a:p>
          <a:p>
            <a:r>
              <a:rPr lang="cs-CZ" dirty="0"/>
              <a:t>kdo by kápl trochu božské (</a:t>
            </a:r>
            <a:r>
              <a:rPr lang="cs-CZ" dirty="0" err="1"/>
              <a:t>give</a:t>
            </a:r>
            <a:r>
              <a:rPr lang="cs-CZ" dirty="0"/>
              <a:t> </a:t>
            </a:r>
            <a:r>
              <a:rPr lang="cs-CZ" dirty="0" err="1"/>
              <a:t>me</a:t>
            </a:r>
            <a:r>
              <a:rPr lang="cs-CZ" dirty="0"/>
              <a:t> </a:t>
            </a:r>
            <a:r>
              <a:rPr lang="cs-CZ" dirty="0" err="1"/>
              <a:t>some</a:t>
            </a:r>
            <a:r>
              <a:rPr lang="cs-CZ" dirty="0"/>
              <a:t> </a:t>
            </a:r>
            <a:r>
              <a:rPr lang="cs-CZ" dirty="0" err="1"/>
              <a:t>light</a:t>
            </a:r>
            <a:r>
              <a:rPr lang="cs-CZ" dirty="0"/>
              <a:t>)</a:t>
            </a:r>
          </a:p>
          <a:p>
            <a:r>
              <a:rPr lang="cs-CZ" dirty="0"/>
              <a:t>Pošeptal do ouška (I </a:t>
            </a:r>
            <a:r>
              <a:rPr lang="cs-CZ" dirty="0" err="1"/>
              <a:t>said</a:t>
            </a:r>
            <a:r>
              <a:rPr lang="cs-CZ" dirty="0"/>
              <a:t> in his </a:t>
            </a:r>
            <a:r>
              <a:rPr lang="cs-CZ" dirty="0" err="1"/>
              <a:t>ear</a:t>
            </a:r>
            <a:r>
              <a:rPr lang="cs-CZ" dirty="0"/>
              <a:t>)</a:t>
            </a:r>
          </a:p>
          <a:p>
            <a:r>
              <a:rPr lang="cs-CZ" dirty="0"/>
              <a:t>Neroď mi tady </a:t>
            </a:r>
            <a:r>
              <a:rPr lang="cs-CZ" dirty="0" err="1"/>
              <a:t>hněvivu</a:t>
            </a:r>
            <a:r>
              <a:rPr lang="cs-CZ" dirty="0"/>
              <a:t> býti (</a:t>
            </a:r>
            <a:r>
              <a:rPr lang="cs-CZ" dirty="0" err="1"/>
              <a:t>Prithee</a:t>
            </a:r>
            <a:r>
              <a:rPr lang="cs-CZ" dirty="0"/>
              <a:t> do not let </a:t>
            </a:r>
            <a:r>
              <a:rPr lang="cs-CZ" dirty="0" err="1"/>
              <a:t>me</a:t>
            </a:r>
            <a:r>
              <a:rPr lang="cs-CZ" dirty="0"/>
              <a:t>.)</a:t>
            </a:r>
          </a:p>
          <a:p>
            <a:r>
              <a:rPr lang="cs-CZ" dirty="0"/>
              <a:t>Neboť by potěšilo jeho ledví zvědět (</a:t>
            </a:r>
            <a:r>
              <a:rPr lang="cs-CZ" dirty="0" err="1"/>
              <a:t>for</a:t>
            </a:r>
            <a:r>
              <a:rPr lang="cs-CZ" dirty="0"/>
              <a:t> </a:t>
            </a:r>
            <a:r>
              <a:rPr lang="cs-CZ" dirty="0" err="1"/>
              <a:t>it</a:t>
            </a:r>
            <a:r>
              <a:rPr lang="cs-CZ" dirty="0"/>
              <a:t> </a:t>
            </a:r>
            <a:r>
              <a:rPr lang="cs-CZ" dirty="0" err="1"/>
              <a:t>would</a:t>
            </a:r>
            <a:r>
              <a:rPr lang="cs-CZ" dirty="0"/>
              <a:t> </a:t>
            </a:r>
            <a:r>
              <a:rPr lang="cs-CZ" dirty="0" err="1"/>
              <a:t>comfort</a:t>
            </a:r>
            <a:r>
              <a:rPr lang="cs-CZ" dirty="0"/>
              <a:t> his very liver to </a:t>
            </a:r>
            <a:r>
              <a:rPr lang="cs-CZ" dirty="0" err="1"/>
              <a:t>know</a:t>
            </a:r>
            <a:r>
              <a:rPr lang="cs-CZ" dirty="0"/>
              <a:t>)</a:t>
            </a:r>
          </a:p>
          <a:p>
            <a:r>
              <a:rPr lang="cs-CZ" dirty="0"/>
              <a:t>Páže – prst x </a:t>
            </a:r>
            <a:r>
              <a:rPr lang="cs-CZ" dirty="0" err="1"/>
              <a:t>page</a:t>
            </a:r>
            <a:r>
              <a:rPr lang="cs-CZ" dirty="0"/>
              <a:t> – </a:t>
            </a:r>
            <a:r>
              <a:rPr lang="cs-CZ" dirty="0" err="1"/>
              <a:t>paragraph</a:t>
            </a:r>
            <a:r>
              <a:rPr lang="cs-CZ" dirty="0"/>
              <a:t> (viz další snímek)</a:t>
            </a:r>
          </a:p>
        </p:txBody>
      </p:sp>
    </p:spTree>
    <p:extLst>
      <p:ext uri="{BB962C8B-B14F-4D97-AF65-F5344CB8AC3E}">
        <p14:creationId xmlns:p14="http://schemas.microsoft.com/office/powerpoint/2010/main" val="1373495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45226-853A-5421-367D-1A3A1F1953B9}"/>
              </a:ext>
            </a:extLst>
          </p:cNvPr>
          <p:cNvSpPr>
            <a:spLocks noGrp="1"/>
          </p:cNvSpPr>
          <p:nvPr>
            <p:ph type="title"/>
          </p:nvPr>
        </p:nvSpPr>
        <p:spPr/>
        <p:txBody>
          <a:bodyPr/>
          <a:lstStyle/>
          <a:p>
            <a:endParaRPr lang="cs-CZ"/>
          </a:p>
        </p:txBody>
      </p:sp>
      <p:pic>
        <p:nvPicPr>
          <p:cNvPr id="7" name="Zástupný obsah 6">
            <a:extLst>
              <a:ext uri="{FF2B5EF4-FFF2-40B4-BE49-F238E27FC236}">
                <a16:creationId xmlns:a16="http://schemas.microsoft.com/office/drawing/2014/main" id="{1999C672-DBFA-CBF0-8CB9-D9396FFA0A3B}"/>
              </a:ext>
            </a:extLst>
          </p:cNvPr>
          <p:cNvPicPr>
            <a:picLocks noGrp="1" noChangeAspect="1"/>
          </p:cNvPicPr>
          <p:nvPr>
            <p:ph idx="1"/>
          </p:nvPr>
        </p:nvPicPr>
        <p:blipFill>
          <a:blip r:embed="rId2"/>
          <a:stretch>
            <a:fillRect/>
          </a:stretch>
        </p:blipFill>
        <p:spPr>
          <a:xfrm>
            <a:off x="1168025" y="3343322"/>
            <a:ext cx="10018135" cy="1411558"/>
          </a:xfrm>
          <a:prstGeom prst="rect">
            <a:avLst/>
          </a:prstGeom>
        </p:spPr>
      </p:pic>
      <p:pic>
        <p:nvPicPr>
          <p:cNvPr id="5" name="Obrázek 4">
            <a:extLst>
              <a:ext uri="{FF2B5EF4-FFF2-40B4-BE49-F238E27FC236}">
                <a16:creationId xmlns:a16="http://schemas.microsoft.com/office/drawing/2014/main" id="{A110EC36-21D0-32D2-1A7B-8994A1509B04}"/>
              </a:ext>
            </a:extLst>
          </p:cNvPr>
          <p:cNvPicPr>
            <a:picLocks noChangeAspect="1"/>
          </p:cNvPicPr>
          <p:nvPr/>
        </p:nvPicPr>
        <p:blipFill>
          <a:blip r:embed="rId3"/>
          <a:stretch>
            <a:fillRect/>
          </a:stretch>
        </p:blipFill>
        <p:spPr>
          <a:xfrm>
            <a:off x="1168025" y="1825625"/>
            <a:ext cx="9855950" cy="1325563"/>
          </a:xfrm>
          <a:prstGeom prst="rect">
            <a:avLst/>
          </a:prstGeom>
        </p:spPr>
      </p:pic>
    </p:spTree>
    <p:extLst>
      <p:ext uri="{BB962C8B-B14F-4D97-AF65-F5344CB8AC3E}">
        <p14:creationId xmlns:p14="http://schemas.microsoft.com/office/powerpoint/2010/main" val="4270201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790A85-5515-926E-8947-73FEACB42056}"/>
              </a:ext>
            </a:extLst>
          </p:cNvPr>
          <p:cNvSpPr>
            <a:spLocks noGrp="1"/>
          </p:cNvSpPr>
          <p:nvPr>
            <p:ph type="title"/>
          </p:nvPr>
        </p:nvSpPr>
        <p:spPr/>
        <p:txBody>
          <a:bodyPr/>
          <a:lstStyle/>
          <a:p>
            <a:r>
              <a:rPr lang="cs-CZ" dirty="0"/>
              <a:t>Hravost a kreativní řešení</a:t>
            </a:r>
          </a:p>
        </p:txBody>
      </p:sp>
      <p:sp>
        <p:nvSpPr>
          <p:cNvPr id="3" name="Zástupný obsah 2">
            <a:extLst>
              <a:ext uri="{FF2B5EF4-FFF2-40B4-BE49-F238E27FC236}">
                <a16:creationId xmlns:a16="http://schemas.microsoft.com/office/drawing/2014/main" id="{EA15C5C9-81A8-DA34-0900-AD2C66D49D46}"/>
              </a:ext>
            </a:extLst>
          </p:cNvPr>
          <p:cNvSpPr>
            <a:spLocks noGrp="1"/>
          </p:cNvSpPr>
          <p:nvPr>
            <p:ph idx="1"/>
          </p:nvPr>
        </p:nvSpPr>
        <p:spPr/>
        <p:txBody>
          <a:bodyPr>
            <a:normAutofit fontScale="92500" lnSpcReduction="10000"/>
          </a:bodyPr>
          <a:lstStyle/>
          <a:p>
            <a:r>
              <a:rPr lang="cs-CZ" dirty="0"/>
              <a:t>Bylo to hodně peprné (It </a:t>
            </a:r>
            <a:r>
              <a:rPr lang="cs-CZ" dirty="0" err="1"/>
              <a:t>was</a:t>
            </a:r>
            <a:r>
              <a:rPr lang="cs-CZ" dirty="0"/>
              <a:t> </a:t>
            </a:r>
            <a:r>
              <a:rPr lang="cs-CZ" dirty="0" err="1"/>
              <a:t>pretty</a:t>
            </a:r>
            <a:r>
              <a:rPr lang="cs-CZ" dirty="0"/>
              <a:t> severe)</a:t>
            </a:r>
          </a:p>
          <a:p>
            <a:r>
              <a:rPr lang="cs-CZ" dirty="0"/>
              <a:t>Mráz mi začal dupat po zádech (It made </a:t>
            </a:r>
            <a:r>
              <a:rPr lang="cs-CZ" dirty="0" err="1"/>
              <a:t>the</a:t>
            </a:r>
            <a:r>
              <a:rPr lang="cs-CZ" dirty="0"/>
              <a:t> </a:t>
            </a:r>
            <a:r>
              <a:rPr lang="cs-CZ" dirty="0" err="1"/>
              <a:t>cold</a:t>
            </a:r>
            <a:r>
              <a:rPr lang="cs-CZ" dirty="0"/>
              <a:t> </a:t>
            </a:r>
            <a:r>
              <a:rPr lang="cs-CZ" dirty="0" err="1"/>
              <a:t>chills</a:t>
            </a:r>
            <a:r>
              <a:rPr lang="cs-CZ" dirty="0"/>
              <a:t> </a:t>
            </a:r>
            <a:r>
              <a:rPr lang="cs-CZ" dirty="0" err="1"/>
              <a:t>creep</a:t>
            </a:r>
            <a:r>
              <a:rPr lang="cs-CZ" dirty="0"/>
              <a:t> </a:t>
            </a:r>
            <a:r>
              <a:rPr lang="cs-CZ" dirty="0" err="1"/>
              <a:t>over</a:t>
            </a:r>
            <a:r>
              <a:rPr lang="cs-CZ" dirty="0"/>
              <a:t> </a:t>
            </a:r>
            <a:r>
              <a:rPr lang="cs-CZ" dirty="0" err="1"/>
              <a:t>me</a:t>
            </a:r>
            <a:r>
              <a:rPr lang="cs-CZ" dirty="0"/>
              <a:t>)</a:t>
            </a:r>
          </a:p>
          <a:p>
            <a:r>
              <a:rPr lang="cs-CZ" dirty="0"/>
              <a:t>Počkal jsem, až mi to po roztřeseném vedení došlo (I </a:t>
            </a:r>
            <a:r>
              <a:rPr lang="cs-CZ" dirty="0" err="1"/>
              <a:t>waited</a:t>
            </a:r>
            <a:r>
              <a:rPr lang="cs-CZ" dirty="0"/>
              <a:t> a </a:t>
            </a:r>
            <a:r>
              <a:rPr lang="cs-CZ" dirty="0" err="1"/>
              <a:t>minute</a:t>
            </a:r>
            <a:r>
              <a:rPr lang="cs-CZ" dirty="0"/>
              <a:t>, to let </a:t>
            </a:r>
            <a:r>
              <a:rPr lang="cs-CZ" dirty="0" err="1"/>
              <a:t>the</a:t>
            </a:r>
            <a:r>
              <a:rPr lang="cs-CZ" dirty="0"/>
              <a:t> idea </a:t>
            </a:r>
            <a:r>
              <a:rPr lang="cs-CZ" dirty="0" err="1"/>
              <a:t>shudder</a:t>
            </a:r>
            <a:r>
              <a:rPr lang="cs-CZ" dirty="0"/>
              <a:t> </a:t>
            </a:r>
            <a:r>
              <a:rPr lang="cs-CZ" dirty="0" err="1"/>
              <a:t>its</a:t>
            </a:r>
            <a:r>
              <a:rPr lang="cs-CZ" dirty="0"/>
              <a:t> </a:t>
            </a:r>
            <a:r>
              <a:rPr lang="cs-CZ" dirty="0" err="1"/>
              <a:t>way</a:t>
            </a:r>
            <a:r>
              <a:rPr lang="cs-CZ" dirty="0"/>
              <a:t> </a:t>
            </a:r>
            <a:r>
              <a:rPr lang="cs-CZ" dirty="0" err="1"/>
              <a:t>home</a:t>
            </a:r>
            <a:r>
              <a:rPr lang="cs-CZ" dirty="0"/>
              <a:t>)</a:t>
            </a:r>
          </a:p>
          <a:p>
            <a:r>
              <a:rPr lang="cs-CZ" dirty="0"/>
              <a:t>aby mě má sžíravá nejistota a zvědavost nesežraly (</a:t>
            </a:r>
            <a:r>
              <a:rPr lang="cs-CZ" dirty="0" err="1"/>
              <a:t>if</a:t>
            </a:r>
            <a:r>
              <a:rPr lang="cs-CZ" dirty="0"/>
              <a:t> I </a:t>
            </a:r>
            <a:r>
              <a:rPr lang="cs-CZ" dirty="0" err="1"/>
              <a:t>could</a:t>
            </a:r>
            <a:r>
              <a:rPr lang="cs-CZ" dirty="0"/>
              <a:t> </a:t>
            </a:r>
            <a:r>
              <a:rPr lang="cs-CZ" dirty="0" err="1"/>
              <a:t>keep</a:t>
            </a:r>
            <a:r>
              <a:rPr lang="cs-CZ" dirty="0"/>
              <a:t> my </a:t>
            </a:r>
            <a:r>
              <a:rPr lang="cs-CZ" dirty="0" err="1"/>
              <a:t>anxiety</a:t>
            </a:r>
            <a:r>
              <a:rPr lang="cs-CZ" dirty="0"/>
              <a:t> and </a:t>
            </a:r>
            <a:r>
              <a:rPr lang="cs-CZ" dirty="0" err="1"/>
              <a:t>curiosity</a:t>
            </a:r>
            <a:r>
              <a:rPr lang="cs-CZ" dirty="0"/>
              <a:t> </a:t>
            </a:r>
            <a:r>
              <a:rPr lang="cs-CZ" dirty="0" err="1"/>
              <a:t>from</a:t>
            </a:r>
            <a:r>
              <a:rPr lang="cs-CZ" dirty="0"/>
              <a:t> </a:t>
            </a:r>
            <a:r>
              <a:rPr lang="cs-CZ" dirty="0" err="1"/>
              <a:t>eating</a:t>
            </a:r>
            <a:r>
              <a:rPr lang="cs-CZ" dirty="0"/>
              <a:t> </a:t>
            </a:r>
            <a:r>
              <a:rPr lang="cs-CZ" dirty="0" err="1"/>
              <a:t>the</a:t>
            </a:r>
            <a:r>
              <a:rPr lang="cs-CZ" dirty="0"/>
              <a:t> </a:t>
            </a:r>
            <a:r>
              <a:rPr lang="cs-CZ" dirty="0" err="1"/>
              <a:t>heart</a:t>
            </a:r>
            <a:r>
              <a:rPr lang="cs-CZ" dirty="0"/>
              <a:t> out </a:t>
            </a:r>
            <a:r>
              <a:rPr lang="cs-CZ" dirty="0" err="1"/>
              <a:t>of</a:t>
            </a:r>
            <a:r>
              <a:rPr lang="cs-CZ" dirty="0"/>
              <a:t> </a:t>
            </a:r>
            <a:r>
              <a:rPr lang="cs-CZ" dirty="0" err="1"/>
              <a:t>me</a:t>
            </a:r>
            <a:r>
              <a:rPr lang="cs-CZ" dirty="0"/>
              <a:t>)</a:t>
            </a:r>
          </a:p>
          <a:p>
            <a:r>
              <a:rPr lang="cs-CZ" dirty="0"/>
              <a:t>I kdyby čert na trakaři jezdil (</a:t>
            </a:r>
            <a:r>
              <a:rPr lang="cs-CZ" dirty="0" err="1"/>
              <a:t>or</a:t>
            </a:r>
            <a:r>
              <a:rPr lang="cs-CZ" dirty="0"/>
              <a:t> </a:t>
            </a:r>
            <a:r>
              <a:rPr lang="cs-CZ" dirty="0" err="1"/>
              <a:t>know</a:t>
            </a:r>
            <a:r>
              <a:rPr lang="cs-CZ" dirty="0"/>
              <a:t> </a:t>
            </a:r>
            <a:r>
              <a:rPr lang="cs-CZ" dirty="0" err="1"/>
              <a:t>the</a:t>
            </a:r>
            <a:r>
              <a:rPr lang="cs-CZ" dirty="0"/>
              <a:t> </a:t>
            </a:r>
            <a:r>
              <a:rPr lang="cs-CZ" dirty="0" err="1"/>
              <a:t>reason</a:t>
            </a:r>
            <a:r>
              <a:rPr lang="cs-CZ" dirty="0"/>
              <a:t> </a:t>
            </a:r>
            <a:r>
              <a:rPr lang="cs-CZ" dirty="0" err="1"/>
              <a:t>why</a:t>
            </a:r>
            <a:r>
              <a:rPr lang="cs-CZ" dirty="0"/>
              <a:t>?)</a:t>
            </a:r>
          </a:p>
          <a:p>
            <a:r>
              <a:rPr lang="cs-CZ" dirty="0"/>
              <a:t>Začal od Adama (He made a long story </a:t>
            </a:r>
            <a:r>
              <a:rPr lang="cs-CZ" dirty="0" err="1"/>
              <a:t>of</a:t>
            </a:r>
            <a:r>
              <a:rPr lang="cs-CZ" dirty="0"/>
              <a:t> </a:t>
            </a:r>
            <a:r>
              <a:rPr lang="cs-CZ" dirty="0" err="1"/>
              <a:t>it</a:t>
            </a:r>
            <a:r>
              <a:rPr lang="cs-CZ" dirty="0"/>
              <a:t>)</a:t>
            </a:r>
          </a:p>
          <a:p>
            <a:r>
              <a:rPr lang="cs-CZ" dirty="0"/>
              <a:t>Potom tam měli krb tak veliký, že by se v něm člověk mohl utábořit (</a:t>
            </a:r>
            <a:r>
              <a:rPr lang="cs-CZ" dirty="0" err="1"/>
              <a:t>There</a:t>
            </a:r>
            <a:r>
              <a:rPr lang="cs-CZ" dirty="0"/>
              <a:t> </a:t>
            </a:r>
            <a:r>
              <a:rPr lang="cs-CZ" dirty="0" err="1"/>
              <a:t>was</a:t>
            </a:r>
            <a:r>
              <a:rPr lang="cs-CZ" dirty="0"/>
              <a:t> a </a:t>
            </a:r>
            <a:r>
              <a:rPr lang="cs-CZ" dirty="0" err="1"/>
              <a:t>fireplace</a:t>
            </a:r>
            <a:r>
              <a:rPr lang="cs-CZ" dirty="0"/>
              <a:t> big </a:t>
            </a:r>
            <a:r>
              <a:rPr lang="cs-CZ" dirty="0" err="1"/>
              <a:t>enough</a:t>
            </a:r>
            <a:r>
              <a:rPr lang="cs-CZ" dirty="0"/>
              <a:t> to camp in)</a:t>
            </a:r>
          </a:p>
          <a:p>
            <a:endParaRPr lang="cs-CZ" dirty="0"/>
          </a:p>
        </p:txBody>
      </p:sp>
    </p:spTree>
    <p:extLst>
      <p:ext uri="{BB962C8B-B14F-4D97-AF65-F5344CB8AC3E}">
        <p14:creationId xmlns:p14="http://schemas.microsoft.com/office/powerpoint/2010/main" val="2694370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B9CCF5-97A7-FD08-27FF-A1646BDEEF17}"/>
              </a:ext>
            </a:extLst>
          </p:cNvPr>
          <p:cNvSpPr>
            <a:spLocks noGrp="1"/>
          </p:cNvSpPr>
          <p:nvPr>
            <p:ph type="title"/>
          </p:nvPr>
        </p:nvSpPr>
        <p:spPr/>
        <p:txBody>
          <a:bodyPr/>
          <a:lstStyle/>
          <a:p>
            <a:endParaRPr lang="cs-CZ"/>
          </a:p>
        </p:txBody>
      </p:sp>
      <p:pic>
        <p:nvPicPr>
          <p:cNvPr id="7" name="Zástupný obsah 6">
            <a:extLst>
              <a:ext uri="{FF2B5EF4-FFF2-40B4-BE49-F238E27FC236}">
                <a16:creationId xmlns:a16="http://schemas.microsoft.com/office/drawing/2014/main" id="{61BD7F93-DD54-E036-9C7C-0CC94B310A80}"/>
              </a:ext>
            </a:extLst>
          </p:cNvPr>
          <p:cNvPicPr>
            <a:picLocks noGrp="1" noChangeAspect="1"/>
          </p:cNvPicPr>
          <p:nvPr>
            <p:ph idx="1"/>
          </p:nvPr>
        </p:nvPicPr>
        <p:blipFill>
          <a:blip r:embed="rId2"/>
          <a:stretch>
            <a:fillRect/>
          </a:stretch>
        </p:blipFill>
        <p:spPr>
          <a:xfrm>
            <a:off x="1138287" y="3299619"/>
            <a:ext cx="9649177" cy="1449362"/>
          </a:xfrm>
          <a:prstGeom prst="rect">
            <a:avLst/>
          </a:prstGeom>
        </p:spPr>
      </p:pic>
      <p:pic>
        <p:nvPicPr>
          <p:cNvPr id="5" name="Obrázek 4">
            <a:extLst>
              <a:ext uri="{FF2B5EF4-FFF2-40B4-BE49-F238E27FC236}">
                <a16:creationId xmlns:a16="http://schemas.microsoft.com/office/drawing/2014/main" id="{048B8EEF-DE58-73CA-E03D-D24248C1FE9B}"/>
              </a:ext>
            </a:extLst>
          </p:cNvPr>
          <p:cNvPicPr>
            <a:picLocks noChangeAspect="1"/>
          </p:cNvPicPr>
          <p:nvPr/>
        </p:nvPicPr>
        <p:blipFill>
          <a:blip r:embed="rId3"/>
          <a:stretch>
            <a:fillRect/>
          </a:stretch>
        </p:blipFill>
        <p:spPr>
          <a:xfrm>
            <a:off x="1138287" y="1188720"/>
            <a:ext cx="9636117" cy="1706880"/>
          </a:xfrm>
          <a:prstGeom prst="rect">
            <a:avLst/>
          </a:prstGeom>
        </p:spPr>
      </p:pic>
    </p:spTree>
    <p:extLst>
      <p:ext uri="{BB962C8B-B14F-4D97-AF65-F5344CB8AC3E}">
        <p14:creationId xmlns:p14="http://schemas.microsoft.com/office/powerpoint/2010/main" val="1606912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25ECB8-2C4E-5206-7932-3F5040D1511F}"/>
              </a:ext>
            </a:extLst>
          </p:cNvPr>
          <p:cNvSpPr>
            <a:spLocks noGrp="1"/>
          </p:cNvSpPr>
          <p:nvPr>
            <p:ph type="title"/>
          </p:nvPr>
        </p:nvSpPr>
        <p:spPr/>
        <p:txBody>
          <a:bodyPr/>
          <a:lstStyle/>
          <a:p>
            <a:r>
              <a:rPr lang="cs-CZ" dirty="0"/>
              <a:t>knižnost a archaičnost</a:t>
            </a:r>
          </a:p>
        </p:txBody>
      </p:sp>
      <p:sp>
        <p:nvSpPr>
          <p:cNvPr id="3" name="Zástupný obsah 2">
            <a:extLst>
              <a:ext uri="{FF2B5EF4-FFF2-40B4-BE49-F238E27FC236}">
                <a16:creationId xmlns:a16="http://schemas.microsoft.com/office/drawing/2014/main" id="{AEB39B34-7540-5B22-F864-6558B3CF7CEC}"/>
              </a:ext>
            </a:extLst>
          </p:cNvPr>
          <p:cNvSpPr>
            <a:spLocks noGrp="1"/>
          </p:cNvSpPr>
          <p:nvPr>
            <p:ph idx="1"/>
          </p:nvPr>
        </p:nvSpPr>
        <p:spPr/>
        <p:txBody>
          <a:bodyPr>
            <a:normAutofit fontScale="92500" lnSpcReduction="20000"/>
          </a:bodyPr>
          <a:lstStyle/>
          <a:p>
            <a:r>
              <a:rPr lang="cs-CZ" dirty="0"/>
              <a:t>morfologická: </a:t>
            </a:r>
          </a:p>
          <a:p>
            <a:pPr lvl="1"/>
            <a:r>
              <a:rPr lang="cs-CZ" i="1" dirty="0"/>
              <a:t>(ne)bylo </a:t>
            </a:r>
            <a:r>
              <a:rPr lang="cs-CZ" dirty="0"/>
              <a:t>+ genitiv (nebylo zde lidí, ani povozů; bylo moc zdravení a obřadného klanění)</a:t>
            </a:r>
          </a:p>
          <a:p>
            <a:pPr lvl="1"/>
            <a:r>
              <a:rPr lang="cs-CZ" dirty="0"/>
              <a:t>upřednostnění tvaru </a:t>
            </a:r>
            <a:r>
              <a:rPr lang="cs-CZ" i="1" dirty="0"/>
              <a:t>mne</a:t>
            </a:r>
            <a:r>
              <a:rPr lang="cs-CZ" dirty="0"/>
              <a:t> nad tvarem </a:t>
            </a:r>
            <a:r>
              <a:rPr lang="cs-CZ" i="1" dirty="0"/>
              <a:t>mě </a:t>
            </a:r>
            <a:r>
              <a:rPr lang="cs-CZ" dirty="0"/>
              <a:t>(viz následující slide)</a:t>
            </a:r>
          </a:p>
          <a:p>
            <a:pPr lvl="1"/>
            <a:r>
              <a:rPr lang="cs-CZ" dirty="0"/>
              <a:t>participiální adjektiva a pasivní tvary: byla překvapena, byli obuti, budu hozen, byl jsem povinován, jako by to bylo uděláno, byli ochotni a hotovi naslouchat</a:t>
            </a:r>
          </a:p>
          <a:p>
            <a:pPr lvl="1"/>
            <a:r>
              <a:rPr lang="cs-CZ" dirty="0"/>
              <a:t>nezvyklé předložky: byli obuti </a:t>
            </a:r>
            <a:r>
              <a:rPr lang="cs-CZ" i="1" dirty="0"/>
              <a:t>v </a:t>
            </a:r>
            <a:r>
              <a:rPr lang="cs-CZ" dirty="0"/>
              <a:t>jakýsi primitivní druh sandálů, měl bych náskok </a:t>
            </a:r>
            <a:r>
              <a:rPr lang="cs-CZ" i="1" dirty="0"/>
              <a:t>od</a:t>
            </a:r>
            <a:r>
              <a:rPr lang="cs-CZ" dirty="0"/>
              <a:t> třinácti set let výš</a:t>
            </a:r>
          </a:p>
          <a:p>
            <a:pPr lvl="1"/>
            <a:r>
              <a:rPr lang="cs-CZ" dirty="0"/>
              <a:t>Adverbium + </a:t>
            </a:r>
            <a:r>
              <a:rPr lang="cs-CZ" dirty="0" err="1"/>
              <a:t>deverbální</a:t>
            </a:r>
            <a:r>
              <a:rPr lang="cs-CZ" dirty="0"/>
              <a:t> adjektivum (neuměle vypodobněný, prostě vyhlížející)</a:t>
            </a:r>
          </a:p>
          <a:p>
            <a:pPr lvl="1"/>
            <a:r>
              <a:rPr lang="cs-CZ" dirty="0"/>
              <a:t>neobyčejné tvary: </a:t>
            </a:r>
            <a:r>
              <a:rPr lang="cs-CZ" i="1" dirty="0"/>
              <a:t>mnozí</a:t>
            </a:r>
            <a:r>
              <a:rPr lang="cs-CZ" dirty="0"/>
              <a:t>, </a:t>
            </a:r>
            <a:r>
              <a:rPr lang="cs-CZ" i="1" dirty="0"/>
              <a:t>záhy se naším zrakům objevila </a:t>
            </a:r>
            <a:r>
              <a:rPr lang="cs-CZ" dirty="0"/>
              <a:t>(</a:t>
            </a:r>
            <a:r>
              <a:rPr lang="cs-CZ" i="1" dirty="0"/>
              <a:t>a noble </a:t>
            </a:r>
            <a:r>
              <a:rPr lang="cs-CZ" i="1" dirty="0" err="1"/>
              <a:t>cavalcade</a:t>
            </a:r>
            <a:r>
              <a:rPr lang="cs-CZ" i="1" dirty="0"/>
              <a:t> </a:t>
            </a:r>
            <a:r>
              <a:rPr lang="cs-CZ" i="1" dirty="0" err="1"/>
              <a:t>wound</a:t>
            </a:r>
            <a:r>
              <a:rPr lang="cs-CZ" i="1" dirty="0"/>
              <a:t> </a:t>
            </a:r>
            <a:r>
              <a:rPr lang="cs-CZ" i="1" dirty="0" err="1"/>
              <a:t>into</a:t>
            </a:r>
            <a:r>
              <a:rPr lang="cs-CZ" i="1" dirty="0"/>
              <a:t> </a:t>
            </a:r>
            <a:r>
              <a:rPr lang="cs-CZ" i="1" dirty="0" err="1"/>
              <a:t>view</a:t>
            </a:r>
            <a:r>
              <a:rPr lang="cs-CZ" dirty="0"/>
              <a:t>), </a:t>
            </a:r>
            <a:r>
              <a:rPr lang="cs-CZ" i="1" dirty="0"/>
              <a:t>zazdát se, nevzpomenu na to </a:t>
            </a:r>
            <a:r>
              <a:rPr lang="cs-CZ" dirty="0"/>
              <a:t>(bez si)</a:t>
            </a:r>
          </a:p>
          <a:p>
            <a:pPr lvl="1"/>
            <a:r>
              <a:rPr lang="cs-CZ" dirty="0"/>
              <a:t>Přechodníky: jdouce, tak říkajíc</a:t>
            </a:r>
          </a:p>
          <a:p>
            <a:pPr lvl="1"/>
            <a:r>
              <a:rPr lang="cs-CZ" dirty="0"/>
              <a:t>morfologicko-lexikální: užívání kompozit (velkodušnost, pozoruhodnost, kolkolem, starobylý, </a:t>
            </a:r>
            <a:r>
              <a:rPr lang="cs-CZ" dirty="0" err="1"/>
              <a:t>novomódní</a:t>
            </a:r>
            <a:r>
              <a:rPr lang="cs-CZ" dirty="0"/>
              <a:t>, samolibost, bezmyšlenkovitý, drahocenný čas, pološero, </a:t>
            </a:r>
            <a:r>
              <a:rPr lang="cs-CZ" dirty="0" err="1"/>
              <a:t>milosrdenctví</a:t>
            </a:r>
            <a:r>
              <a:rPr lang="cs-CZ" dirty="0"/>
              <a:t>)</a:t>
            </a:r>
          </a:p>
          <a:p>
            <a:pPr lvl="1"/>
            <a:endParaRPr lang="cs-CZ" dirty="0"/>
          </a:p>
        </p:txBody>
      </p:sp>
    </p:spTree>
    <p:extLst>
      <p:ext uri="{BB962C8B-B14F-4D97-AF65-F5344CB8AC3E}">
        <p14:creationId xmlns:p14="http://schemas.microsoft.com/office/powerpoint/2010/main" val="3454055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9A8C24-63B9-B85B-A448-882EC8EE685B}"/>
              </a:ext>
            </a:extLst>
          </p:cNvPr>
          <p:cNvSpPr>
            <a:spLocks noGrp="1"/>
          </p:cNvSpPr>
          <p:nvPr>
            <p:ph type="title"/>
          </p:nvPr>
        </p:nvSpPr>
        <p:spPr/>
        <p:txBody>
          <a:bodyPr/>
          <a:lstStyle/>
          <a:p>
            <a:r>
              <a:rPr lang="cs-CZ" dirty="0"/>
              <a:t>Příznakové prvky</a:t>
            </a:r>
          </a:p>
        </p:txBody>
      </p:sp>
      <p:sp>
        <p:nvSpPr>
          <p:cNvPr id="3" name="Zástupný obsah 2">
            <a:extLst>
              <a:ext uri="{FF2B5EF4-FFF2-40B4-BE49-F238E27FC236}">
                <a16:creationId xmlns:a16="http://schemas.microsoft.com/office/drawing/2014/main" id="{3BEE11D6-4D1D-3D44-036B-67FB789E2058}"/>
              </a:ext>
            </a:extLst>
          </p:cNvPr>
          <p:cNvSpPr>
            <a:spLocks noGrp="1"/>
          </p:cNvSpPr>
          <p:nvPr>
            <p:ph idx="1"/>
          </p:nvPr>
        </p:nvSpPr>
        <p:spPr/>
        <p:txBody>
          <a:bodyPr>
            <a:normAutofit lnSpcReduction="10000"/>
          </a:bodyPr>
          <a:lstStyle/>
          <a:p>
            <a:r>
              <a:rPr lang="cs-CZ" dirty="0"/>
              <a:t>nezvyklá slovní spojení:</a:t>
            </a:r>
          </a:p>
          <a:p>
            <a:pPr lvl="1"/>
            <a:r>
              <a:rPr lang="cs-CZ" i="1" dirty="0"/>
              <a:t>Byla moc hezky oblečená – pokud byla oblečená</a:t>
            </a:r>
            <a:r>
              <a:rPr lang="cs-CZ" dirty="0"/>
              <a:t>. (</a:t>
            </a:r>
            <a:r>
              <a:rPr lang="cs-CZ" i="1" dirty="0"/>
              <a:t>It </a:t>
            </a:r>
            <a:r>
              <a:rPr lang="cs-CZ" i="1" dirty="0" err="1"/>
              <a:t>was</a:t>
            </a:r>
            <a:r>
              <a:rPr lang="cs-CZ" i="1" dirty="0"/>
              <a:t> as </a:t>
            </a:r>
            <a:r>
              <a:rPr lang="cs-CZ" i="1" dirty="0" err="1"/>
              <a:t>sweet</a:t>
            </a:r>
            <a:r>
              <a:rPr lang="cs-CZ" i="1" dirty="0"/>
              <a:t> </a:t>
            </a:r>
            <a:r>
              <a:rPr lang="cs-CZ" i="1" dirty="0" err="1"/>
              <a:t>an</a:t>
            </a:r>
            <a:r>
              <a:rPr lang="cs-CZ" i="1" dirty="0"/>
              <a:t> outfit as I </a:t>
            </a:r>
            <a:r>
              <a:rPr lang="cs-CZ" i="1" dirty="0" err="1"/>
              <a:t>ever</a:t>
            </a:r>
            <a:r>
              <a:rPr lang="cs-CZ" i="1" dirty="0"/>
              <a:t> </a:t>
            </a:r>
            <a:r>
              <a:rPr lang="cs-CZ" i="1" dirty="0" err="1"/>
              <a:t>saw</a:t>
            </a:r>
            <a:r>
              <a:rPr lang="cs-CZ" i="1" dirty="0"/>
              <a:t>, </a:t>
            </a:r>
            <a:r>
              <a:rPr lang="cs-CZ" i="1" dirty="0" err="1"/>
              <a:t>what</a:t>
            </a:r>
            <a:r>
              <a:rPr lang="cs-CZ" i="1" dirty="0"/>
              <a:t> </a:t>
            </a:r>
            <a:r>
              <a:rPr lang="cs-CZ" i="1" dirty="0" err="1"/>
              <a:t>there</a:t>
            </a:r>
            <a:r>
              <a:rPr lang="cs-CZ" i="1" dirty="0"/>
              <a:t> </a:t>
            </a:r>
            <a:r>
              <a:rPr lang="cs-CZ" i="1" dirty="0" err="1"/>
              <a:t>was</a:t>
            </a:r>
            <a:r>
              <a:rPr lang="cs-CZ" i="1" dirty="0"/>
              <a:t> </a:t>
            </a:r>
            <a:r>
              <a:rPr lang="cs-CZ" i="1" dirty="0" err="1"/>
              <a:t>of</a:t>
            </a:r>
            <a:r>
              <a:rPr lang="cs-CZ" i="1" dirty="0"/>
              <a:t> </a:t>
            </a:r>
            <a:r>
              <a:rPr lang="cs-CZ" i="1" dirty="0" err="1"/>
              <a:t>it</a:t>
            </a:r>
            <a:r>
              <a:rPr lang="cs-CZ" dirty="0"/>
              <a:t>.)</a:t>
            </a:r>
          </a:p>
          <a:p>
            <a:pPr lvl="1"/>
            <a:r>
              <a:rPr lang="cs-CZ" i="1" dirty="0" err="1"/>
              <a:t>Kalvakáda</a:t>
            </a:r>
            <a:r>
              <a:rPr lang="cs-CZ" i="1" dirty="0"/>
              <a:t> </a:t>
            </a:r>
            <a:r>
              <a:rPr lang="cs-CZ" b="1" i="1" dirty="0"/>
              <a:t>a ti </a:t>
            </a:r>
            <a:r>
              <a:rPr lang="cs-CZ" i="1" dirty="0"/>
              <a:t>na zámku</a:t>
            </a:r>
            <a:r>
              <a:rPr lang="cs-CZ" b="1" i="1" dirty="0"/>
              <a:t> vyměnili </a:t>
            </a:r>
            <a:r>
              <a:rPr lang="cs-CZ" i="1" dirty="0"/>
              <a:t>několik trumpetových fanfár. (</a:t>
            </a:r>
            <a:r>
              <a:rPr lang="cs-CZ" i="1" dirty="0" err="1"/>
              <a:t>There</a:t>
            </a:r>
            <a:r>
              <a:rPr lang="cs-CZ" i="1" dirty="0"/>
              <a:t> </a:t>
            </a:r>
            <a:r>
              <a:rPr lang="cs-CZ" i="1" dirty="0" err="1"/>
              <a:t>was</a:t>
            </a:r>
            <a:r>
              <a:rPr lang="cs-CZ" i="1" dirty="0"/>
              <a:t> </a:t>
            </a:r>
            <a:r>
              <a:rPr lang="cs-CZ" i="1" dirty="0" err="1"/>
              <a:t>an</a:t>
            </a:r>
            <a:r>
              <a:rPr lang="cs-CZ" i="1" dirty="0"/>
              <a:t> Exchange </a:t>
            </a:r>
            <a:r>
              <a:rPr lang="cs-CZ" i="1" dirty="0" err="1"/>
              <a:t>of</a:t>
            </a:r>
            <a:r>
              <a:rPr lang="cs-CZ" i="1" dirty="0"/>
              <a:t> </a:t>
            </a:r>
            <a:r>
              <a:rPr lang="cs-CZ" i="1" dirty="0" err="1"/>
              <a:t>bugle</a:t>
            </a:r>
            <a:r>
              <a:rPr lang="cs-CZ" i="1" dirty="0"/>
              <a:t> </a:t>
            </a:r>
            <a:r>
              <a:rPr lang="cs-CZ" i="1" dirty="0" err="1"/>
              <a:t>blasts</a:t>
            </a:r>
            <a:r>
              <a:rPr lang="cs-CZ" i="1" dirty="0"/>
              <a:t>.)</a:t>
            </a:r>
          </a:p>
          <a:p>
            <a:pPr lvl="1"/>
            <a:r>
              <a:rPr lang="cs-CZ" dirty="0"/>
              <a:t>Cítil jsem, jak mi srdce klesá – I </a:t>
            </a:r>
            <a:r>
              <a:rPr lang="cs-CZ" dirty="0" err="1"/>
              <a:t>felt</a:t>
            </a:r>
            <a:r>
              <a:rPr lang="cs-CZ" dirty="0"/>
              <a:t> a </a:t>
            </a:r>
            <a:r>
              <a:rPr lang="cs-CZ" dirty="0" err="1"/>
              <a:t>mournful</a:t>
            </a:r>
            <a:r>
              <a:rPr lang="cs-CZ" dirty="0"/>
              <a:t> </a:t>
            </a:r>
            <a:r>
              <a:rPr lang="cs-CZ" dirty="0" err="1"/>
              <a:t>sinking</a:t>
            </a:r>
            <a:r>
              <a:rPr lang="cs-CZ" dirty="0"/>
              <a:t> </a:t>
            </a:r>
            <a:r>
              <a:rPr lang="cs-CZ" dirty="0" err="1"/>
              <a:t>at</a:t>
            </a:r>
            <a:r>
              <a:rPr lang="cs-CZ" dirty="0"/>
              <a:t> </a:t>
            </a:r>
            <a:r>
              <a:rPr lang="cs-CZ" dirty="0" err="1"/>
              <a:t>the</a:t>
            </a:r>
            <a:r>
              <a:rPr lang="cs-CZ" dirty="0"/>
              <a:t> </a:t>
            </a:r>
            <a:r>
              <a:rPr lang="cs-CZ" dirty="0" err="1"/>
              <a:t>heart</a:t>
            </a:r>
            <a:endParaRPr lang="cs-CZ" dirty="0"/>
          </a:p>
          <a:p>
            <a:pPr lvl="1"/>
            <a:r>
              <a:rPr lang="cs-CZ" dirty="0"/>
              <a:t>Můj pán a tvůj? (My master and </a:t>
            </a:r>
            <a:r>
              <a:rPr lang="cs-CZ" dirty="0" err="1"/>
              <a:t>thine</a:t>
            </a:r>
            <a:r>
              <a:rPr lang="cs-CZ" dirty="0"/>
              <a:t>?)</a:t>
            </a:r>
          </a:p>
          <a:p>
            <a:pPr lvl="1"/>
            <a:r>
              <a:rPr lang="cs-CZ" dirty="0"/>
              <a:t>Pokud jde o výzdobu, byla veškerá žádná (As to ornament, </a:t>
            </a:r>
            <a:r>
              <a:rPr lang="cs-CZ" dirty="0" err="1"/>
              <a:t>there</a:t>
            </a:r>
            <a:r>
              <a:rPr lang="cs-CZ" dirty="0"/>
              <a:t> </a:t>
            </a:r>
            <a:r>
              <a:rPr lang="cs-CZ" dirty="0" err="1"/>
              <a:t>wasn‘t</a:t>
            </a:r>
            <a:r>
              <a:rPr lang="cs-CZ" dirty="0"/>
              <a:t> any)</a:t>
            </a:r>
          </a:p>
          <a:p>
            <a:pPr lvl="1"/>
            <a:r>
              <a:rPr lang="cs-CZ" dirty="0"/>
              <a:t>Podle zdi stáli ozbrojenci (podél?)</a:t>
            </a:r>
          </a:p>
          <a:p>
            <a:r>
              <a:rPr lang="cs-CZ" dirty="0"/>
              <a:t>volba předložek</a:t>
            </a:r>
          </a:p>
          <a:p>
            <a:pPr lvl="1"/>
            <a:r>
              <a:rPr lang="cs-CZ" dirty="0"/>
              <a:t>za chvíli jsme potkali (x po chvíli)</a:t>
            </a:r>
          </a:p>
        </p:txBody>
      </p:sp>
    </p:spTree>
    <p:extLst>
      <p:ext uri="{BB962C8B-B14F-4D97-AF65-F5344CB8AC3E}">
        <p14:creationId xmlns:p14="http://schemas.microsoft.com/office/powerpoint/2010/main" val="1347565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3AC6D2-070F-7415-5DC4-817A547CEF1F}"/>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07D7C297-CE8A-9991-2FBB-654D0B002FC7}"/>
              </a:ext>
            </a:extLst>
          </p:cNvPr>
          <p:cNvPicPr>
            <a:picLocks noGrp="1" noChangeAspect="1"/>
          </p:cNvPicPr>
          <p:nvPr>
            <p:ph idx="1"/>
          </p:nvPr>
        </p:nvPicPr>
        <p:blipFill>
          <a:blip r:embed="rId3"/>
          <a:stretch>
            <a:fillRect/>
          </a:stretch>
        </p:blipFill>
        <p:spPr>
          <a:xfrm>
            <a:off x="1036866" y="1027906"/>
            <a:ext cx="9928499" cy="1852454"/>
          </a:xfrm>
          <a:prstGeom prst="rect">
            <a:avLst/>
          </a:prstGeom>
        </p:spPr>
      </p:pic>
      <p:pic>
        <p:nvPicPr>
          <p:cNvPr id="7" name="Obrázek 6">
            <a:extLst>
              <a:ext uri="{FF2B5EF4-FFF2-40B4-BE49-F238E27FC236}">
                <a16:creationId xmlns:a16="http://schemas.microsoft.com/office/drawing/2014/main" id="{514EADCA-7F25-158B-0A19-C1BB2BF1CB83}"/>
              </a:ext>
            </a:extLst>
          </p:cNvPr>
          <p:cNvPicPr>
            <a:picLocks noChangeAspect="1"/>
          </p:cNvPicPr>
          <p:nvPr/>
        </p:nvPicPr>
        <p:blipFill>
          <a:blip r:embed="rId4"/>
          <a:stretch>
            <a:fillRect/>
          </a:stretch>
        </p:blipFill>
        <p:spPr>
          <a:xfrm>
            <a:off x="838199" y="3428999"/>
            <a:ext cx="10127165" cy="2345019"/>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Rukopis 7">
                <a:extLst>
                  <a:ext uri="{FF2B5EF4-FFF2-40B4-BE49-F238E27FC236}">
                    <a16:creationId xmlns:a16="http://schemas.microsoft.com/office/drawing/2014/main" id="{9D1A32CB-9C70-EBFE-FC41-AC975128E7B1}"/>
                  </a:ext>
                </a:extLst>
              </p14:cNvPr>
              <p14:cNvContentPartPr/>
              <p14:nvPr/>
            </p14:nvContentPartPr>
            <p14:xfrm>
              <a:off x="10256400" y="-289560"/>
              <a:ext cx="360" cy="360"/>
            </p14:xfrm>
          </p:contentPart>
        </mc:Choice>
        <mc:Fallback xmlns="">
          <p:pic>
            <p:nvPicPr>
              <p:cNvPr id="8" name="Rukopis 7">
                <a:extLst>
                  <a:ext uri="{FF2B5EF4-FFF2-40B4-BE49-F238E27FC236}">
                    <a16:creationId xmlns:a16="http://schemas.microsoft.com/office/drawing/2014/main" id="{9D1A32CB-9C70-EBFE-FC41-AC975128E7B1}"/>
                  </a:ext>
                </a:extLst>
              </p:cNvPr>
              <p:cNvPicPr/>
              <p:nvPr/>
            </p:nvPicPr>
            <p:blipFill>
              <a:blip r:embed="rId6"/>
              <a:stretch>
                <a:fillRect/>
              </a:stretch>
            </p:blipFill>
            <p:spPr>
              <a:xfrm>
                <a:off x="10202400" y="-39720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Rukopis 9">
                <a:extLst>
                  <a:ext uri="{FF2B5EF4-FFF2-40B4-BE49-F238E27FC236}">
                    <a16:creationId xmlns:a16="http://schemas.microsoft.com/office/drawing/2014/main" id="{CA943F2A-80CA-4D91-327A-18C1DFB9649F}"/>
                  </a:ext>
                </a:extLst>
              </p14:cNvPr>
              <p14:cNvContentPartPr/>
              <p14:nvPr/>
            </p14:nvContentPartPr>
            <p14:xfrm>
              <a:off x="1127520" y="1706520"/>
              <a:ext cx="4100040" cy="31320"/>
            </p14:xfrm>
          </p:contentPart>
        </mc:Choice>
        <mc:Fallback xmlns="">
          <p:pic>
            <p:nvPicPr>
              <p:cNvPr id="10" name="Rukopis 9">
                <a:extLst>
                  <a:ext uri="{FF2B5EF4-FFF2-40B4-BE49-F238E27FC236}">
                    <a16:creationId xmlns:a16="http://schemas.microsoft.com/office/drawing/2014/main" id="{CA943F2A-80CA-4D91-327A-18C1DFB9649F}"/>
                  </a:ext>
                </a:extLst>
              </p:cNvPr>
              <p:cNvPicPr/>
              <p:nvPr/>
            </p:nvPicPr>
            <p:blipFill>
              <a:blip r:embed="rId8"/>
              <a:stretch>
                <a:fillRect/>
              </a:stretch>
            </p:blipFill>
            <p:spPr>
              <a:xfrm>
                <a:off x="1073520" y="1598520"/>
                <a:ext cx="420768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Rukopis 11">
                <a:extLst>
                  <a:ext uri="{FF2B5EF4-FFF2-40B4-BE49-F238E27FC236}">
                    <a16:creationId xmlns:a16="http://schemas.microsoft.com/office/drawing/2014/main" id="{85EBC1FA-72BF-4C6C-5600-08529AFEFA96}"/>
                  </a:ext>
                </a:extLst>
              </p14:cNvPr>
              <p14:cNvContentPartPr/>
              <p14:nvPr/>
            </p14:nvContentPartPr>
            <p14:xfrm>
              <a:off x="7634880" y="4235880"/>
              <a:ext cx="1034280" cy="46440"/>
            </p14:xfrm>
          </p:contentPart>
        </mc:Choice>
        <mc:Fallback xmlns="">
          <p:pic>
            <p:nvPicPr>
              <p:cNvPr id="12" name="Rukopis 11">
                <a:extLst>
                  <a:ext uri="{FF2B5EF4-FFF2-40B4-BE49-F238E27FC236}">
                    <a16:creationId xmlns:a16="http://schemas.microsoft.com/office/drawing/2014/main" id="{85EBC1FA-72BF-4C6C-5600-08529AFEFA96}"/>
                  </a:ext>
                </a:extLst>
              </p:cNvPr>
              <p:cNvPicPr/>
              <p:nvPr/>
            </p:nvPicPr>
            <p:blipFill>
              <a:blip r:embed="rId10"/>
              <a:stretch>
                <a:fillRect/>
              </a:stretch>
            </p:blipFill>
            <p:spPr>
              <a:xfrm>
                <a:off x="7580880" y="4127880"/>
                <a:ext cx="114192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Rukopis 13">
                <a:extLst>
                  <a:ext uri="{FF2B5EF4-FFF2-40B4-BE49-F238E27FC236}">
                    <a16:creationId xmlns:a16="http://schemas.microsoft.com/office/drawing/2014/main" id="{89F911EB-366F-4F96-5E74-D342155523E4}"/>
                  </a:ext>
                </a:extLst>
              </p14:cNvPr>
              <p14:cNvContentPartPr/>
              <p14:nvPr/>
            </p14:nvContentPartPr>
            <p14:xfrm>
              <a:off x="3702600" y="2605800"/>
              <a:ext cx="5212440" cy="61560"/>
            </p14:xfrm>
          </p:contentPart>
        </mc:Choice>
        <mc:Fallback xmlns="">
          <p:pic>
            <p:nvPicPr>
              <p:cNvPr id="14" name="Rukopis 13">
                <a:extLst>
                  <a:ext uri="{FF2B5EF4-FFF2-40B4-BE49-F238E27FC236}">
                    <a16:creationId xmlns:a16="http://schemas.microsoft.com/office/drawing/2014/main" id="{89F911EB-366F-4F96-5E74-D342155523E4}"/>
                  </a:ext>
                </a:extLst>
              </p:cNvPr>
              <p:cNvPicPr/>
              <p:nvPr/>
            </p:nvPicPr>
            <p:blipFill>
              <a:blip r:embed="rId12"/>
              <a:stretch>
                <a:fillRect/>
              </a:stretch>
            </p:blipFill>
            <p:spPr>
              <a:xfrm>
                <a:off x="3648960" y="2497800"/>
                <a:ext cx="532008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Rukopis 14">
                <a:extLst>
                  <a:ext uri="{FF2B5EF4-FFF2-40B4-BE49-F238E27FC236}">
                    <a16:creationId xmlns:a16="http://schemas.microsoft.com/office/drawing/2014/main" id="{CF60090B-09EE-7A90-F384-49D21CAAA73C}"/>
                  </a:ext>
                </a:extLst>
              </p14:cNvPr>
              <p14:cNvContentPartPr/>
              <p14:nvPr/>
            </p14:nvContentPartPr>
            <p14:xfrm>
              <a:off x="7193520" y="5073960"/>
              <a:ext cx="3601800" cy="47520"/>
            </p14:xfrm>
          </p:contentPart>
        </mc:Choice>
        <mc:Fallback xmlns="">
          <p:pic>
            <p:nvPicPr>
              <p:cNvPr id="15" name="Rukopis 14">
                <a:extLst>
                  <a:ext uri="{FF2B5EF4-FFF2-40B4-BE49-F238E27FC236}">
                    <a16:creationId xmlns:a16="http://schemas.microsoft.com/office/drawing/2014/main" id="{CF60090B-09EE-7A90-F384-49D21CAAA73C}"/>
                  </a:ext>
                </a:extLst>
              </p:cNvPr>
              <p:cNvPicPr/>
              <p:nvPr/>
            </p:nvPicPr>
            <p:blipFill>
              <a:blip r:embed="rId14"/>
              <a:stretch>
                <a:fillRect/>
              </a:stretch>
            </p:blipFill>
            <p:spPr>
              <a:xfrm>
                <a:off x="7139520" y="4965960"/>
                <a:ext cx="370944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Rukopis 15">
                <a:extLst>
                  <a:ext uri="{FF2B5EF4-FFF2-40B4-BE49-F238E27FC236}">
                    <a16:creationId xmlns:a16="http://schemas.microsoft.com/office/drawing/2014/main" id="{9648CFFA-097A-6D3B-74C5-578A527DB77D}"/>
                  </a:ext>
                </a:extLst>
              </p14:cNvPr>
              <p14:cNvContentPartPr/>
              <p14:nvPr/>
            </p14:nvContentPartPr>
            <p14:xfrm>
              <a:off x="929520" y="5485800"/>
              <a:ext cx="1036080" cy="32040"/>
            </p14:xfrm>
          </p:contentPart>
        </mc:Choice>
        <mc:Fallback xmlns="">
          <p:pic>
            <p:nvPicPr>
              <p:cNvPr id="16" name="Rukopis 15">
                <a:extLst>
                  <a:ext uri="{FF2B5EF4-FFF2-40B4-BE49-F238E27FC236}">
                    <a16:creationId xmlns:a16="http://schemas.microsoft.com/office/drawing/2014/main" id="{9648CFFA-097A-6D3B-74C5-578A527DB77D}"/>
                  </a:ext>
                </a:extLst>
              </p:cNvPr>
              <p:cNvPicPr/>
              <p:nvPr/>
            </p:nvPicPr>
            <p:blipFill>
              <a:blip r:embed="rId16"/>
              <a:stretch>
                <a:fillRect/>
              </a:stretch>
            </p:blipFill>
            <p:spPr>
              <a:xfrm>
                <a:off x="875520" y="5377800"/>
                <a:ext cx="1143720" cy="247680"/>
              </a:xfrm>
              <a:prstGeom prst="rect">
                <a:avLst/>
              </a:prstGeom>
            </p:spPr>
          </p:pic>
        </mc:Fallback>
      </mc:AlternateContent>
    </p:spTree>
    <p:extLst>
      <p:ext uri="{BB962C8B-B14F-4D97-AF65-F5344CB8AC3E}">
        <p14:creationId xmlns:p14="http://schemas.microsoft.com/office/powerpoint/2010/main" val="3531718195"/>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DC28E6-B832-2CC4-C5B5-71F07EA23327}"/>
              </a:ext>
            </a:extLst>
          </p:cNvPr>
          <p:cNvSpPr>
            <a:spLocks noGrp="1"/>
          </p:cNvSpPr>
          <p:nvPr>
            <p:ph type="title"/>
          </p:nvPr>
        </p:nvSpPr>
        <p:spPr/>
        <p:txBody>
          <a:bodyPr/>
          <a:lstStyle/>
          <a:p>
            <a:r>
              <a:rPr lang="cs-CZ" dirty="0"/>
              <a:t>Příznakové prvky</a:t>
            </a:r>
          </a:p>
        </p:txBody>
      </p:sp>
      <p:sp>
        <p:nvSpPr>
          <p:cNvPr id="3" name="Zástupný obsah 2">
            <a:extLst>
              <a:ext uri="{FF2B5EF4-FFF2-40B4-BE49-F238E27FC236}">
                <a16:creationId xmlns:a16="http://schemas.microsoft.com/office/drawing/2014/main" id="{9B8A0A27-F5DC-2EAB-B0BE-64CE16B4DBD9}"/>
              </a:ext>
            </a:extLst>
          </p:cNvPr>
          <p:cNvSpPr>
            <a:spLocks noGrp="1"/>
          </p:cNvSpPr>
          <p:nvPr>
            <p:ph idx="1"/>
          </p:nvPr>
        </p:nvSpPr>
        <p:spPr/>
        <p:txBody>
          <a:bodyPr>
            <a:normAutofit lnSpcReduction="10000"/>
          </a:bodyPr>
          <a:lstStyle/>
          <a:p>
            <a:r>
              <a:rPr lang="cs-CZ" dirty="0"/>
              <a:t>ojedinělé absence slovesa:</a:t>
            </a:r>
          </a:p>
          <a:p>
            <a:pPr lvl="1"/>
            <a:r>
              <a:rPr lang="cs-CZ" dirty="0"/>
              <a:t>Cesta byla vlastně jen vinutá stezka s otisky kopyt </a:t>
            </a:r>
            <a:r>
              <a:rPr lang="cs-CZ" i="1" dirty="0"/>
              <a:t>a tu a tam se slabounkou stopou kol na obou stranách v trávě</a:t>
            </a:r>
            <a:r>
              <a:rPr lang="cs-CZ" dirty="0"/>
              <a:t>…)</a:t>
            </a:r>
          </a:p>
          <a:p>
            <a:r>
              <a:rPr lang="cs-CZ" dirty="0"/>
              <a:t>nevyužití české dokonavosti:</a:t>
            </a:r>
          </a:p>
          <a:p>
            <a:pPr lvl="1"/>
            <a:r>
              <a:rPr lang="cs-CZ" dirty="0"/>
              <a:t>Poodstoupil jsem, přemýšlel jsem a zároveň jsem dával dobrý pozor… (I </a:t>
            </a:r>
            <a:r>
              <a:rPr lang="cs-CZ" dirty="0" err="1"/>
              <a:t>moved</a:t>
            </a:r>
            <a:r>
              <a:rPr lang="cs-CZ" dirty="0"/>
              <a:t> </a:t>
            </a:r>
            <a:r>
              <a:rPr lang="cs-CZ" dirty="0" err="1"/>
              <a:t>away</a:t>
            </a:r>
            <a:r>
              <a:rPr lang="cs-CZ" dirty="0"/>
              <a:t>, </a:t>
            </a:r>
            <a:r>
              <a:rPr lang="cs-CZ" dirty="0" err="1"/>
              <a:t>cogitating</a:t>
            </a:r>
            <a:r>
              <a:rPr lang="cs-CZ" dirty="0"/>
              <a:t>, and </a:t>
            </a:r>
            <a:r>
              <a:rPr lang="cs-CZ" dirty="0" err="1"/>
              <a:t>at</a:t>
            </a:r>
            <a:r>
              <a:rPr lang="cs-CZ" dirty="0"/>
              <a:t> </a:t>
            </a:r>
            <a:r>
              <a:rPr lang="cs-CZ" dirty="0" err="1"/>
              <a:t>the</a:t>
            </a:r>
            <a:r>
              <a:rPr lang="cs-CZ" dirty="0"/>
              <a:t> </a:t>
            </a:r>
            <a:r>
              <a:rPr lang="cs-CZ" dirty="0" err="1"/>
              <a:t>same</a:t>
            </a:r>
            <a:r>
              <a:rPr lang="cs-CZ" dirty="0"/>
              <a:t> </a:t>
            </a:r>
            <a:r>
              <a:rPr lang="cs-CZ" dirty="0" err="1"/>
              <a:t>time</a:t>
            </a:r>
            <a:r>
              <a:rPr lang="cs-CZ" dirty="0"/>
              <a:t> </a:t>
            </a:r>
            <a:r>
              <a:rPr lang="cs-CZ" dirty="0" err="1"/>
              <a:t>keeping</a:t>
            </a:r>
            <a:r>
              <a:rPr lang="cs-CZ" dirty="0"/>
              <a:t> </a:t>
            </a:r>
            <a:r>
              <a:rPr lang="cs-CZ" dirty="0" err="1"/>
              <a:t>an</a:t>
            </a:r>
            <a:r>
              <a:rPr lang="cs-CZ" dirty="0"/>
              <a:t> </a:t>
            </a:r>
            <a:r>
              <a:rPr lang="cs-CZ" dirty="0" err="1"/>
              <a:t>eye</a:t>
            </a:r>
            <a:r>
              <a:rPr lang="cs-CZ" dirty="0"/>
              <a:t> out </a:t>
            </a:r>
            <a:r>
              <a:rPr lang="cs-CZ" dirty="0" err="1"/>
              <a:t>for</a:t>
            </a:r>
            <a:r>
              <a:rPr lang="cs-CZ" dirty="0"/>
              <a:t>…)</a:t>
            </a:r>
          </a:p>
          <a:p>
            <a:r>
              <a:rPr lang="cs-CZ" dirty="0"/>
              <a:t>interpunkce převzatá z VT:</a:t>
            </a:r>
          </a:p>
          <a:p>
            <a:pPr lvl="1"/>
            <a:r>
              <a:rPr lang="cs-CZ" dirty="0"/>
              <a:t>značné užívání pomlček (obecně nevadí, ale třeba u </a:t>
            </a:r>
            <a:r>
              <a:rPr lang="cs-CZ" i="1" dirty="0"/>
              <a:t>„</a:t>
            </a:r>
            <a:r>
              <a:rPr lang="cs-CZ" i="1" dirty="0" err="1"/>
              <a:t>Camelot</a:t>
            </a:r>
            <a:r>
              <a:rPr lang="cs-CZ" i="1" dirty="0"/>
              <a:t> – </a:t>
            </a:r>
            <a:r>
              <a:rPr lang="cs-CZ" i="1" dirty="0" err="1"/>
              <a:t>Camelot</a:t>
            </a:r>
            <a:r>
              <a:rPr lang="cs-CZ" i="1" dirty="0"/>
              <a:t>,“ opakoval jsem si pro sebe. </a:t>
            </a:r>
            <a:r>
              <a:rPr lang="cs-CZ" dirty="0"/>
              <a:t>by čeština více ocenila nahrazení … nebo tečkou)</a:t>
            </a:r>
          </a:p>
          <a:p>
            <a:pPr lvl="1"/>
            <a:r>
              <a:rPr lang="cs-CZ" dirty="0"/>
              <a:t>nadměrné užívání spojovníků</a:t>
            </a:r>
          </a:p>
        </p:txBody>
      </p:sp>
    </p:spTree>
    <p:extLst>
      <p:ext uri="{BB962C8B-B14F-4D97-AF65-F5344CB8AC3E}">
        <p14:creationId xmlns:p14="http://schemas.microsoft.com/office/powerpoint/2010/main" val="3271159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A28A17-5839-4693-A7FD-CC2FAE5B8408}"/>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BD104BE9-F2DF-2A3B-BC17-4E329571F572}"/>
              </a:ext>
            </a:extLst>
          </p:cNvPr>
          <p:cNvSpPr>
            <a:spLocks noGrp="1"/>
          </p:cNvSpPr>
          <p:nvPr>
            <p:ph idx="1"/>
          </p:nvPr>
        </p:nvSpPr>
        <p:spPr/>
        <p:txBody>
          <a:bodyPr/>
          <a:lstStyle/>
          <a:p>
            <a:endParaRPr lang="cs-CZ" dirty="0"/>
          </a:p>
        </p:txBody>
      </p:sp>
      <p:pic>
        <p:nvPicPr>
          <p:cNvPr id="12" name="Obrázek 11">
            <a:extLst>
              <a:ext uri="{FF2B5EF4-FFF2-40B4-BE49-F238E27FC236}">
                <a16:creationId xmlns:a16="http://schemas.microsoft.com/office/drawing/2014/main" id="{89AF009C-A79A-1658-2335-727D861CE902}"/>
              </a:ext>
            </a:extLst>
          </p:cNvPr>
          <p:cNvPicPr>
            <a:picLocks noChangeAspect="1"/>
          </p:cNvPicPr>
          <p:nvPr/>
        </p:nvPicPr>
        <p:blipFill>
          <a:blip r:embed="rId2"/>
          <a:stretch>
            <a:fillRect/>
          </a:stretch>
        </p:blipFill>
        <p:spPr>
          <a:xfrm>
            <a:off x="315879" y="1138151"/>
            <a:ext cx="11560241" cy="4530365"/>
          </a:xfrm>
          <a:prstGeom prst="rect">
            <a:avLst/>
          </a:prstGeom>
        </p:spPr>
      </p:pic>
      <mc:AlternateContent xmlns:mc="http://schemas.openxmlformats.org/markup-compatibility/2006" xmlns:p14="http://schemas.microsoft.com/office/powerpoint/2010/main">
        <mc:Choice Requires="p14">
          <p:contentPart p14:bwMode="auto" r:id="rId3">
            <p14:nvContentPartPr>
              <p14:cNvPr id="13" name="Rukopis 12">
                <a:extLst>
                  <a:ext uri="{FF2B5EF4-FFF2-40B4-BE49-F238E27FC236}">
                    <a16:creationId xmlns:a16="http://schemas.microsoft.com/office/drawing/2014/main" id="{42289009-3761-4CFF-7B88-0A7A3B76FE72}"/>
                  </a:ext>
                </a:extLst>
              </p14:cNvPr>
              <p14:cNvContentPartPr/>
              <p14:nvPr/>
            </p14:nvContentPartPr>
            <p14:xfrm>
              <a:off x="2956680" y="1965840"/>
              <a:ext cx="360" cy="182160"/>
            </p14:xfrm>
          </p:contentPart>
        </mc:Choice>
        <mc:Fallback xmlns="">
          <p:pic>
            <p:nvPicPr>
              <p:cNvPr id="13" name="Rukopis 12">
                <a:extLst>
                  <a:ext uri="{FF2B5EF4-FFF2-40B4-BE49-F238E27FC236}">
                    <a16:creationId xmlns:a16="http://schemas.microsoft.com/office/drawing/2014/main" id="{42289009-3761-4CFF-7B88-0A7A3B76FE72}"/>
                  </a:ext>
                </a:extLst>
              </p:cNvPr>
              <p:cNvPicPr/>
              <p:nvPr/>
            </p:nvPicPr>
            <p:blipFill>
              <a:blip r:embed="rId4"/>
              <a:stretch>
                <a:fillRect/>
              </a:stretch>
            </p:blipFill>
            <p:spPr>
              <a:xfrm>
                <a:off x="2902680" y="1858200"/>
                <a:ext cx="10800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Rukopis 13">
                <a:extLst>
                  <a:ext uri="{FF2B5EF4-FFF2-40B4-BE49-F238E27FC236}">
                    <a16:creationId xmlns:a16="http://schemas.microsoft.com/office/drawing/2014/main" id="{0D9EFC64-FEA7-21A0-D83A-F7A5AD9FCC38}"/>
                  </a:ext>
                </a:extLst>
              </p14:cNvPr>
              <p14:cNvContentPartPr/>
              <p14:nvPr/>
            </p14:nvContentPartPr>
            <p14:xfrm>
              <a:off x="4724280" y="3809760"/>
              <a:ext cx="360" cy="181800"/>
            </p14:xfrm>
          </p:contentPart>
        </mc:Choice>
        <mc:Fallback xmlns="">
          <p:pic>
            <p:nvPicPr>
              <p:cNvPr id="14" name="Rukopis 13">
                <a:extLst>
                  <a:ext uri="{FF2B5EF4-FFF2-40B4-BE49-F238E27FC236}">
                    <a16:creationId xmlns:a16="http://schemas.microsoft.com/office/drawing/2014/main" id="{0D9EFC64-FEA7-21A0-D83A-F7A5AD9FCC38}"/>
                  </a:ext>
                </a:extLst>
              </p:cNvPr>
              <p:cNvPicPr/>
              <p:nvPr/>
            </p:nvPicPr>
            <p:blipFill>
              <a:blip r:embed="rId4"/>
              <a:stretch>
                <a:fillRect/>
              </a:stretch>
            </p:blipFill>
            <p:spPr>
              <a:xfrm>
                <a:off x="4670280" y="3702120"/>
                <a:ext cx="108000" cy="397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Rukopis 14">
                <a:extLst>
                  <a:ext uri="{FF2B5EF4-FFF2-40B4-BE49-F238E27FC236}">
                    <a16:creationId xmlns:a16="http://schemas.microsoft.com/office/drawing/2014/main" id="{7E993A7C-E087-7CC5-5B05-D448549117B3}"/>
                  </a:ext>
                </a:extLst>
              </p14:cNvPr>
              <p14:cNvContentPartPr/>
              <p14:nvPr/>
            </p14:nvContentPartPr>
            <p14:xfrm>
              <a:off x="3474360" y="3352560"/>
              <a:ext cx="360" cy="150480"/>
            </p14:xfrm>
          </p:contentPart>
        </mc:Choice>
        <mc:Fallback xmlns="">
          <p:pic>
            <p:nvPicPr>
              <p:cNvPr id="15" name="Rukopis 14">
                <a:extLst>
                  <a:ext uri="{FF2B5EF4-FFF2-40B4-BE49-F238E27FC236}">
                    <a16:creationId xmlns:a16="http://schemas.microsoft.com/office/drawing/2014/main" id="{7E993A7C-E087-7CC5-5B05-D448549117B3}"/>
                  </a:ext>
                </a:extLst>
              </p:cNvPr>
              <p:cNvPicPr/>
              <p:nvPr/>
            </p:nvPicPr>
            <p:blipFill>
              <a:blip r:embed="rId7"/>
              <a:stretch>
                <a:fillRect/>
              </a:stretch>
            </p:blipFill>
            <p:spPr>
              <a:xfrm>
                <a:off x="3420360" y="3244920"/>
                <a:ext cx="108000" cy="366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Rukopis 15">
                <a:extLst>
                  <a:ext uri="{FF2B5EF4-FFF2-40B4-BE49-F238E27FC236}">
                    <a16:creationId xmlns:a16="http://schemas.microsoft.com/office/drawing/2014/main" id="{4560BFDE-5570-00A8-AA3D-9AE7FB0C5738}"/>
                  </a:ext>
                </a:extLst>
              </p14:cNvPr>
              <p14:cNvContentPartPr/>
              <p14:nvPr/>
            </p14:nvContentPartPr>
            <p14:xfrm>
              <a:off x="4647960" y="4678800"/>
              <a:ext cx="360" cy="227160"/>
            </p14:xfrm>
          </p:contentPart>
        </mc:Choice>
        <mc:Fallback xmlns="">
          <p:pic>
            <p:nvPicPr>
              <p:cNvPr id="16" name="Rukopis 15">
                <a:extLst>
                  <a:ext uri="{FF2B5EF4-FFF2-40B4-BE49-F238E27FC236}">
                    <a16:creationId xmlns:a16="http://schemas.microsoft.com/office/drawing/2014/main" id="{4560BFDE-5570-00A8-AA3D-9AE7FB0C5738}"/>
                  </a:ext>
                </a:extLst>
              </p:cNvPr>
              <p:cNvPicPr/>
              <p:nvPr/>
            </p:nvPicPr>
            <p:blipFill>
              <a:blip r:embed="rId9"/>
              <a:stretch>
                <a:fillRect/>
              </a:stretch>
            </p:blipFill>
            <p:spPr>
              <a:xfrm>
                <a:off x="4593960" y="4571160"/>
                <a:ext cx="108000" cy="442800"/>
              </a:xfrm>
              <a:prstGeom prst="rect">
                <a:avLst/>
              </a:prstGeom>
            </p:spPr>
          </p:pic>
        </mc:Fallback>
      </mc:AlternateContent>
    </p:spTree>
    <p:extLst>
      <p:ext uri="{BB962C8B-B14F-4D97-AF65-F5344CB8AC3E}">
        <p14:creationId xmlns:p14="http://schemas.microsoft.com/office/powerpoint/2010/main" val="721295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1AD83F-77A2-43EA-3642-9E7D37B3ED43}"/>
              </a:ext>
            </a:extLst>
          </p:cNvPr>
          <p:cNvSpPr>
            <a:spLocks noGrp="1"/>
          </p:cNvSpPr>
          <p:nvPr>
            <p:ph type="title"/>
          </p:nvPr>
        </p:nvSpPr>
        <p:spPr>
          <a:xfrm>
            <a:off x="838200" y="365125"/>
            <a:ext cx="10515600" cy="1325563"/>
          </a:xfrm>
        </p:spPr>
        <p:txBody>
          <a:bodyPr/>
          <a:lstStyle/>
          <a:p>
            <a:r>
              <a:rPr lang="cs-CZ" dirty="0"/>
              <a:t>Příznakové prvky</a:t>
            </a:r>
          </a:p>
        </p:txBody>
      </p:sp>
      <p:sp>
        <p:nvSpPr>
          <p:cNvPr id="3" name="Zástupný obsah 2">
            <a:extLst>
              <a:ext uri="{FF2B5EF4-FFF2-40B4-BE49-F238E27FC236}">
                <a16:creationId xmlns:a16="http://schemas.microsoft.com/office/drawing/2014/main" id="{D673DF81-A359-4A04-F8D1-6B0DB79D7F3B}"/>
              </a:ext>
            </a:extLst>
          </p:cNvPr>
          <p:cNvSpPr>
            <a:spLocks noGrp="1"/>
          </p:cNvSpPr>
          <p:nvPr>
            <p:ph idx="1"/>
          </p:nvPr>
        </p:nvSpPr>
        <p:spPr>
          <a:xfrm>
            <a:off x="838200" y="1825625"/>
            <a:ext cx="10515600" cy="4351338"/>
          </a:xfrm>
        </p:spPr>
        <p:txBody>
          <a:bodyPr/>
          <a:lstStyle/>
          <a:p>
            <a:r>
              <a:rPr lang="cs-CZ" dirty="0"/>
              <a:t>AČV interference:</a:t>
            </a:r>
          </a:p>
          <a:p>
            <a:endParaRPr lang="cs-CZ" dirty="0"/>
          </a:p>
        </p:txBody>
      </p:sp>
      <p:pic>
        <p:nvPicPr>
          <p:cNvPr id="5" name="Obrázek 4">
            <a:extLst>
              <a:ext uri="{FF2B5EF4-FFF2-40B4-BE49-F238E27FC236}">
                <a16:creationId xmlns:a16="http://schemas.microsoft.com/office/drawing/2014/main" id="{DD5B6E1B-141C-1DCC-7C4C-FEBD4A45222F}"/>
              </a:ext>
            </a:extLst>
          </p:cNvPr>
          <p:cNvPicPr>
            <a:picLocks noChangeAspect="1"/>
          </p:cNvPicPr>
          <p:nvPr/>
        </p:nvPicPr>
        <p:blipFill>
          <a:blip r:embed="rId2"/>
          <a:stretch>
            <a:fillRect/>
          </a:stretch>
        </p:blipFill>
        <p:spPr>
          <a:xfrm>
            <a:off x="838200" y="2505780"/>
            <a:ext cx="5701953" cy="942843"/>
          </a:xfrm>
          <a:prstGeom prst="rect">
            <a:avLst/>
          </a:prstGeom>
        </p:spPr>
      </p:pic>
      <p:pic>
        <p:nvPicPr>
          <p:cNvPr id="7" name="Obrázek 6">
            <a:extLst>
              <a:ext uri="{FF2B5EF4-FFF2-40B4-BE49-F238E27FC236}">
                <a16:creationId xmlns:a16="http://schemas.microsoft.com/office/drawing/2014/main" id="{BDAFDF6B-57C9-9598-DD07-5D075DFCABEE}"/>
              </a:ext>
            </a:extLst>
          </p:cNvPr>
          <p:cNvPicPr>
            <a:picLocks noChangeAspect="1"/>
          </p:cNvPicPr>
          <p:nvPr/>
        </p:nvPicPr>
        <p:blipFill>
          <a:blip r:embed="rId3"/>
          <a:stretch>
            <a:fillRect/>
          </a:stretch>
        </p:blipFill>
        <p:spPr>
          <a:xfrm>
            <a:off x="838200" y="3705883"/>
            <a:ext cx="5517524" cy="737940"/>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Rukopis 9">
                <a:extLst>
                  <a:ext uri="{FF2B5EF4-FFF2-40B4-BE49-F238E27FC236}">
                    <a16:creationId xmlns:a16="http://schemas.microsoft.com/office/drawing/2014/main" id="{D33E7BF4-D11F-7D08-0938-FFA90E8A4C6B}"/>
                  </a:ext>
                </a:extLst>
              </p14:cNvPr>
              <p14:cNvContentPartPr/>
              <p14:nvPr/>
            </p14:nvContentPartPr>
            <p14:xfrm>
              <a:off x="4467463" y="2823867"/>
              <a:ext cx="2026440" cy="174240"/>
            </p14:xfrm>
          </p:contentPart>
        </mc:Choice>
        <mc:Fallback xmlns="">
          <p:pic>
            <p:nvPicPr>
              <p:cNvPr id="10" name="Rukopis 9">
                <a:extLst>
                  <a:ext uri="{FF2B5EF4-FFF2-40B4-BE49-F238E27FC236}">
                    <a16:creationId xmlns:a16="http://schemas.microsoft.com/office/drawing/2014/main" id="{D33E7BF4-D11F-7D08-0938-FFA90E8A4C6B}"/>
                  </a:ext>
                </a:extLst>
              </p:cNvPr>
              <p:cNvPicPr/>
              <p:nvPr/>
            </p:nvPicPr>
            <p:blipFill>
              <a:blip r:embed="rId6"/>
              <a:stretch>
                <a:fillRect/>
              </a:stretch>
            </p:blipFill>
            <p:spPr>
              <a:xfrm>
                <a:off x="4413463" y="2715867"/>
                <a:ext cx="2134080" cy="389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Rukopis 11">
                <a:extLst>
                  <a:ext uri="{FF2B5EF4-FFF2-40B4-BE49-F238E27FC236}">
                    <a16:creationId xmlns:a16="http://schemas.microsoft.com/office/drawing/2014/main" id="{56409429-E5EF-75C9-AF74-3CAE177FCF42}"/>
                  </a:ext>
                </a:extLst>
              </p14:cNvPr>
              <p14:cNvContentPartPr/>
              <p14:nvPr/>
            </p14:nvContentPartPr>
            <p14:xfrm>
              <a:off x="971982" y="3252267"/>
              <a:ext cx="2847600" cy="162720"/>
            </p14:xfrm>
          </p:contentPart>
        </mc:Choice>
        <mc:Fallback xmlns="">
          <p:pic>
            <p:nvPicPr>
              <p:cNvPr id="12" name="Rukopis 11">
                <a:extLst>
                  <a:ext uri="{FF2B5EF4-FFF2-40B4-BE49-F238E27FC236}">
                    <a16:creationId xmlns:a16="http://schemas.microsoft.com/office/drawing/2014/main" id="{56409429-E5EF-75C9-AF74-3CAE177FCF42}"/>
                  </a:ext>
                </a:extLst>
              </p:cNvPr>
              <p:cNvPicPr/>
              <p:nvPr/>
            </p:nvPicPr>
            <p:blipFill>
              <a:blip r:embed="rId8"/>
              <a:stretch>
                <a:fillRect/>
              </a:stretch>
            </p:blipFill>
            <p:spPr>
              <a:xfrm>
                <a:off x="918342" y="3144267"/>
                <a:ext cx="295524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Rukopis 13">
                <a:extLst>
                  <a:ext uri="{FF2B5EF4-FFF2-40B4-BE49-F238E27FC236}">
                    <a16:creationId xmlns:a16="http://schemas.microsoft.com/office/drawing/2014/main" id="{CE3FBA6A-F181-C1A6-5B70-39D275E274D1}"/>
                  </a:ext>
                </a:extLst>
              </p14:cNvPr>
              <p14:cNvContentPartPr/>
              <p14:nvPr/>
            </p14:nvContentPartPr>
            <p14:xfrm>
              <a:off x="3854502" y="4109067"/>
              <a:ext cx="2465280" cy="360"/>
            </p14:xfrm>
          </p:contentPart>
        </mc:Choice>
        <mc:Fallback xmlns="">
          <p:pic>
            <p:nvPicPr>
              <p:cNvPr id="14" name="Rukopis 13">
                <a:extLst>
                  <a:ext uri="{FF2B5EF4-FFF2-40B4-BE49-F238E27FC236}">
                    <a16:creationId xmlns:a16="http://schemas.microsoft.com/office/drawing/2014/main" id="{CE3FBA6A-F181-C1A6-5B70-39D275E274D1}"/>
                  </a:ext>
                </a:extLst>
              </p:cNvPr>
              <p:cNvPicPr/>
              <p:nvPr/>
            </p:nvPicPr>
            <p:blipFill>
              <a:blip r:embed="rId10"/>
              <a:stretch>
                <a:fillRect/>
              </a:stretch>
            </p:blipFill>
            <p:spPr>
              <a:xfrm>
                <a:off x="3800502" y="4001067"/>
                <a:ext cx="25729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Rukopis 15">
                <a:extLst>
                  <a:ext uri="{FF2B5EF4-FFF2-40B4-BE49-F238E27FC236}">
                    <a16:creationId xmlns:a16="http://schemas.microsoft.com/office/drawing/2014/main" id="{A2FCDF9D-45DB-B596-707F-5EC97D9F61AE}"/>
                  </a:ext>
                </a:extLst>
              </p14:cNvPr>
              <p14:cNvContentPartPr/>
              <p14:nvPr/>
            </p14:nvContentPartPr>
            <p14:xfrm>
              <a:off x="914022" y="4340187"/>
              <a:ext cx="1389240" cy="23400"/>
            </p14:xfrm>
          </p:contentPart>
        </mc:Choice>
        <mc:Fallback xmlns="">
          <p:pic>
            <p:nvPicPr>
              <p:cNvPr id="16" name="Rukopis 15">
                <a:extLst>
                  <a:ext uri="{FF2B5EF4-FFF2-40B4-BE49-F238E27FC236}">
                    <a16:creationId xmlns:a16="http://schemas.microsoft.com/office/drawing/2014/main" id="{A2FCDF9D-45DB-B596-707F-5EC97D9F61AE}"/>
                  </a:ext>
                </a:extLst>
              </p:cNvPr>
              <p:cNvPicPr/>
              <p:nvPr/>
            </p:nvPicPr>
            <p:blipFill>
              <a:blip r:embed="rId12"/>
              <a:stretch>
                <a:fillRect/>
              </a:stretch>
            </p:blipFill>
            <p:spPr>
              <a:xfrm>
                <a:off x="860022" y="4232187"/>
                <a:ext cx="1496880" cy="239040"/>
              </a:xfrm>
              <a:prstGeom prst="rect">
                <a:avLst/>
              </a:prstGeom>
            </p:spPr>
          </p:pic>
        </mc:Fallback>
      </mc:AlternateContent>
      <p:pic>
        <p:nvPicPr>
          <p:cNvPr id="22" name="Obrázek 21">
            <a:extLst>
              <a:ext uri="{FF2B5EF4-FFF2-40B4-BE49-F238E27FC236}">
                <a16:creationId xmlns:a16="http://schemas.microsoft.com/office/drawing/2014/main" id="{F039BCAE-84CC-40D4-1E97-A6ED8F297EEC}"/>
              </a:ext>
            </a:extLst>
          </p:cNvPr>
          <p:cNvPicPr>
            <a:picLocks noChangeAspect="1"/>
          </p:cNvPicPr>
          <p:nvPr/>
        </p:nvPicPr>
        <p:blipFill>
          <a:blip r:embed="rId13"/>
          <a:stretch>
            <a:fillRect/>
          </a:stretch>
        </p:blipFill>
        <p:spPr>
          <a:xfrm>
            <a:off x="6840603" y="4048059"/>
            <a:ext cx="4709072" cy="423567"/>
          </a:xfrm>
          <a:prstGeom prst="rect">
            <a:avLst/>
          </a:prstGeom>
        </p:spPr>
      </p:pic>
      <p:pic>
        <p:nvPicPr>
          <p:cNvPr id="24" name="Obrázek 23">
            <a:extLst>
              <a:ext uri="{FF2B5EF4-FFF2-40B4-BE49-F238E27FC236}">
                <a16:creationId xmlns:a16="http://schemas.microsoft.com/office/drawing/2014/main" id="{52DEC388-9821-FAE1-CBAB-E030A9516FA9}"/>
              </a:ext>
            </a:extLst>
          </p:cNvPr>
          <p:cNvPicPr>
            <a:picLocks noChangeAspect="1"/>
          </p:cNvPicPr>
          <p:nvPr/>
        </p:nvPicPr>
        <p:blipFill>
          <a:blip r:embed="rId14"/>
          <a:stretch>
            <a:fillRect/>
          </a:stretch>
        </p:blipFill>
        <p:spPr>
          <a:xfrm>
            <a:off x="6840602" y="4653509"/>
            <a:ext cx="4513197" cy="377113"/>
          </a:xfrm>
          <a:prstGeom prst="rect">
            <a:avLst/>
          </a:prstGeom>
        </p:spPr>
      </p:pic>
      <mc:AlternateContent xmlns:mc="http://schemas.openxmlformats.org/markup-compatibility/2006" xmlns:p14="http://schemas.microsoft.com/office/powerpoint/2010/main">
        <mc:Choice Requires="p14">
          <p:contentPart p14:bwMode="auto" r:id="rId15">
            <p14:nvContentPartPr>
              <p14:cNvPr id="28" name="Rukopis 27">
                <a:extLst>
                  <a:ext uri="{FF2B5EF4-FFF2-40B4-BE49-F238E27FC236}">
                    <a16:creationId xmlns:a16="http://schemas.microsoft.com/office/drawing/2014/main" id="{D757288A-A3CF-1636-3A62-3633400E8DD0}"/>
                  </a:ext>
                </a:extLst>
              </p14:cNvPr>
              <p14:cNvContentPartPr/>
              <p14:nvPr/>
            </p14:nvContentPartPr>
            <p14:xfrm>
              <a:off x="7208640" y="4328160"/>
              <a:ext cx="1813320" cy="61560"/>
            </p14:xfrm>
          </p:contentPart>
        </mc:Choice>
        <mc:Fallback xmlns="">
          <p:pic>
            <p:nvPicPr>
              <p:cNvPr id="28" name="Rukopis 27">
                <a:extLst>
                  <a:ext uri="{FF2B5EF4-FFF2-40B4-BE49-F238E27FC236}">
                    <a16:creationId xmlns:a16="http://schemas.microsoft.com/office/drawing/2014/main" id="{D757288A-A3CF-1636-3A62-3633400E8DD0}"/>
                  </a:ext>
                </a:extLst>
              </p:cNvPr>
              <p:cNvPicPr/>
              <p:nvPr/>
            </p:nvPicPr>
            <p:blipFill>
              <a:blip r:embed="rId16"/>
              <a:stretch>
                <a:fillRect/>
              </a:stretch>
            </p:blipFill>
            <p:spPr>
              <a:xfrm>
                <a:off x="7154640" y="4220160"/>
                <a:ext cx="1920960"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0" name="Rukopis 29">
                <a:extLst>
                  <a:ext uri="{FF2B5EF4-FFF2-40B4-BE49-F238E27FC236}">
                    <a16:creationId xmlns:a16="http://schemas.microsoft.com/office/drawing/2014/main" id="{64FC0068-BA9A-7C70-C4B5-1CE43F1681FF}"/>
                  </a:ext>
                </a:extLst>
              </p14:cNvPr>
              <p14:cNvContentPartPr/>
              <p14:nvPr/>
            </p14:nvContentPartPr>
            <p14:xfrm>
              <a:off x="7056000" y="4815240"/>
              <a:ext cx="2880360" cy="61560"/>
            </p14:xfrm>
          </p:contentPart>
        </mc:Choice>
        <mc:Fallback xmlns="">
          <p:pic>
            <p:nvPicPr>
              <p:cNvPr id="30" name="Rukopis 29">
                <a:extLst>
                  <a:ext uri="{FF2B5EF4-FFF2-40B4-BE49-F238E27FC236}">
                    <a16:creationId xmlns:a16="http://schemas.microsoft.com/office/drawing/2014/main" id="{64FC0068-BA9A-7C70-C4B5-1CE43F1681FF}"/>
                  </a:ext>
                </a:extLst>
              </p:cNvPr>
              <p:cNvPicPr/>
              <p:nvPr/>
            </p:nvPicPr>
            <p:blipFill>
              <a:blip r:embed="rId18"/>
              <a:stretch>
                <a:fillRect/>
              </a:stretch>
            </p:blipFill>
            <p:spPr>
              <a:xfrm>
                <a:off x="7002000" y="4707600"/>
                <a:ext cx="2988000" cy="277200"/>
              </a:xfrm>
              <a:prstGeom prst="rect">
                <a:avLst/>
              </a:prstGeom>
            </p:spPr>
          </p:pic>
        </mc:Fallback>
      </mc:AlternateContent>
      <p:pic>
        <p:nvPicPr>
          <p:cNvPr id="36" name="Obrázek 35">
            <a:extLst>
              <a:ext uri="{FF2B5EF4-FFF2-40B4-BE49-F238E27FC236}">
                <a16:creationId xmlns:a16="http://schemas.microsoft.com/office/drawing/2014/main" id="{6F011359-BDB6-30E5-5522-E394D6A22227}"/>
              </a:ext>
            </a:extLst>
          </p:cNvPr>
          <p:cNvPicPr>
            <a:picLocks noChangeAspect="1"/>
          </p:cNvPicPr>
          <p:nvPr/>
        </p:nvPicPr>
        <p:blipFill>
          <a:blip r:embed="rId19"/>
          <a:stretch>
            <a:fillRect/>
          </a:stretch>
        </p:blipFill>
        <p:spPr>
          <a:xfrm>
            <a:off x="6795125" y="3266589"/>
            <a:ext cx="4303702" cy="419192"/>
          </a:xfrm>
          <a:prstGeom prst="rect">
            <a:avLst/>
          </a:prstGeom>
        </p:spPr>
      </p:pic>
      <p:pic>
        <p:nvPicPr>
          <p:cNvPr id="32" name="Obrázek 31">
            <a:extLst>
              <a:ext uri="{FF2B5EF4-FFF2-40B4-BE49-F238E27FC236}">
                <a16:creationId xmlns:a16="http://schemas.microsoft.com/office/drawing/2014/main" id="{16007693-8A67-A9EC-1CAA-AEB96FF6445F}"/>
              </a:ext>
            </a:extLst>
          </p:cNvPr>
          <p:cNvPicPr>
            <a:picLocks noChangeAspect="1"/>
          </p:cNvPicPr>
          <p:nvPr/>
        </p:nvPicPr>
        <p:blipFill>
          <a:blip r:embed="rId20"/>
          <a:stretch>
            <a:fillRect/>
          </a:stretch>
        </p:blipFill>
        <p:spPr>
          <a:xfrm>
            <a:off x="6732347" y="2509551"/>
            <a:ext cx="4925584" cy="239882"/>
          </a:xfrm>
          <a:prstGeom prst="rect">
            <a:avLst/>
          </a:prstGeom>
        </p:spPr>
      </p:pic>
      <p:pic>
        <p:nvPicPr>
          <p:cNvPr id="34" name="Obrázek 33">
            <a:extLst>
              <a:ext uri="{FF2B5EF4-FFF2-40B4-BE49-F238E27FC236}">
                <a16:creationId xmlns:a16="http://schemas.microsoft.com/office/drawing/2014/main" id="{0F344234-3730-8045-38B2-2C285B8EB6C9}"/>
              </a:ext>
            </a:extLst>
          </p:cNvPr>
          <p:cNvPicPr>
            <a:picLocks noChangeAspect="1"/>
          </p:cNvPicPr>
          <p:nvPr/>
        </p:nvPicPr>
        <p:blipFill>
          <a:blip r:embed="rId21"/>
          <a:stretch>
            <a:fillRect/>
          </a:stretch>
        </p:blipFill>
        <p:spPr>
          <a:xfrm>
            <a:off x="6732347" y="2910987"/>
            <a:ext cx="4829849" cy="485843"/>
          </a:xfrm>
          <a:prstGeom prst="rect">
            <a:avLst/>
          </a:prstGeom>
        </p:spPr>
      </p:pic>
      <mc:AlternateContent xmlns:mc="http://schemas.openxmlformats.org/markup-compatibility/2006" xmlns:p14="http://schemas.microsoft.com/office/powerpoint/2010/main">
        <mc:Choice Requires="p14">
          <p:contentPart p14:bwMode="auto" r:id="rId22">
            <p14:nvContentPartPr>
              <p14:cNvPr id="37" name="Rukopis 36">
                <a:extLst>
                  <a:ext uri="{FF2B5EF4-FFF2-40B4-BE49-F238E27FC236}">
                    <a16:creationId xmlns:a16="http://schemas.microsoft.com/office/drawing/2014/main" id="{5EA718BB-457D-CF03-209D-4DEF21931A76}"/>
                  </a:ext>
                </a:extLst>
              </p14:cNvPr>
              <p14:cNvContentPartPr/>
              <p14:nvPr/>
            </p14:nvContentPartPr>
            <p14:xfrm>
              <a:off x="10335960" y="3205217"/>
              <a:ext cx="1117800" cy="24480"/>
            </p14:xfrm>
          </p:contentPart>
        </mc:Choice>
        <mc:Fallback xmlns="">
          <p:pic>
            <p:nvPicPr>
              <p:cNvPr id="37" name="Rukopis 36">
                <a:extLst>
                  <a:ext uri="{FF2B5EF4-FFF2-40B4-BE49-F238E27FC236}">
                    <a16:creationId xmlns:a16="http://schemas.microsoft.com/office/drawing/2014/main" id="{5EA718BB-457D-CF03-209D-4DEF21931A76}"/>
                  </a:ext>
                </a:extLst>
              </p:cNvPr>
              <p:cNvPicPr/>
              <p:nvPr/>
            </p:nvPicPr>
            <p:blipFill>
              <a:blip r:embed="rId23"/>
              <a:stretch>
                <a:fillRect/>
              </a:stretch>
            </p:blipFill>
            <p:spPr>
              <a:xfrm>
                <a:off x="10282320" y="3097577"/>
                <a:ext cx="12254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8" name="Rukopis 37">
                <a:extLst>
                  <a:ext uri="{FF2B5EF4-FFF2-40B4-BE49-F238E27FC236}">
                    <a16:creationId xmlns:a16="http://schemas.microsoft.com/office/drawing/2014/main" id="{D71BA2C5-A458-D320-7189-95961D59C708}"/>
                  </a:ext>
                </a:extLst>
              </p14:cNvPr>
              <p14:cNvContentPartPr/>
              <p14:nvPr/>
            </p14:nvContentPartPr>
            <p14:xfrm>
              <a:off x="6898680" y="3448577"/>
              <a:ext cx="1133280" cy="25560"/>
            </p14:xfrm>
          </p:contentPart>
        </mc:Choice>
        <mc:Fallback xmlns="">
          <p:pic>
            <p:nvPicPr>
              <p:cNvPr id="38" name="Rukopis 37">
                <a:extLst>
                  <a:ext uri="{FF2B5EF4-FFF2-40B4-BE49-F238E27FC236}">
                    <a16:creationId xmlns:a16="http://schemas.microsoft.com/office/drawing/2014/main" id="{D71BA2C5-A458-D320-7189-95961D59C708}"/>
                  </a:ext>
                </a:extLst>
              </p:cNvPr>
              <p:cNvPicPr/>
              <p:nvPr/>
            </p:nvPicPr>
            <p:blipFill>
              <a:blip r:embed="rId25"/>
              <a:stretch>
                <a:fillRect/>
              </a:stretch>
            </p:blipFill>
            <p:spPr>
              <a:xfrm>
                <a:off x="6844680" y="3340937"/>
                <a:ext cx="124092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9" name="Rukopis 38">
                <a:extLst>
                  <a:ext uri="{FF2B5EF4-FFF2-40B4-BE49-F238E27FC236}">
                    <a16:creationId xmlns:a16="http://schemas.microsoft.com/office/drawing/2014/main" id="{53F9E51B-8963-1BD0-84D8-0ED8944EEF97}"/>
                  </a:ext>
                </a:extLst>
              </p14:cNvPr>
              <p14:cNvContentPartPr/>
              <p14:nvPr/>
            </p14:nvContentPartPr>
            <p14:xfrm>
              <a:off x="9317160" y="2522297"/>
              <a:ext cx="2301840" cy="117000"/>
            </p14:xfrm>
          </p:contentPart>
        </mc:Choice>
        <mc:Fallback xmlns="">
          <p:pic>
            <p:nvPicPr>
              <p:cNvPr id="39" name="Rukopis 38">
                <a:extLst>
                  <a:ext uri="{FF2B5EF4-FFF2-40B4-BE49-F238E27FC236}">
                    <a16:creationId xmlns:a16="http://schemas.microsoft.com/office/drawing/2014/main" id="{53F9E51B-8963-1BD0-84D8-0ED8944EEF97}"/>
                  </a:ext>
                </a:extLst>
              </p:cNvPr>
              <p:cNvPicPr/>
              <p:nvPr/>
            </p:nvPicPr>
            <p:blipFill>
              <a:blip r:embed="rId27"/>
              <a:stretch>
                <a:fillRect/>
              </a:stretch>
            </p:blipFill>
            <p:spPr>
              <a:xfrm>
                <a:off x="9263520" y="2414657"/>
                <a:ext cx="2409480" cy="332640"/>
              </a:xfrm>
              <a:prstGeom prst="rect">
                <a:avLst/>
              </a:prstGeom>
            </p:spPr>
          </p:pic>
        </mc:Fallback>
      </mc:AlternateContent>
    </p:spTree>
    <p:extLst>
      <p:ext uri="{BB962C8B-B14F-4D97-AF65-F5344CB8AC3E}">
        <p14:creationId xmlns:p14="http://schemas.microsoft.com/office/powerpoint/2010/main" val="222268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4F234C-1731-1A50-ABD0-FFF8FEC0EEA5}"/>
              </a:ext>
            </a:extLst>
          </p:cNvPr>
          <p:cNvSpPr>
            <a:spLocks noGrp="1"/>
          </p:cNvSpPr>
          <p:nvPr>
            <p:ph type="title"/>
          </p:nvPr>
        </p:nvSpPr>
        <p:spPr/>
        <p:txBody>
          <a:bodyPr/>
          <a:lstStyle/>
          <a:p>
            <a:endParaRPr lang="cs-CZ"/>
          </a:p>
        </p:txBody>
      </p:sp>
      <p:pic>
        <p:nvPicPr>
          <p:cNvPr id="9" name="Zástupný obsah 8">
            <a:extLst>
              <a:ext uri="{FF2B5EF4-FFF2-40B4-BE49-F238E27FC236}">
                <a16:creationId xmlns:a16="http://schemas.microsoft.com/office/drawing/2014/main" id="{4B0EF8C7-0ADB-4A01-2AC1-983555DD698E}"/>
              </a:ext>
            </a:extLst>
          </p:cNvPr>
          <p:cNvPicPr>
            <a:picLocks noGrp="1" noChangeAspect="1"/>
          </p:cNvPicPr>
          <p:nvPr>
            <p:ph idx="1"/>
          </p:nvPr>
        </p:nvPicPr>
        <p:blipFill>
          <a:blip r:embed="rId2"/>
          <a:stretch>
            <a:fillRect/>
          </a:stretch>
        </p:blipFill>
        <p:spPr>
          <a:xfrm>
            <a:off x="838200" y="365125"/>
            <a:ext cx="10286625" cy="5947910"/>
          </a:xfrm>
          <a:prstGeom prst="rect">
            <a:avLst/>
          </a:prstGeom>
        </p:spPr>
      </p:pic>
      <mc:AlternateContent xmlns:mc="http://schemas.openxmlformats.org/markup-compatibility/2006" xmlns:p14="http://schemas.microsoft.com/office/powerpoint/2010/main">
        <mc:Choice Requires="p14">
          <p:contentPart p14:bwMode="auto" r:id="rId3">
            <p14:nvContentPartPr>
              <p14:cNvPr id="11" name="Rukopis 10">
                <a:extLst>
                  <a:ext uri="{FF2B5EF4-FFF2-40B4-BE49-F238E27FC236}">
                    <a16:creationId xmlns:a16="http://schemas.microsoft.com/office/drawing/2014/main" id="{84F6D782-8EFD-E16B-C6EF-737F27BD8CA5}"/>
                  </a:ext>
                </a:extLst>
              </p14:cNvPr>
              <p14:cNvContentPartPr/>
              <p14:nvPr/>
            </p14:nvContentPartPr>
            <p14:xfrm>
              <a:off x="10009010" y="874986"/>
              <a:ext cx="698400" cy="29520"/>
            </p14:xfrm>
          </p:contentPart>
        </mc:Choice>
        <mc:Fallback xmlns="">
          <p:pic>
            <p:nvPicPr>
              <p:cNvPr id="11" name="Rukopis 10">
                <a:extLst>
                  <a:ext uri="{FF2B5EF4-FFF2-40B4-BE49-F238E27FC236}">
                    <a16:creationId xmlns:a16="http://schemas.microsoft.com/office/drawing/2014/main" id="{84F6D782-8EFD-E16B-C6EF-737F27BD8CA5}"/>
                  </a:ext>
                </a:extLst>
              </p:cNvPr>
              <p:cNvPicPr/>
              <p:nvPr/>
            </p:nvPicPr>
            <p:blipFill>
              <a:blip r:embed="rId4"/>
              <a:stretch>
                <a:fillRect/>
              </a:stretch>
            </p:blipFill>
            <p:spPr>
              <a:xfrm>
                <a:off x="9955370" y="766986"/>
                <a:ext cx="806040" cy="245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Rukopis 12">
                <a:extLst>
                  <a:ext uri="{FF2B5EF4-FFF2-40B4-BE49-F238E27FC236}">
                    <a16:creationId xmlns:a16="http://schemas.microsoft.com/office/drawing/2014/main" id="{FA865778-8B11-AF03-323D-ED502E2534D7}"/>
                  </a:ext>
                </a:extLst>
              </p14:cNvPr>
              <p14:cNvContentPartPr/>
              <p14:nvPr/>
            </p14:nvContentPartPr>
            <p14:xfrm>
              <a:off x="8858810" y="3873828"/>
              <a:ext cx="767160" cy="19800"/>
            </p14:xfrm>
          </p:contentPart>
        </mc:Choice>
        <mc:Fallback xmlns="">
          <p:pic>
            <p:nvPicPr>
              <p:cNvPr id="13" name="Rukopis 12">
                <a:extLst>
                  <a:ext uri="{FF2B5EF4-FFF2-40B4-BE49-F238E27FC236}">
                    <a16:creationId xmlns:a16="http://schemas.microsoft.com/office/drawing/2014/main" id="{FA865778-8B11-AF03-323D-ED502E2534D7}"/>
                  </a:ext>
                </a:extLst>
              </p:cNvPr>
              <p:cNvPicPr/>
              <p:nvPr/>
            </p:nvPicPr>
            <p:blipFill>
              <a:blip r:embed="rId6"/>
              <a:stretch>
                <a:fillRect/>
              </a:stretch>
            </p:blipFill>
            <p:spPr>
              <a:xfrm>
                <a:off x="8804810" y="3765828"/>
                <a:ext cx="87480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Rukopis 13">
                <a:extLst>
                  <a:ext uri="{FF2B5EF4-FFF2-40B4-BE49-F238E27FC236}">
                    <a16:creationId xmlns:a16="http://schemas.microsoft.com/office/drawing/2014/main" id="{650057B6-913D-3FCC-3954-9C937F4D0AEF}"/>
                  </a:ext>
                </a:extLst>
              </p14:cNvPr>
              <p14:cNvContentPartPr/>
              <p14:nvPr/>
            </p14:nvContentPartPr>
            <p14:xfrm>
              <a:off x="6342410" y="3529668"/>
              <a:ext cx="677880" cy="10800"/>
            </p14:xfrm>
          </p:contentPart>
        </mc:Choice>
        <mc:Fallback xmlns="">
          <p:pic>
            <p:nvPicPr>
              <p:cNvPr id="14" name="Rukopis 13">
                <a:extLst>
                  <a:ext uri="{FF2B5EF4-FFF2-40B4-BE49-F238E27FC236}">
                    <a16:creationId xmlns:a16="http://schemas.microsoft.com/office/drawing/2014/main" id="{650057B6-913D-3FCC-3954-9C937F4D0AEF}"/>
                  </a:ext>
                </a:extLst>
              </p:cNvPr>
              <p:cNvPicPr/>
              <p:nvPr/>
            </p:nvPicPr>
            <p:blipFill>
              <a:blip r:embed="rId8"/>
              <a:stretch>
                <a:fillRect/>
              </a:stretch>
            </p:blipFill>
            <p:spPr>
              <a:xfrm>
                <a:off x="6288770" y="3421668"/>
                <a:ext cx="785520" cy="226440"/>
              </a:xfrm>
              <a:prstGeom prst="rect">
                <a:avLst/>
              </a:prstGeom>
            </p:spPr>
          </p:pic>
        </mc:Fallback>
      </mc:AlternateContent>
    </p:spTree>
    <p:extLst>
      <p:ext uri="{BB962C8B-B14F-4D97-AF65-F5344CB8AC3E}">
        <p14:creationId xmlns:p14="http://schemas.microsoft.com/office/powerpoint/2010/main" val="550535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EE6434-38A7-C511-A8ED-78674456FAF5}"/>
              </a:ext>
            </a:extLst>
          </p:cNvPr>
          <p:cNvSpPr>
            <a:spLocks noGrp="1"/>
          </p:cNvSpPr>
          <p:nvPr>
            <p:ph type="title"/>
          </p:nvPr>
        </p:nvSpPr>
        <p:spPr/>
        <p:txBody>
          <a:bodyPr/>
          <a:lstStyle/>
          <a:p>
            <a:r>
              <a:rPr lang="cs-CZ" dirty="0"/>
              <a:t>knižnost a archaičnost</a:t>
            </a:r>
          </a:p>
        </p:txBody>
      </p:sp>
      <p:sp>
        <p:nvSpPr>
          <p:cNvPr id="3" name="Zástupný obsah 2">
            <a:extLst>
              <a:ext uri="{FF2B5EF4-FFF2-40B4-BE49-F238E27FC236}">
                <a16:creationId xmlns:a16="http://schemas.microsoft.com/office/drawing/2014/main" id="{417E5EA9-3E1F-74CF-54A1-A6B3868CD74C}"/>
              </a:ext>
            </a:extLst>
          </p:cNvPr>
          <p:cNvSpPr>
            <a:spLocks noGrp="1"/>
          </p:cNvSpPr>
          <p:nvPr>
            <p:ph idx="1"/>
          </p:nvPr>
        </p:nvSpPr>
        <p:spPr/>
        <p:txBody>
          <a:bodyPr>
            <a:normAutofit lnSpcReduction="10000"/>
          </a:bodyPr>
          <a:lstStyle/>
          <a:p>
            <a:r>
              <a:rPr lang="cs-CZ" dirty="0"/>
              <a:t>lexikální:</a:t>
            </a:r>
          </a:p>
          <a:p>
            <a:pPr lvl="1"/>
            <a:r>
              <a:rPr lang="cs-CZ" dirty="0"/>
              <a:t>patrně, bázeň, vzezření, jakýsi, jaksi, druh, břeskná, valy, neuměle vypodobněný, octli jsme se, čnít, vemlouvavý, či, zda, oděv, nevyčkat, prohodit (ve významu říct), vůči, mínit, prvý, pravda čili nic, nenadejít, pročež, nejskrovnější strava, eventualita, nesvědčit o, je po mně poptávka, šatstvo, výjevy, oděný, žmoulat, být na číhané, scenérie, konversace, týmž, jal se, oddat se, ostatek (ve smyslu zbytek lidí), vskutku, obírat se, tělesná, dostávat se (zacházení)</a:t>
            </a:r>
          </a:p>
          <a:p>
            <a:pPr lvl="1"/>
            <a:r>
              <a:rPr lang="cs-CZ" dirty="0"/>
              <a:t>slova cizího původu: kavalkáda</a:t>
            </a:r>
          </a:p>
          <a:p>
            <a:pPr lvl="1"/>
            <a:r>
              <a:rPr lang="cs-CZ" dirty="0"/>
              <a:t>historismy a archaismy ze staročeských a středočeských textů: došková střecha, hazuka, pancíř, čabraka (?), korouhev, halapartna, železné klobouky, </a:t>
            </a:r>
            <a:r>
              <a:rPr lang="cs-CZ" dirty="0" err="1"/>
              <a:t>medle</a:t>
            </a:r>
            <a:r>
              <a:rPr lang="cs-CZ" dirty="0"/>
              <a:t>, tamo, daremný, vrkoče, L. P. 528 starého slohu (A. D. 528 </a:t>
            </a:r>
            <a:r>
              <a:rPr lang="cs-CZ" dirty="0" err="1"/>
              <a:t>o.s</a:t>
            </a:r>
            <a:r>
              <a:rPr lang="cs-CZ" dirty="0"/>
              <a:t>.), páže, </a:t>
            </a:r>
            <a:r>
              <a:rPr lang="cs-CZ" dirty="0" err="1"/>
              <a:t>senešal</a:t>
            </a:r>
            <a:r>
              <a:rPr lang="cs-CZ" dirty="0"/>
              <a:t>, hofmistr, lidomorna, dvorana, lokaj, hambalky (?)</a:t>
            </a:r>
          </a:p>
          <a:p>
            <a:endParaRPr lang="cs-CZ" dirty="0"/>
          </a:p>
        </p:txBody>
      </p:sp>
    </p:spTree>
    <p:extLst>
      <p:ext uri="{BB962C8B-B14F-4D97-AF65-F5344CB8AC3E}">
        <p14:creationId xmlns:p14="http://schemas.microsoft.com/office/powerpoint/2010/main" val="3891470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E5E411-7D81-1BB3-B5F1-5C957F0AB887}"/>
              </a:ext>
            </a:extLst>
          </p:cNvPr>
          <p:cNvSpPr>
            <a:spLocks noGrp="1"/>
          </p:cNvSpPr>
          <p:nvPr>
            <p:ph type="title"/>
          </p:nvPr>
        </p:nvSpPr>
        <p:spPr/>
        <p:txBody>
          <a:bodyPr/>
          <a:lstStyle/>
          <a:p>
            <a:r>
              <a:rPr lang="cs-CZ" dirty="0"/>
              <a:t>knižnost a archaičnost</a:t>
            </a:r>
          </a:p>
        </p:txBody>
      </p:sp>
      <p:sp>
        <p:nvSpPr>
          <p:cNvPr id="3" name="Zástupný obsah 2">
            <a:extLst>
              <a:ext uri="{FF2B5EF4-FFF2-40B4-BE49-F238E27FC236}">
                <a16:creationId xmlns:a16="http://schemas.microsoft.com/office/drawing/2014/main" id="{CFE32468-A2E5-08E4-868B-CC7D4D9E56D8}"/>
              </a:ext>
            </a:extLst>
          </p:cNvPr>
          <p:cNvSpPr>
            <a:spLocks noGrp="1"/>
          </p:cNvSpPr>
          <p:nvPr>
            <p:ph idx="1"/>
          </p:nvPr>
        </p:nvSpPr>
        <p:spPr/>
        <p:txBody>
          <a:bodyPr/>
          <a:lstStyle/>
          <a:p>
            <a:r>
              <a:rPr lang="cs-CZ" dirty="0"/>
              <a:t>slovosledná:</a:t>
            </a:r>
          </a:p>
          <a:p>
            <a:pPr lvl="1"/>
            <a:r>
              <a:rPr lang="cs-CZ" dirty="0"/>
              <a:t>Kolem chatrčí byla políčka a kousky zahrad </a:t>
            </a:r>
            <a:r>
              <a:rPr lang="cs-CZ" i="1" dirty="0"/>
              <a:t>nevalně obdělané</a:t>
            </a:r>
            <a:r>
              <a:rPr lang="cs-CZ" dirty="0"/>
              <a:t>.</a:t>
            </a:r>
          </a:p>
          <a:p>
            <a:pPr lvl="1"/>
            <a:r>
              <a:rPr lang="cs-CZ" dirty="0"/>
              <a:t>řekl jsem </a:t>
            </a:r>
            <a:r>
              <a:rPr lang="cs-CZ" i="1" dirty="0"/>
              <a:t>hlasem trochu nejistým</a:t>
            </a:r>
          </a:p>
          <a:p>
            <a:pPr lvl="1"/>
            <a:r>
              <a:rPr lang="cs-CZ" dirty="0"/>
              <a:t>po dvanácté hodině </a:t>
            </a:r>
            <a:r>
              <a:rPr lang="cs-CZ" i="1" dirty="0"/>
              <a:t>polední</a:t>
            </a:r>
          </a:p>
          <a:p>
            <a:pPr lvl="1"/>
            <a:r>
              <a:rPr lang="cs-CZ" i="1" dirty="0"/>
              <a:t>hofmistr královský</a:t>
            </a:r>
          </a:p>
          <a:p>
            <a:r>
              <a:rPr lang="cs-CZ" dirty="0"/>
              <a:t>nezvyklé AČV (neovlivněné VT): </a:t>
            </a:r>
            <a:r>
              <a:rPr lang="cs-CZ" i="1" dirty="0"/>
              <a:t>najednou zazněla z dálky (…)</a:t>
            </a:r>
            <a:r>
              <a:rPr lang="cs-CZ" dirty="0"/>
              <a:t> </a:t>
            </a:r>
            <a:r>
              <a:rPr lang="cs-CZ" i="1" dirty="0"/>
              <a:t>hudba</a:t>
            </a:r>
            <a:r>
              <a:rPr lang="cs-CZ" dirty="0"/>
              <a:t> (</a:t>
            </a:r>
            <a:r>
              <a:rPr lang="cs-CZ" i="1" dirty="0" err="1"/>
              <a:t>presently</a:t>
            </a:r>
            <a:r>
              <a:rPr lang="cs-CZ" i="1" dirty="0"/>
              <a:t> </a:t>
            </a:r>
            <a:r>
              <a:rPr lang="cs-CZ" i="1" dirty="0" err="1"/>
              <a:t>there</a:t>
            </a:r>
            <a:r>
              <a:rPr lang="cs-CZ" i="1" dirty="0"/>
              <a:t> </a:t>
            </a:r>
            <a:r>
              <a:rPr lang="cs-CZ" i="1" dirty="0" err="1"/>
              <a:t>was</a:t>
            </a:r>
            <a:r>
              <a:rPr lang="cs-CZ" i="1" dirty="0"/>
              <a:t> a </a:t>
            </a:r>
            <a:r>
              <a:rPr lang="cs-CZ" i="1" dirty="0" err="1"/>
              <a:t>distant</a:t>
            </a:r>
            <a:r>
              <a:rPr lang="cs-CZ" i="1" dirty="0"/>
              <a:t> </a:t>
            </a:r>
            <a:r>
              <a:rPr lang="cs-CZ" i="1" dirty="0" err="1"/>
              <a:t>blare</a:t>
            </a:r>
            <a:r>
              <a:rPr lang="cs-CZ" i="1" dirty="0"/>
              <a:t> </a:t>
            </a:r>
            <a:r>
              <a:rPr lang="cs-CZ" i="1" dirty="0" err="1"/>
              <a:t>of</a:t>
            </a:r>
            <a:r>
              <a:rPr lang="cs-CZ" i="1" dirty="0"/>
              <a:t> (…) music</a:t>
            </a:r>
            <a:r>
              <a:rPr lang="cs-CZ" dirty="0"/>
              <a:t>), </a:t>
            </a:r>
          </a:p>
          <a:p>
            <a:r>
              <a:rPr lang="cs-CZ" dirty="0"/>
              <a:t>hojnost poetických (metafory, metonymie) vyjádření (vodopád vlasů, mír se zrcadlil v její tváři,</a:t>
            </a:r>
          </a:p>
          <a:p>
            <a:endParaRPr lang="cs-CZ" dirty="0"/>
          </a:p>
        </p:txBody>
      </p:sp>
    </p:spTree>
    <p:extLst>
      <p:ext uri="{BB962C8B-B14F-4D97-AF65-F5344CB8AC3E}">
        <p14:creationId xmlns:p14="http://schemas.microsoft.com/office/powerpoint/2010/main" val="317680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5B28DF-60D2-AD29-D515-1ECB468F8B76}"/>
              </a:ext>
            </a:extLst>
          </p:cNvPr>
          <p:cNvSpPr>
            <a:spLocks noGrp="1"/>
          </p:cNvSpPr>
          <p:nvPr>
            <p:ph type="title"/>
          </p:nvPr>
        </p:nvSpPr>
        <p:spPr/>
        <p:txBody>
          <a:bodyPr/>
          <a:lstStyle/>
          <a:p>
            <a:r>
              <a:rPr lang="cs-CZ" dirty="0"/>
              <a:t>knižnost a archaičnost v originále</a:t>
            </a:r>
          </a:p>
        </p:txBody>
      </p:sp>
      <p:sp>
        <p:nvSpPr>
          <p:cNvPr id="3" name="Zástupný obsah 2">
            <a:extLst>
              <a:ext uri="{FF2B5EF4-FFF2-40B4-BE49-F238E27FC236}">
                <a16:creationId xmlns:a16="http://schemas.microsoft.com/office/drawing/2014/main" id="{FB761258-4C97-8709-A5B7-362129FF87DC}"/>
              </a:ext>
            </a:extLst>
          </p:cNvPr>
          <p:cNvSpPr>
            <a:spLocks noGrp="1"/>
          </p:cNvSpPr>
          <p:nvPr>
            <p:ph idx="1"/>
          </p:nvPr>
        </p:nvSpPr>
        <p:spPr/>
        <p:txBody>
          <a:bodyPr>
            <a:normAutofit fontScale="92500" lnSpcReduction="20000"/>
          </a:bodyPr>
          <a:lstStyle/>
          <a:p>
            <a:r>
              <a:rPr lang="cs-CZ" dirty="0"/>
              <a:t>lexikální: </a:t>
            </a:r>
          </a:p>
          <a:p>
            <a:pPr lvl="1"/>
            <a:r>
              <a:rPr lang="cs-CZ" dirty="0"/>
              <a:t>kompozita: </a:t>
            </a:r>
            <a:r>
              <a:rPr lang="cs-CZ" dirty="0" err="1"/>
              <a:t>reposeful</a:t>
            </a:r>
            <a:r>
              <a:rPr lang="cs-CZ" dirty="0"/>
              <a:t>, </a:t>
            </a:r>
            <a:r>
              <a:rPr lang="cs-CZ" dirty="0" err="1"/>
              <a:t>lonesome</a:t>
            </a:r>
            <a:r>
              <a:rPr lang="cs-CZ" dirty="0"/>
              <a:t>, </a:t>
            </a:r>
            <a:r>
              <a:rPr lang="cs-CZ" dirty="0" err="1"/>
              <a:t>windowless</a:t>
            </a:r>
            <a:r>
              <a:rPr lang="cs-CZ" dirty="0"/>
              <a:t>, </a:t>
            </a:r>
            <a:r>
              <a:rPr lang="cs-CZ" dirty="0" err="1"/>
              <a:t>wilderness</a:t>
            </a:r>
            <a:r>
              <a:rPr lang="cs-CZ" dirty="0"/>
              <a:t>, </a:t>
            </a:r>
            <a:r>
              <a:rPr lang="cs-CZ" dirty="0" err="1"/>
              <a:t>thoroughfare</a:t>
            </a:r>
            <a:r>
              <a:rPr lang="cs-CZ" dirty="0"/>
              <a:t>, </a:t>
            </a:r>
            <a:r>
              <a:rPr lang="cs-CZ" dirty="0" err="1"/>
              <a:t>horsecloth</a:t>
            </a:r>
            <a:r>
              <a:rPr lang="cs-CZ" dirty="0"/>
              <a:t>, </a:t>
            </a:r>
            <a:r>
              <a:rPr lang="cs-CZ" dirty="0" err="1"/>
              <a:t>spearhead</a:t>
            </a:r>
            <a:r>
              <a:rPr lang="cs-CZ" dirty="0"/>
              <a:t>, </a:t>
            </a:r>
            <a:r>
              <a:rPr lang="cs-CZ" dirty="0" err="1"/>
              <a:t>drawbridge</a:t>
            </a:r>
            <a:r>
              <a:rPr lang="cs-CZ" dirty="0"/>
              <a:t>, </a:t>
            </a:r>
            <a:r>
              <a:rPr lang="cs-CZ" dirty="0" err="1"/>
              <a:t>intermingling</a:t>
            </a:r>
            <a:r>
              <a:rPr lang="cs-CZ" dirty="0"/>
              <a:t>, </a:t>
            </a:r>
            <a:r>
              <a:rPr lang="cs-CZ" dirty="0" err="1"/>
              <a:t>altogether</a:t>
            </a:r>
            <a:r>
              <a:rPr lang="cs-CZ" dirty="0"/>
              <a:t>, </a:t>
            </a:r>
            <a:r>
              <a:rPr lang="cs-CZ" dirty="0" err="1"/>
              <a:t>friendless</a:t>
            </a:r>
            <a:r>
              <a:rPr lang="cs-CZ" dirty="0"/>
              <a:t>, </a:t>
            </a:r>
            <a:r>
              <a:rPr lang="cs-CZ" dirty="0" err="1"/>
              <a:t>honorable</a:t>
            </a:r>
            <a:r>
              <a:rPr lang="cs-CZ" dirty="0"/>
              <a:t>, </a:t>
            </a:r>
            <a:r>
              <a:rPr lang="cs-CZ" dirty="0" err="1"/>
              <a:t>mournful</a:t>
            </a:r>
            <a:r>
              <a:rPr lang="cs-CZ" dirty="0"/>
              <a:t>, </a:t>
            </a:r>
            <a:r>
              <a:rPr lang="cs-CZ" dirty="0" err="1"/>
              <a:t>wherefore</a:t>
            </a:r>
            <a:endParaRPr lang="cs-CZ" dirty="0"/>
          </a:p>
          <a:p>
            <a:pPr lvl="1"/>
            <a:r>
              <a:rPr lang="cs-CZ" dirty="0"/>
              <a:t>rozevlátost vyjádření (</a:t>
            </a:r>
            <a:r>
              <a:rPr lang="cs-CZ" dirty="0" err="1"/>
              <a:t>there</a:t>
            </a:r>
            <a:r>
              <a:rPr lang="cs-CZ" dirty="0"/>
              <a:t> </a:t>
            </a:r>
            <a:r>
              <a:rPr lang="cs-CZ" dirty="0" err="1"/>
              <a:t>was</a:t>
            </a:r>
            <a:r>
              <a:rPr lang="cs-CZ" dirty="0"/>
              <a:t> no </a:t>
            </a:r>
            <a:r>
              <a:rPr lang="cs-CZ" i="1" dirty="0" err="1"/>
              <a:t>stir</a:t>
            </a:r>
            <a:r>
              <a:rPr lang="cs-CZ" i="1" dirty="0"/>
              <a:t> </a:t>
            </a:r>
            <a:r>
              <a:rPr lang="cs-CZ" i="1" dirty="0" err="1"/>
              <a:t>of</a:t>
            </a:r>
            <a:r>
              <a:rPr lang="cs-CZ" i="1" dirty="0"/>
              <a:t> </a:t>
            </a:r>
            <a:r>
              <a:rPr lang="cs-CZ" i="1" dirty="0" err="1"/>
              <a:t>life</a:t>
            </a:r>
            <a:r>
              <a:rPr lang="cs-CZ" i="1" dirty="0"/>
              <a:t>, garden </a:t>
            </a:r>
            <a:r>
              <a:rPr lang="cs-CZ" i="1" dirty="0" err="1"/>
              <a:t>patches</a:t>
            </a:r>
            <a:r>
              <a:rPr lang="cs-CZ" i="1" dirty="0"/>
              <a:t> in </a:t>
            </a:r>
            <a:r>
              <a:rPr lang="cs-CZ" i="1" dirty="0" err="1"/>
              <a:t>an</a:t>
            </a:r>
            <a:r>
              <a:rPr lang="cs-CZ" i="1" dirty="0"/>
              <a:t> indiferent </a:t>
            </a:r>
            <a:r>
              <a:rPr lang="cs-CZ" i="1" dirty="0" err="1"/>
              <a:t>state</a:t>
            </a:r>
            <a:r>
              <a:rPr lang="cs-CZ" i="1" dirty="0"/>
              <a:t> </a:t>
            </a:r>
            <a:r>
              <a:rPr lang="cs-CZ" i="1" dirty="0" err="1"/>
              <a:t>of</a:t>
            </a:r>
            <a:r>
              <a:rPr lang="cs-CZ" i="1" dirty="0"/>
              <a:t> </a:t>
            </a:r>
            <a:r>
              <a:rPr lang="cs-CZ" i="1" dirty="0" err="1"/>
              <a:t>cultivation</a:t>
            </a:r>
            <a:r>
              <a:rPr lang="cs-CZ" i="1" dirty="0"/>
              <a:t>, a </a:t>
            </a:r>
            <a:r>
              <a:rPr lang="cs-CZ" i="1" dirty="0" err="1"/>
              <a:t>rude</a:t>
            </a:r>
            <a:r>
              <a:rPr lang="cs-CZ" i="1" dirty="0"/>
              <a:t> sort </a:t>
            </a:r>
            <a:r>
              <a:rPr lang="cs-CZ" i="1" dirty="0" err="1"/>
              <a:t>of</a:t>
            </a:r>
            <a:r>
              <a:rPr lang="cs-CZ" i="1" dirty="0"/>
              <a:t> </a:t>
            </a:r>
            <a:r>
              <a:rPr lang="cs-CZ" i="1" dirty="0" err="1"/>
              <a:t>sandals</a:t>
            </a:r>
            <a:r>
              <a:rPr lang="cs-CZ" i="1" dirty="0"/>
              <a:t>, he made </a:t>
            </a:r>
            <a:r>
              <a:rPr lang="cs-CZ" i="1" dirty="0" err="1"/>
              <a:t>himself</a:t>
            </a:r>
            <a:r>
              <a:rPr lang="cs-CZ" i="1" dirty="0"/>
              <a:t> </a:t>
            </a:r>
            <a:r>
              <a:rPr lang="cs-CZ" i="1" dirty="0" err="1"/>
              <a:t>old</a:t>
            </a:r>
            <a:r>
              <a:rPr lang="cs-CZ" i="1" dirty="0"/>
              <a:t> </a:t>
            </a:r>
            <a:r>
              <a:rPr lang="cs-CZ" i="1" dirty="0" err="1"/>
              <a:t>friends</a:t>
            </a:r>
            <a:r>
              <a:rPr lang="cs-CZ" i="1" dirty="0"/>
              <a:t> </a:t>
            </a:r>
            <a:r>
              <a:rPr lang="cs-CZ" i="1" dirty="0" err="1"/>
              <a:t>with</a:t>
            </a:r>
            <a:r>
              <a:rPr lang="cs-CZ" i="1" dirty="0"/>
              <a:t> </a:t>
            </a:r>
            <a:r>
              <a:rPr lang="cs-CZ" i="1" dirty="0" err="1"/>
              <a:t>me</a:t>
            </a:r>
            <a:r>
              <a:rPr lang="cs-CZ" dirty="0"/>
              <a:t>)</a:t>
            </a:r>
          </a:p>
          <a:p>
            <a:pPr lvl="1"/>
            <a:r>
              <a:rPr lang="cs-CZ" dirty="0" err="1"/>
              <a:t>prefrence</a:t>
            </a:r>
            <a:r>
              <a:rPr lang="cs-CZ" i="1" dirty="0"/>
              <a:t> </a:t>
            </a:r>
            <a:r>
              <a:rPr lang="cs-CZ" i="1" dirty="0" err="1"/>
              <a:t>for</a:t>
            </a:r>
            <a:r>
              <a:rPr lang="cs-CZ" i="1" dirty="0"/>
              <a:t> </a:t>
            </a:r>
            <a:r>
              <a:rPr lang="cs-CZ" dirty="0"/>
              <a:t>nad </a:t>
            </a:r>
            <a:r>
              <a:rPr lang="cs-CZ" i="1" dirty="0" err="1"/>
              <a:t>because</a:t>
            </a:r>
            <a:r>
              <a:rPr lang="cs-CZ" dirty="0"/>
              <a:t>: </a:t>
            </a:r>
            <a:r>
              <a:rPr lang="cs-CZ" dirty="0" err="1"/>
              <a:t>for</a:t>
            </a:r>
            <a:r>
              <a:rPr lang="cs-CZ" dirty="0"/>
              <a:t> </a:t>
            </a:r>
            <a:r>
              <a:rPr lang="cs-CZ" dirty="0" err="1"/>
              <a:t>it</a:t>
            </a:r>
            <a:r>
              <a:rPr lang="cs-CZ" dirty="0"/>
              <a:t> </a:t>
            </a:r>
            <a:r>
              <a:rPr lang="cs-CZ" dirty="0" err="1"/>
              <a:t>would</a:t>
            </a:r>
            <a:r>
              <a:rPr lang="cs-CZ" dirty="0"/>
              <a:t> </a:t>
            </a:r>
            <a:r>
              <a:rPr lang="cs-CZ" dirty="0" err="1"/>
              <a:t>comfort</a:t>
            </a:r>
            <a:r>
              <a:rPr lang="cs-CZ" dirty="0"/>
              <a:t> his very liver, </a:t>
            </a:r>
            <a:r>
              <a:rPr lang="cs-CZ" dirty="0" err="1"/>
              <a:t>for</a:t>
            </a:r>
            <a:r>
              <a:rPr lang="cs-CZ" dirty="0"/>
              <a:t> I </a:t>
            </a:r>
            <a:r>
              <a:rPr lang="cs-CZ" dirty="0" err="1"/>
              <a:t>judged</a:t>
            </a:r>
            <a:endParaRPr lang="cs-CZ" dirty="0"/>
          </a:p>
          <a:p>
            <a:pPr lvl="1"/>
            <a:r>
              <a:rPr lang="cs-CZ" dirty="0"/>
              <a:t>a </a:t>
            </a:r>
            <a:r>
              <a:rPr lang="cs-CZ" dirty="0" err="1"/>
              <a:t>cataract</a:t>
            </a:r>
            <a:r>
              <a:rPr lang="cs-CZ" dirty="0"/>
              <a:t>, his </a:t>
            </a:r>
            <a:r>
              <a:rPr lang="cs-CZ" dirty="0" err="1"/>
              <a:t>like</a:t>
            </a:r>
            <a:r>
              <a:rPr lang="cs-CZ" dirty="0"/>
              <a:t> ( as in </a:t>
            </a:r>
            <a:r>
              <a:rPr lang="cs-CZ" dirty="0" err="1"/>
              <a:t>likeness</a:t>
            </a:r>
            <a:r>
              <a:rPr lang="cs-CZ" dirty="0"/>
              <a:t>), </a:t>
            </a:r>
            <a:r>
              <a:rPr lang="cs-CZ" dirty="0" err="1"/>
              <a:t>astonished</a:t>
            </a:r>
            <a:r>
              <a:rPr lang="cs-CZ" dirty="0"/>
              <a:t>, a display </a:t>
            </a:r>
            <a:r>
              <a:rPr lang="cs-CZ" dirty="0" err="1"/>
              <a:t>of</a:t>
            </a:r>
            <a:r>
              <a:rPr lang="cs-CZ" dirty="0"/>
              <a:t> </a:t>
            </a:r>
            <a:r>
              <a:rPr lang="cs-CZ" dirty="0" err="1"/>
              <a:t>magnamity</a:t>
            </a:r>
            <a:r>
              <a:rPr lang="cs-CZ" dirty="0"/>
              <a:t>, </a:t>
            </a:r>
            <a:r>
              <a:rPr lang="cs-CZ" dirty="0" err="1"/>
              <a:t>brawny</a:t>
            </a:r>
            <a:r>
              <a:rPr lang="cs-CZ" dirty="0"/>
              <a:t>, to </a:t>
            </a:r>
            <a:r>
              <a:rPr lang="cs-CZ" dirty="0" err="1"/>
              <a:t>fetch</a:t>
            </a:r>
            <a:r>
              <a:rPr lang="cs-CZ" dirty="0"/>
              <a:t>, a </a:t>
            </a:r>
            <a:r>
              <a:rPr lang="cs-CZ" dirty="0" err="1"/>
              <a:t>fellow</a:t>
            </a:r>
            <a:r>
              <a:rPr lang="cs-CZ" dirty="0"/>
              <a:t>, </a:t>
            </a:r>
            <a:r>
              <a:rPr lang="cs-CZ" dirty="0" err="1"/>
              <a:t>substantial</a:t>
            </a:r>
            <a:r>
              <a:rPr lang="cs-CZ" dirty="0"/>
              <a:t>, </a:t>
            </a:r>
            <a:r>
              <a:rPr lang="cs-CZ" dirty="0" err="1"/>
              <a:t>nude</a:t>
            </a:r>
            <a:r>
              <a:rPr lang="cs-CZ" dirty="0"/>
              <a:t>, a </a:t>
            </a:r>
            <a:r>
              <a:rPr lang="cs-CZ" dirty="0" err="1"/>
              <a:t>parley</a:t>
            </a:r>
            <a:r>
              <a:rPr lang="cs-CZ" dirty="0"/>
              <a:t>, </a:t>
            </a:r>
            <a:r>
              <a:rPr lang="cs-CZ" dirty="0" err="1"/>
              <a:t>turrets</a:t>
            </a:r>
            <a:r>
              <a:rPr lang="cs-CZ" dirty="0"/>
              <a:t>, </a:t>
            </a:r>
            <a:r>
              <a:rPr lang="cs-CZ" dirty="0" err="1"/>
              <a:t>cogitating</a:t>
            </a:r>
            <a:r>
              <a:rPr lang="cs-CZ" dirty="0"/>
              <a:t>, </a:t>
            </a:r>
            <a:r>
              <a:rPr lang="cs-CZ" dirty="0" err="1"/>
              <a:t>at</a:t>
            </a:r>
            <a:r>
              <a:rPr lang="cs-CZ" dirty="0"/>
              <a:t> </a:t>
            </a:r>
            <a:r>
              <a:rPr lang="cs-CZ" dirty="0" err="1"/>
              <a:t>once</a:t>
            </a:r>
            <a:r>
              <a:rPr lang="cs-CZ" dirty="0"/>
              <a:t>, I </a:t>
            </a:r>
            <a:r>
              <a:rPr lang="cs-CZ" dirty="0" err="1"/>
              <a:t>shall</a:t>
            </a:r>
            <a:r>
              <a:rPr lang="cs-CZ" dirty="0"/>
              <a:t>, </a:t>
            </a:r>
            <a:r>
              <a:rPr lang="cs-CZ" dirty="0" err="1"/>
              <a:t>an</a:t>
            </a:r>
            <a:r>
              <a:rPr lang="cs-CZ" dirty="0"/>
              <a:t> </a:t>
            </a:r>
            <a:r>
              <a:rPr lang="cs-CZ" dirty="0" err="1"/>
              <a:t>apparition</a:t>
            </a:r>
            <a:endParaRPr lang="cs-CZ" dirty="0"/>
          </a:p>
          <a:p>
            <a:pPr lvl="1"/>
            <a:r>
              <a:rPr lang="cs-CZ" dirty="0"/>
              <a:t>historismy: a </a:t>
            </a:r>
            <a:r>
              <a:rPr lang="cs-CZ" dirty="0" err="1"/>
              <a:t>bugle</a:t>
            </a:r>
            <a:r>
              <a:rPr lang="cs-CZ" dirty="0"/>
              <a:t>, a </a:t>
            </a:r>
            <a:r>
              <a:rPr lang="cs-CZ" dirty="0" err="1"/>
              <a:t>hauberk</a:t>
            </a:r>
            <a:r>
              <a:rPr lang="cs-CZ" dirty="0"/>
              <a:t>, a </a:t>
            </a:r>
            <a:r>
              <a:rPr lang="cs-CZ" dirty="0" err="1"/>
              <a:t>morion</a:t>
            </a:r>
            <a:r>
              <a:rPr lang="cs-CZ" dirty="0"/>
              <a:t>, a </a:t>
            </a:r>
            <a:r>
              <a:rPr lang="cs-CZ" dirty="0" err="1"/>
              <a:t>halberd</a:t>
            </a:r>
            <a:r>
              <a:rPr lang="cs-CZ" dirty="0"/>
              <a:t>, a </a:t>
            </a:r>
            <a:r>
              <a:rPr lang="cs-CZ" dirty="0" err="1"/>
              <a:t>drawbridge</a:t>
            </a:r>
            <a:endParaRPr lang="cs-CZ" dirty="0"/>
          </a:p>
          <a:p>
            <a:r>
              <a:rPr lang="cs-CZ" dirty="0" err="1"/>
              <a:t>nominálnost</a:t>
            </a:r>
            <a:r>
              <a:rPr lang="cs-CZ" dirty="0"/>
              <a:t> textu (viz snímek s fialovým značením)</a:t>
            </a:r>
          </a:p>
          <a:p>
            <a:r>
              <a:rPr lang="cs-CZ" dirty="0"/>
              <a:t>Vynechávání sloves (I </a:t>
            </a:r>
            <a:r>
              <a:rPr lang="cs-CZ" dirty="0" err="1"/>
              <a:t>moved</a:t>
            </a:r>
            <a:r>
              <a:rPr lang="cs-CZ" dirty="0"/>
              <a:t> </a:t>
            </a:r>
            <a:r>
              <a:rPr lang="cs-CZ" dirty="0" err="1"/>
              <a:t>along</a:t>
            </a:r>
            <a:r>
              <a:rPr lang="cs-CZ" dirty="0"/>
              <a:t> as </a:t>
            </a:r>
            <a:r>
              <a:rPr lang="cs-CZ" dirty="0" err="1"/>
              <a:t>one</a:t>
            </a:r>
            <a:r>
              <a:rPr lang="cs-CZ" dirty="0"/>
              <a:t> in a </a:t>
            </a:r>
            <a:r>
              <a:rPr lang="cs-CZ" dirty="0" err="1"/>
              <a:t>dream</a:t>
            </a:r>
            <a:r>
              <a:rPr lang="cs-CZ" dirty="0"/>
              <a:t>.) či předložek (</a:t>
            </a:r>
            <a:r>
              <a:rPr lang="cs-CZ" dirty="0" err="1"/>
              <a:t>If</a:t>
            </a:r>
            <a:r>
              <a:rPr lang="cs-CZ" dirty="0"/>
              <a:t> I </a:t>
            </a:r>
            <a:r>
              <a:rPr lang="cs-CZ" dirty="0" err="1"/>
              <a:t>could</a:t>
            </a:r>
            <a:r>
              <a:rPr lang="cs-CZ" dirty="0"/>
              <a:t> </a:t>
            </a:r>
            <a:r>
              <a:rPr lang="cs-CZ" dirty="0" err="1"/>
              <a:t>see</a:t>
            </a:r>
            <a:r>
              <a:rPr lang="cs-CZ" dirty="0"/>
              <a:t> </a:t>
            </a:r>
            <a:r>
              <a:rPr lang="cs-CZ" dirty="0" err="1"/>
              <a:t>the</a:t>
            </a:r>
            <a:r>
              <a:rPr lang="cs-CZ" dirty="0"/>
              <a:t> </a:t>
            </a:r>
            <a:r>
              <a:rPr lang="cs-CZ" dirty="0" err="1"/>
              <a:t>head</a:t>
            </a:r>
            <a:r>
              <a:rPr lang="cs-CZ" dirty="0"/>
              <a:t> </a:t>
            </a:r>
            <a:r>
              <a:rPr lang="cs-CZ" dirty="0" err="1"/>
              <a:t>keeper</a:t>
            </a:r>
            <a:r>
              <a:rPr lang="cs-CZ" dirty="0"/>
              <a:t> a </a:t>
            </a:r>
            <a:r>
              <a:rPr lang="cs-CZ" dirty="0" err="1"/>
              <a:t>minute</a:t>
            </a:r>
            <a:r>
              <a:rPr lang="cs-CZ" dirty="0"/>
              <a:t>)</a:t>
            </a:r>
          </a:p>
        </p:txBody>
      </p:sp>
    </p:spTree>
    <p:extLst>
      <p:ext uri="{BB962C8B-B14F-4D97-AF65-F5344CB8AC3E}">
        <p14:creationId xmlns:p14="http://schemas.microsoft.com/office/powerpoint/2010/main" val="32439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3F156-5749-7A6A-723E-BD58AECE8E62}"/>
              </a:ext>
            </a:extLst>
          </p:cNvPr>
          <p:cNvSpPr>
            <a:spLocks noGrp="1"/>
          </p:cNvSpPr>
          <p:nvPr>
            <p:ph type="title"/>
          </p:nvPr>
        </p:nvSpPr>
        <p:spPr/>
        <p:txBody>
          <a:bodyPr/>
          <a:lstStyle/>
          <a:p>
            <a:r>
              <a:rPr lang="cs-CZ" dirty="0"/>
              <a:t>knižnost a archaičnost v originále</a:t>
            </a:r>
          </a:p>
        </p:txBody>
      </p:sp>
      <p:sp>
        <p:nvSpPr>
          <p:cNvPr id="3" name="Zástupný obsah 2">
            <a:extLst>
              <a:ext uri="{FF2B5EF4-FFF2-40B4-BE49-F238E27FC236}">
                <a16:creationId xmlns:a16="http://schemas.microsoft.com/office/drawing/2014/main" id="{F115E3D9-329D-DFD2-9105-7D557D7C1439}"/>
              </a:ext>
            </a:extLst>
          </p:cNvPr>
          <p:cNvSpPr>
            <a:spLocks noGrp="1"/>
          </p:cNvSpPr>
          <p:nvPr>
            <p:ph idx="1"/>
          </p:nvPr>
        </p:nvSpPr>
        <p:spPr/>
        <p:txBody>
          <a:bodyPr/>
          <a:lstStyle/>
          <a:p>
            <a:r>
              <a:rPr lang="cs-CZ" dirty="0"/>
              <a:t>morfologická: omezení spojování slov (</a:t>
            </a:r>
            <a:r>
              <a:rPr lang="cs-CZ" dirty="0" err="1"/>
              <a:t>there</a:t>
            </a:r>
            <a:r>
              <a:rPr lang="cs-CZ" dirty="0"/>
              <a:t> </a:t>
            </a:r>
            <a:r>
              <a:rPr lang="cs-CZ" dirty="0" err="1"/>
              <a:t>were</a:t>
            </a:r>
            <a:r>
              <a:rPr lang="cs-CZ" dirty="0"/>
              <a:t> no </a:t>
            </a:r>
            <a:r>
              <a:rPr lang="cs-CZ" dirty="0" err="1"/>
              <a:t>people</a:t>
            </a:r>
            <a:r>
              <a:rPr lang="cs-CZ" dirty="0"/>
              <a:t>, </a:t>
            </a:r>
            <a:r>
              <a:rPr lang="cs-CZ" dirty="0" err="1"/>
              <a:t>payed</a:t>
            </a:r>
            <a:r>
              <a:rPr lang="cs-CZ" dirty="0"/>
              <a:t> no </a:t>
            </a:r>
            <a:r>
              <a:rPr lang="cs-CZ" dirty="0" err="1"/>
              <a:t>attention</a:t>
            </a:r>
            <a:r>
              <a:rPr lang="cs-CZ" dirty="0"/>
              <a:t> to)</a:t>
            </a:r>
          </a:p>
          <a:p>
            <a:r>
              <a:rPr lang="cs-CZ" dirty="0"/>
              <a:t>hojnost neběžného adverbálního vyjádření (</a:t>
            </a:r>
            <a:r>
              <a:rPr lang="cs-CZ" dirty="0" err="1"/>
              <a:t>presently</a:t>
            </a:r>
            <a:r>
              <a:rPr lang="cs-CZ" dirty="0"/>
              <a:t>, </a:t>
            </a:r>
            <a:r>
              <a:rPr lang="cs-CZ" dirty="0" err="1"/>
              <a:t>indifferently</a:t>
            </a:r>
            <a:r>
              <a:rPr lang="cs-CZ" dirty="0"/>
              <a:t>, </a:t>
            </a:r>
            <a:r>
              <a:rPr lang="cs-CZ" dirty="0" err="1"/>
              <a:t>timorously</a:t>
            </a:r>
            <a:r>
              <a:rPr lang="cs-CZ" dirty="0"/>
              <a:t>, </a:t>
            </a:r>
            <a:r>
              <a:rPr lang="cs-CZ" dirty="0" err="1"/>
              <a:t>contententedly</a:t>
            </a:r>
            <a:r>
              <a:rPr lang="cs-CZ" dirty="0"/>
              <a:t>, </a:t>
            </a:r>
            <a:r>
              <a:rPr lang="cs-CZ" dirty="0" err="1"/>
              <a:t>privately</a:t>
            </a:r>
            <a:r>
              <a:rPr lang="cs-CZ" dirty="0"/>
              <a:t>, </a:t>
            </a:r>
            <a:r>
              <a:rPr lang="cs-CZ" dirty="0" err="1"/>
              <a:t>stupidly</a:t>
            </a:r>
            <a:r>
              <a:rPr lang="cs-CZ" dirty="0"/>
              <a:t>, </a:t>
            </a:r>
            <a:r>
              <a:rPr lang="cs-CZ" dirty="0" err="1"/>
              <a:t>complacently</a:t>
            </a:r>
            <a:r>
              <a:rPr lang="cs-CZ" dirty="0"/>
              <a:t>)</a:t>
            </a:r>
          </a:p>
          <a:p>
            <a:r>
              <a:rPr lang="cs-CZ" dirty="0"/>
              <a:t>nezvyklá vyjádření: </a:t>
            </a:r>
            <a:r>
              <a:rPr lang="cs-CZ" dirty="0" err="1"/>
              <a:t>till</a:t>
            </a:r>
            <a:r>
              <a:rPr lang="cs-CZ" dirty="0"/>
              <a:t> </a:t>
            </a:r>
            <a:r>
              <a:rPr lang="cs-CZ" dirty="0" err="1"/>
              <a:t>we</a:t>
            </a:r>
            <a:r>
              <a:rPr lang="cs-CZ" dirty="0"/>
              <a:t> </a:t>
            </a:r>
            <a:r>
              <a:rPr lang="cs-CZ" dirty="0" err="1"/>
              <a:t>were</a:t>
            </a:r>
            <a:r>
              <a:rPr lang="cs-CZ" dirty="0"/>
              <a:t> </a:t>
            </a:r>
            <a:r>
              <a:rPr lang="cs-CZ" dirty="0" err="1"/>
              <a:t>lost</a:t>
            </a:r>
            <a:r>
              <a:rPr lang="cs-CZ" dirty="0"/>
              <a:t> to her </a:t>
            </a:r>
            <a:r>
              <a:rPr lang="cs-CZ" dirty="0" err="1"/>
              <a:t>view</a:t>
            </a:r>
            <a:r>
              <a:rPr lang="cs-CZ" dirty="0"/>
              <a:t>, and in </a:t>
            </a:r>
            <a:r>
              <a:rPr lang="cs-CZ" dirty="0" err="1"/>
              <a:t>its</a:t>
            </a:r>
            <a:r>
              <a:rPr lang="cs-CZ" dirty="0"/>
              <a:t> </a:t>
            </a:r>
            <a:r>
              <a:rPr lang="cs-CZ" dirty="0" err="1"/>
              <a:t>wake</a:t>
            </a:r>
            <a:r>
              <a:rPr lang="cs-CZ" dirty="0"/>
              <a:t> </a:t>
            </a:r>
            <a:r>
              <a:rPr lang="cs-CZ" dirty="0" err="1"/>
              <a:t>we</a:t>
            </a:r>
            <a:r>
              <a:rPr lang="cs-CZ" dirty="0"/>
              <a:t> </a:t>
            </a:r>
            <a:r>
              <a:rPr lang="cs-CZ" dirty="0" err="1"/>
              <a:t>followed</a:t>
            </a:r>
            <a:r>
              <a:rPr lang="cs-CZ" dirty="0"/>
              <a:t>, </a:t>
            </a:r>
            <a:r>
              <a:rPr lang="cs-CZ" dirty="0" err="1"/>
              <a:t>all</a:t>
            </a:r>
            <a:r>
              <a:rPr lang="cs-CZ" dirty="0"/>
              <a:t> </a:t>
            </a:r>
            <a:r>
              <a:rPr lang="cs-CZ" dirty="0" err="1"/>
              <a:t>about</a:t>
            </a:r>
            <a:r>
              <a:rPr lang="cs-CZ" dirty="0"/>
              <a:t> </a:t>
            </a:r>
            <a:r>
              <a:rPr lang="cs-CZ" dirty="0" err="1"/>
              <a:t>us</a:t>
            </a:r>
            <a:r>
              <a:rPr lang="cs-CZ" dirty="0"/>
              <a:t> </a:t>
            </a:r>
            <a:r>
              <a:rPr lang="cs-CZ" dirty="0" err="1"/>
              <a:t>the</a:t>
            </a:r>
            <a:r>
              <a:rPr lang="cs-CZ" dirty="0"/>
              <a:t> </a:t>
            </a:r>
            <a:r>
              <a:rPr lang="cs-CZ" dirty="0" err="1"/>
              <a:t>dismount</a:t>
            </a:r>
            <a:r>
              <a:rPr lang="cs-CZ" dirty="0"/>
              <a:t> </a:t>
            </a:r>
            <a:r>
              <a:rPr lang="cs-CZ" dirty="0" err="1"/>
              <a:t>was</a:t>
            </a:r>
            <a:r>
              <a:rPr lang="cs-CZ" dirty="0"/>
              <a:t> </a:t>
            </a:r>
            <a:r>
              <a:rPr lang="cs-CZ" dirty="0" err="1"/>
              <a:t>going</a:t>
            </a:r>
            <a:r>
              <a:rPr lang="cs-CZ" dirty="0"/>
              <a:t> on, </a:t>
            </a:r>
          </a:p>
          <a:p>
            <a:pPr lvl="1"/>
            <a:r>
              <a:rPr lang="cs-CZ" dirty="0"/>
              <a:t>obzvlášť nadměrná archaičnost vyjádření místního muže: </a:t>
            </a:r>
            <a:r>
              <a:rPr lang="cs-CZ" dirty="0" err="1"/>
              <a:t>marry</a:t>
            </a:r>
            <a:r>
              <a:rPr lang="cs-CZ" dirty="0"/>
              <a:t>, fair, sir, </a:t>
            </a:r>
            <a:r>
              <a:rPr lang="cs-CZ" dirty="0" err="1"/>
              <a:t>me</a:t>
            </a:r>
            <a:r>
              <a:rPr lang="cs-CZ" dirty="0"/>
              <a:t> </a:t>
            </a:r>
            <a:r>
              <a:rPr lang="cs-CZ" dirty="0" err="1"/>
              <a:t>seemeth</a:t>
            </a:r>
            <a:r>
              <a:rPr lang="cs-CZ" dirty="0"/>
              <a:t>; </a:t>
            </a:r>
            <a:r>
              <a:rPr lang="cs-CZ" dirty="0" err="1"/>
              <a:t>prithee</a:t>
            </a:r>
            <a:r>
              <a:rPr lang="cs-CZ" dirty="0"/>
              <a:t> do not let </a:t>
            </a:r>
            <a:r>
              <a:rPr lang="cs-CZ" dirty="0" err="1"/>
              <a:t>me</a:t>
            </a:r>
            <a:r>
              <a:rPr lang="cs-CZ" dirty="0"/>
              <a:t>; </a:t>
            </a:r>
            <a:r>
              <a:rPr lang="cs-CZ" dirty="0" err="1"/>
              <a:t>hinder</a:t>
            </a:r>
            <a:r>
              <a:rPr lang="cs-CZ" dirty="0"/>
              <a:t> </a:t>
            </a:r>
            <a:r>
              <a:rPr lang="cs-CZ" dirty="0" err="1"/>
              <a:t>me</a:t>
            </a:r>
            <a:r>
              <a:rPr lang="cs-CZ" dirty="0"/>
              <a:t>, </a:t>
            </a:r>
            <a:r>
              <a:rPr lang="cs-CZ" dirty="0" err="1"/>
              <a:t>then</a:t>
            </a:r>
            <a:r>
              <a:rPr lang="cs-CZ" dirty="0"/>
              <a:t>, </a:t>
            </a:r>
            <a:r>
              <a:rPr lang="cs-CZ" dirty="0" err="1"/>
              <a:t>if</a:t>
            </a:r>
            <a:r>
              <a:rPr lang="cs-CZ" dirty="0"/>
              <a:t> </a:t>
            </a:r>
            <a:r>
              <a:rPr lang="cs-CZ" dirty="0" err="1"/>
              <a:t>the</a:t>
            </a:r>
            <a:r>
              <a:rPr lang="cs-CZ" dirty="0"/>
              <a:t> </a:t>
            </a:r>
            <a:r>
              <a:rPr lang="cs-CZ" dirty="0" err="1"/>
              <a:t>word</a:t>
            </a:r>
            <a:r>
              <a:rPr lang="cs-CZ" dirty="0"/>
              <a:t> </a:t>
            </a:r>
            <a:r>
              <a:rPr lang="cs-CZ" dirty="0" err="1"/>
              <a:t>please</a:t>
            </a:r>
            <a:r>
              <a:rPr lang="cs-CZ" dirty="0"/>
              <a:t> </a:t>
            </a:r>
            <a:r>
              <a:rPr lang="cs-CZ" dirty="0" err="1"/>
              <a:t>thee</a:t>
            </a:r>
            <a:r>
              <a:rPr lang="cs-CZ" dirty="0"/>
              <a:t> </a:t>
            </a:r>
            <a:r>
              <a:rPr lang="cs-CZ" dirty="0" err="1"/>
              <a:t>better</a:t>
            </a:r>
            <a:r>
              <a:rPr lang="cs-CZ" dirty="0"/>
              <a:t>, </a:t>
            </a:r>
            <a:r>
              <a:rPr lang="cs-CZ" dirty="0" err="1"/>
              <a:t>yonder</a:t>
            </a:r>
            <a:r>
              <a:rPr lang="cs-CZ" dirty="0"/>
              <a:t>, </a:t>
            </a:r>
            <a:r>
              <a:rPr lang="cs-CZ" dirty="0" err="1"/>
              <a:t>idle</a:t>
            </a:r>
            <a:endParaRPr lang="cs-CZ" dirty="0"/>
          </a:p>
          <a:p>
            <a:endParaRPr lang="cs-CZ" dirty="0"/>
          </a:p>
        </p:txBody>
      </p:sp>
    </p:spTree>
    <p:extLst>
      <p:ext uri="{BB962C8B-B14F-4D97-AF65-F5344CB8AC3E}">
        <p14:creationId xmlns:p14="http://schemas.microsoft.com/office/powerpoint/2010/main" val="172549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A02C3C-2B43-A198-D1D5-FF56D6132CDC}"/>
              </a:ext>
            </a:extLst>
          </p:cNvPr>
          <p:cNvSpPr>
            <a:spLocks noGrp="1"/>
          </p:cNvSpPr>
          <p:nvPr>
            <p:ph type="title"/>
          </p:nvPr>
        </p:nvSpPr>
        <p:spPr/>
        <p:txBody>
          <a:bodyPr/>
          <a:lstStyle/>
          <a:p>
            <a:r>
              <a:rPr lang="cs-CZ" dirty="0"/>
              <a:t>hovorovost a expresivita</a:t>
            </a:r>
          </a:p>
        </p:txBody>
      </p:sp>
      <p:sp>
        <p:nvSpPr>
          <p:cNvPr id="3" name="Zástupný obsah 2">
            <a:extLst>
              <a:ext uri="{FF2B5EF4-FFF2-40B4-BE49-F238E27FC236}">
                <a16:creationId xmlns:a16="http://schemas.microsoft.com/office/drawing/2014/main" id="{9B97BED0-176F-BC88-064D-28650A3F4471}"/>
              </a:ext>
            </a:extLst>
          </p:cNvPr>
          <p:cNvSpPr>
            <a:spLocks noGrp="1"/>
          </p:cNvSpPr>
          <p:nvPr>
            <p:ph idx="1"/>
          </p:nvPr>
        </p:nvSpPr>
        <p:spPr/>
        <p:txBody>
          <a:bodyPr>
            <a:normAutofit lnSpcReduction="10000"/>
          </a:bodyPr>
          <a:lstStyle/>
          <a:p>
            <a:r>
              <a:rPr lang="cs-CZ" dirty="0"/>
              <a:t>morfologická (chybí ve VT, zdrobněliny):</a:t>
            </a:r>
          </a:p>
          <a:p>
            <a:pPr lvl="2"/>
            <a:r>
              <a:rPr lang="cs-CZ" dirty="0"/>
              <a:t>chaloupka, políčka, děcko, na minutku, kuchtík, za chviličku, kapánek</a:t>
            </a:r>
          </a:p>
          <a:p>
            <a:r>
              <a:rPr lang="cs-CZ" dirty="0"/>
              <a:t>lexikální:</a:t>
            </a:r>
          </a:p>
          <a:p>
            <a:pPr lvl="1"/>
            <a:r>
              <a:rPr lang="cs-CZ" dirty="0"/>
              <a:t>slovesná: civěla, </a:t>
            </a:r>
            <a:r>
              <a:rPr lang="cs-CZ" dirty="0" err="1"/>
              <a:t>vejraly</a:t>
            </a:r>
            <a:r>
              <a:rPr lang="cs-CZ" dirty="0"/>
              <a:t>, rozvalovala se, nenamíchnout, mlel (ve významu mluvil), přeskočilo (jim), hurá do lidomorny, </a:t>
            </a:r>
          </a:p>
          <a:p>
            <a:pPr lvl="1"/>
            <a:r>
              <a:rPr lang="cs-CZ" dirty="0" err="1"/>
              <a:t>deverbální</a:t>
            </a:r>
            <a:r>
              <a:rPr lang="cs-CZ" dirty="0"/>
              <a:t> adjektiva: vykulené (oči), (klobouk) naražený (na hlavě), chňapající</a:t>
            </a:r>
          </a:p>
          <a:p>
            <a:pPr lvl="1"/>
            <a:r>
              <a:rPr lang="cs-CZ" dirty="0"/>
              <a:t>nadbytek ukazovacích zájmen (někdy není v originálu, viz snímek, někdy vlivem určitých členů – </a:t>
            </a:r>
            <a:r>
              <a:rPr lang="cs-CZ" i="1" dirty="0"/>
              <a:t>patříte sem do </a:t>
            </a:r>
            <a:r>
              <a:rPr lang="cs-CZ" b="1" i="1" dirty="0"/>
              <a:t>toho</a:t>
            </a:r>
            <a:r>
              <a:rPr lang="cs-CZ" i="1" dirty="0"/>
              <a:t> blázince</a:t>
            </a:r>
            <a:r>
              <a:rPr lang="cs-CZ" dirty="0"/>
              <a:t>) a neurčitá </a:t>
            </a:r>
            <a:r>
              <a:rPr lang="cs-CZ" dirty="0" err="1"/>
              <a:t>zajména</a:t>
            </a:r>
            <a:r>
              <a:rPr lang="cs-CZ" dirty="0"/>
              <a:t> (nějací, nebo tak nějak)</a:t>
            </a:r>
          </a:p>
          <a:p>
            <a:pPr lvl="1"/>
            <a:r>
              <a:rPr lang="cs-CZ" dirty="0"/>
              <a:t>maškaráda, chvatně vbíhali, spoušť, marast, </a:t>
            </a:r>
            <a:r>
              <a:rPr lang="cs-CZ" dirty="0" err="1"/>
              <a:t>ajta</a:t>
            </a:r>
            <a:r>
              <a:rPr lang="cs-CZ" dirty="0"/>
              <a:t>, ťafka, všecko, hejkadlo, nahatá, vždycky, hafan</a:t>
            </a:r>
          </a:p>
        </p:txBody>
      </p:sp>
    </p:spTree>
    <p:extLst>
      <p:ext uri="{BB962C8B-B14F-4D97-AF65-F5344CB8AC3E}">
        <p14:creationId xmlns:p14="http://schemas.microsoft.com/office/powerpoint/2010/main" val="24365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735C2-3A70-35C9-5F36-FA6E9558D93F}"/>
              </a:ext>
            </a:extLst>
          </p:cNvPr>
          <p:cNvSpPr>
            <a:spLocks noGrp="1"/>
          </p:cNvSpPr>
          <p:nvPr>
            <p:ph type="title"/>
          </p:nvPr>
        </p:nvSpPr>
        <p:spPr/>
        <p:txBody>
          <a:bodyPr/>
          <a:lstStyle/>
          <a:p>
            <a:endParaRPr lang="cs-CZ"/>
          </a:p>
        </p:txBody>
      </p:sp>
      <p:pic>
        <p:nvPicPr>
          <p:cNvPr id="9" name="Obrázek 8">
            <a:extLst>
              <a:ext uri="{FF2B5EF4-FFF2-40B4-BE49-F238E27FC236}">
                <a16:creationId xmlns:a16="http://schemas.microsoft.com/office/drawing/2014/main" id="{25626EA7-07D7-951F-9D07-75708DCA4988}"/>
              </a:ext>
            </a:extLst>
          </p:cNvPr>
          <p:cNvPicPr>
            <a:picLocks noChangeAspect="1"/>
          </p:cNvPicPr>
          <p:nvPr/>
        </p:nvPicPr>
        <p:blipFill>
          <a:blip r:embed="rId2"/>
          <a:stretch>
            <a:fillRect/>
          </a:stretch>
        </p:blipFill>
        <p:spPr>
          <a:xfrm>
            <a:off x="1760306" y="3733800"/>
            <a:ext cx="2074318" cy="761081"/>
          </a:xfrm>
          <a:prstGeom prst="rect">
            <a:avLst/>
          </a:prstGeom>
        </p:spPr>
      </p:pic>
      <p:pic>
        <p:nvPicPr>
          <p:cNvPr id="5" name="Obrázek 4">
            <a:extLst>
              <a:ext uri="{FF2B5EF4-FFF2-40B4-BE49-F238E27FC236}">
                <a16:creationId xmlns:a16="http://schemas.microsoft.com/office/drawing/2014/main" id="{A838AD97-E8D7-CBB9-76EF-ED2B22DDBF38}"/>
              </a:ext>
            </a:extLst>
          </p:cNvPr>
          <p:cNvPicPr>
            <a:picLocks noChangeAspect="1"/>
          </p:cNvPicPr>
          <p:nvPr/>
        </p:nvPicPr>
        <p:blipFill>
          <a:blip r:embed="rId3"/>
          <a:stretch>
            <a:fillRect/>
          </a:stretch>
        </p:blipFill>
        <p:spPr>
          <a:xfrm>
            <a:off x="1760306" y="1981517"/>
            <a:ext cx="8671388" cy="1325563"/>
          </a:xfrm>
          <a:prstGeom prst="rect">
            <a:avLst/>
          </a:prstGeom>
        </p:spPr>
      </p:pic>
      <p:pic>
        <p:nvPicPr>
          <p:cNvPr id="7" name="Zástupný obsah 6">
            <a:extLst>
              <a:ext uri="{FF2B5EF4-FFF2-40B4-BE49-F238E27FC236}">
                <a16:creationId xmlns:a16="http://schemas.microsoft.com/office/drawing/2014/main" id="{772D5EC0-F880-7310-8D23-7346C7C10710}"/>
              </a:ext>
            </a:extLst>
          </p:cNvPr>
          <p:cNvPicPr>
            <a:picLocks noGrp="1" noChangeAspect="1"/>
          </p:cNvPicPr>
          <p:nvPr>
            <p:ph idx="1"/>
          </p:nvPr>
        </p:nvPicPr>
        <p:blipFill>
          <a:blip r:embed="rId4"/>
          <a:stretch>
            <a:fillRect/>
          </a:stretch>
        </p:blipFill>
        <p:spPr>
          <a:xfrm>
            <a:off x="3606024" y="3840480"/>
            <a:ext cx="6990231" cy="912379"/>
          </a:xfrm>
          <a:prstGeom prst="rect">
            <a:avLst/>
          </a:prstGeom>
        </p:spPr>
      </p:pic>
      <mc:AlternateContent xmlns:mc="http://schemas.openxmlformats.org/markup-compatibility/2006" xmlns:p14="http://schemas.microsoft.com/office/powerpoint/2010/main">
        <mc:Choice Requires="p14">
          <p:contentPart p14:bwMode="auto" r:id="rId5">
            <p14:nvContentPartPr>
              <p14:cNvPr id="11" name="Rukopis 10">
                <a:extLst>
                  <a:ext uri="{FF2B5EF4-FFF2-40B4-BE49-F238E27FC236}">
                    <a16:creationId xmlns:a16="http://schemas.microsoft.com/office/drawing/2014/main" id="{A9F5DDC3-99C1-A248-31E3-2EF7979A208D}"/>
                  </a:ext>
                </a:extLst>
              </p14:cNvPr>
              <p14:cNvContentPartPr/>
              <p14:nvPr/>
            </p14:nvContentPartPr>
            <p14:xfrm>
              <a:off x="3794400" y="2209200"/>
              <a:ext cx="665640" cy="62640"/>
            </p14:xfrm>
          </p:contentPart>
        </mc:Choice>
        <mc:Fallback xmlns="">
          <p:pic>
            <p:nvPicPr>
              <p:cNvPr id="11" name="Rukopis 10">
                <a:extLst>
                  <a:ext uri="{FF2B5EF4-FFF2-40B4-BE49-F238E27FC236}">
                    <a16:creationId xmlns:a16="http://schemas.microsoft.com/office/drawing/2014/main" id="{A9F5DDC3-99C1-A248-31E3-2EF7979A208D}"/>
                  </a:ext>
                </a:extLst>
              </p:cNvPr>
              <p:cNvPicPr/>
              <p:nvPr/>
            </p:nvPicPr>
            <p:blipFill>
              <a:blip r:embed="rId6"/>
              <a:stretch>
                <a:fillRect/>
              </a:stretch>
            </p:blipFill>
            <p:spPr>
              <a:xfrm>
                <a:off x="3740760" y="2101200"/>
                <a:ext cx="773280" cy="278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5" name="Rukopis 14">
                <a:extLst>
                  <a:ext uri="{FF2B5EF4-FFF2-40B4-BE49-F238E27FC236}">
                    <a16:creationId xmlns:a16="http://schemas.microsoft.com/office/drawing/2014/main" id="{5B2D098B-12DB-AE09-5B72-B0F32E36F052}"/>
                  </a:ext>
                </a:extLst>
              </p14:cNvPr>
              <p14:cNvContentPartPr/>
              <p14:nvPr/>
            </p14:nvContentPartPr>
            <p14:xfrm>
              <a:off x="5059440" y="2544360"/>
              <a:ext cx="1600920" cy="76680"/>
            </p14:xfrm>
          </p:contentPart>
        </mc:Choice>
        <mc:Fallback xmlns="">
          <p:pic>
            <p:nvPicPr>
              <p:cNvPr id="15" name="Rukopis 14">
                <a:extLst>
                  <a:ext uri="{FF2B5EF4-FFF2-40B4-BE49-F238E27FC236}">
                    <a16:creationId xmlns:a16="http://schemas.microsoft.com/office/drawing/2014/main" id="{5B2D098B-12DB-AE09-5B72-B0F32E36F052}"/>
                  </a:ext>
                </a:extLst>
              </p:cNvPr>
              <p:cNvPicPr/>
              <p:nvPr/>
            </p:nvPicPr>
            <p:blipFill>
              <a:blip r:embed="rId8"/>
              <a:stretch>
                <a:fillRect/>
              </a:stretch>
            </p:blipFill>
            <p:spPr>
              <a:xfrm>
                <a:off x="5005440" y="2436720"/>
                <a:ext cx="1708560" cy="292320"/>
              </a:xfrm>
              <a:prstGeom prst="rect">
                <a:avLst/>
              </a:prstGeom>
            </p:spPr>
          </p:pic>
        </mc:Fallback>
      </mc:AlternateContent>
    </p:spTree>
    <p:extLst>
      <p:ext uri="{BB962C8B-B14F-4D97-AF65-F5344CB8AC3E}">
        <p14:creationId xmlns:p14="http://schemas.microsoft.com/office/powerpoint/2010/main" val="266522223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1974</TotalTime>
  <Words>1671</Words>
  <Application>Microsoft Office PowerPoint</Application>
  <PresentationFormat>Širokoúhlá obrazovka</PresentationFormat>
  <Paragraphs>103</Paragraphs>
  <Slides>24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24</vt:i4>
      </vt:variant>
    </vt:vector>
  </HeadingPairs>
  <TitlesOfParts>
    <vt:vector size="28" baseType="lpstr">
      <vt:lpstr>Aptos</vt:lpstr>
      <vt:lpstr>Aptos Display</vt:lpstr>
      <vt:lpstr>Arial</vt:lpstr>
      <vt:lpstr>Motiv Office</vt:lpstr>
      <vt:lpstr>Analýza překladu kapitol Camelot a Dvůr krále Artuše z románu Yankee z Connecticutu</vt:lpstr>
      <vt:lpstr>knižnost a archaičnost</vt:lpstr>
      <vt:lpstr>Prezentace aplikace PowerPoint</vt:lpstr>
      <vt:lpstr>knižnost a archaičnost</vt:lpstr>
      <vt:lpstr>knižnost a archaičnost</vt:lpstr>
      <vt:lpstr>knižnost a archaičnost v originále</vt:lpstr>
      <vt:lpstr>knižnost a archaičnost v originále</vt:lpstr>
      <vt:lpstr>hovorovost a expresivita</vt:lpstr>
      <vt:lpstr>Prezentace aplikace PowerPoint</vt:lpstr>
      <vt:lpstr>Prezentace aplikace PowerPoint</vt:lpstr>
      <vt:lpstr>hovorovost a expresivita</vt:lpstr>
      <vt:lpstr>hovorovost a expresivita</vt:lpstr>
      <vt:lpstr>Prezentace aplikace PowerPoint</vt:lpstr>
      <vt:lpstr>Prezentace aplikace PowerPoint</vt:lpstr>
      <vt:lpstr>hovorovost a expresivita v originále</vt:lpstr>
      <vt:lpstr>Hravost a kreativní řešení</vt:lpstr>
      <vt:lpstr>Prezentace aplikace PowerPoint</vt:lpstr>
      <vt:lpstr>Hravost a kreativní řešení</vt:lpstr>
      <vt:lpstr>Prezentace aplikace PowerPoint</vt:lpstr>
      <vt:lpstr>Příznakové prvky</vt:lpstr>
      <vt:lpstr>Prezentace aplikace PowerPoint</vt:lpstr>
      <vt:lpstr>Příznakové prvky</vt:lpstr>
      <vt:lpstr>Prezentace aplikace PowerPoint</vt:lpstr>
      <vt:lpstr>Příznakové prvky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Krpatová, Anna</dc:creator>
  <cp:lastModifiedBy>Kalivodová, Eva</cp:lastModifiedBy>
  <cp:revision>200</cp:revision>
  <dcterms:created xsi:type="dcterms:W3CDTF">2026-03-21T15:44:53Z</dcterms:created>
  <dcterms:modified xsi:type="dcterms:W3CDTF">2026-04-18T09:27:00Z</dcterms:modified>
</cp:coreProperties>
</file>