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DA7BF-1281-B3D0-34EF-E1B9C2A08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52A428-68C0-26C1-7065-CC542D9C6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86C1CA-3482-A7FD-2E43-BCED67F2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902BAD-08FE-D75A-0273-98D89B0DD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DD3F85-B2C0-C711-3F2A-1470B1EF3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83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CDFA4-F92E-BD52-4DD2-817BC2C2F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B99E28-1CD4-8F14-1A2C-D2E4D8CC6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407EAD-6A5A-5E0E-AAC5-2C1B172D8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15A328-BB34-D22D-49A5-FD87627BC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8F789A-ABC3-99D3-886D-D4BC42E57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42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AC17BD0-8E6A-586D-9966-AA54975A1C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BF56C1-B0AF-261B-322D-2C5E80EFA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00309A-64DF-7D3C-3189-0C9F0B923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73A51B-0702-C693-C4E1-697DFAC0D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CC0738-CEBA-F267-4EAE-1B1D1A7A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78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D99F5-024A-9192-1CD7-A4128CF09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73DCA6-6757-B164-CFF7-8CE40A10E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4A4CE6-3DB7-80B2-C196-59A76A296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F13C32-3EB3-2F50-99A2-4FF80CF64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46A6E1-6DCC-3CEA-8246-93351BC88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71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82BBE-88E3-3EDF-D27E-3A81D0BDA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99E988-2099-CF23-BFBE-BC76AF97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D7B26A-3D7F-C996-D54F-8704CC6D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EDA96E-6AA7-1BB4-ADC9-AE463DBB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037EDC-0619-29CB-9B55-3E743F7BE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20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0E93C-3B43-7F30-E3EE-E4B42110F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6F0E19-5D9C-1935-937B-69F41C406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306730-EB2C-ABF5-C022-23BF35881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E5316F-2F75-3DC3-1FB1-1EEA58BF4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58EEBD-D24B-2FCC-5828-55E577BD4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BDF326-9E26-0FCC-D4B2-1DE9E724F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11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7F085-5E31-473F-107E-120D11E9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64E45F-4131-6491-248D-21E806CCE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E612FF-7261-2638-D9D5-A3DF6F854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E00E14-9047-54C0-ECD2-BAD9557870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FEBE5E6-AC34-C064-967F-57B7B45BBA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89D3552-F68D-1B8C-34D0-BDC938539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C777BA5-4F69-A06B-297D-1CF9A61B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3179F2E-5709-9A7A-4BCD-7FD603FB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54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074DF-2C8C-6953-65C4-109757B1C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F06B7DD-7D55-C842-4A75-B6DAB17E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B7977C-9D58-BA31-F062-542467F5E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BB04D-70EB-F7F4-5148-BE8ECF126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86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ABB6491-6C18-C57B-9686-D52A683D0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EABC752-9955-4EAA-4863-AB75E7096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B6081C-21B8-7E7D-90EB-68F3F6547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52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603C2-DA21-9160-303A-7A16BE8D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E984F9-0497-ECC6-A941-CAB727F28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F5C5CC-CFA8-BDBA-4515-79A67E63E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D3777E-37F1-77AB-3E57-6D03C5093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F1A15A-F58F-E81E-930A-EAE121FFF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94CA11-A7C0-1150-B3B5-EB0C47C67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EB953-E020-4D83-1E73-DCC4EEC53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A660A8A-0065-2991-86D0-B601DB3DAB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D41BCB0-4650-5A8E-B663-F4D1C8B14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16A09C-679A-C1E9-DA47-9A9128986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8C9C38-E1D1-852D-DA7A-70A27485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08A51E-4B22-9A1D-35C0-F6D4EEBD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49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04D2A6E-77D0-BF32-93C6-93E539BC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E3D214-BAC4-BEAD-D30B-558AAD29F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BB6D69-B740-F97A-2380-F4CB353F71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129C6-7078-4E7C-9ED1-180A8AD5FE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569830-06FB-A303-654F-3C846F9C0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36989D-850D-34F6-281D-EFF278C8C7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CF51F-CF7B-46AC-93BB-A0E753F5A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02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4ACAA-5794-B8BA-7C17-4EC4D990C1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Rakušané jako oběť či spolupachatelé?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188A8F-F9D6-3EB9-C774-A01E67112E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Jaroslav Pravoslav Novák</a:t>
            </a:r>
          </a:p>
        </p:txBody>
      </p:sp>
    </p:spTree>
    <p:extLst>
      <p:ext uri="{BB962C8B-B14F-4D97-AF65-F5344CB8AC3E}">
        <p14:creationId xmlns:p14="http://schemas.microsoft.com/office/powerpoint/2010/main" val="404280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BE163-5560-E05C-F560-DFB621692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Thomas Bernhard (1931 až 1989)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B9CCB-D706-2238-9133-B66B77140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Rakouský autor píšíc v poválečném Rakousku </a:t>
            </a:r>
          </a:p>
          <a:p>
            <a:r>
              <a:rPr lang="cs-CZ" dirty="0"/>
              <a:t>Produkoval kontroverzní literaturu</a:t>
            </a:r>
          </a:p>
          <a:p>
            <a:r>
              <a:rPr lang="cs-CZ" dirty="0"/>
              <a:t>Největší „poprask“ způsobil hrou „Heldenplatz“</a:t>
            </a:r>
          </a:p>
          <a:p>
            <a:r>
              <a:rPr lang="cs-CZ" dirty="0"/>
              <a:t>Významně přispěl do diskuze o rakouské „denacifikaci“</a:t>
            </a:r>
          </a:p>
          <a:p>
            <a:r>
              <a:rPr lang="cs-CZ" dirty="0"/>
              <a:t>Vyvolal řadu otázek k rakouské minulosti a její zpracování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04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9148D-9C17-4645-49B5-3C8F1C28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Divadelní hra „Heldenplatz“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7C8BB2-FEC4-E6C9-52EF-F3FC6C1E9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Napsáno k 50. výročí anšlusu</a:t>
            </a:r>
          </a:p>
          <a:p>
            <a:r>
              <a:rPr lang="cs-CZ" dirty="0"/>
              <a:t>Boří mýtus 1. oběti (viz moskevská deklarace)</a:t>
            </a:r>
          </a:p>
          <a:p>
            <a:r>
              <a:rPr lang="cs-CZ" dirty="0"/>
              <a:t>Návrat židovské rodiny – vše při starém</a:t>
            </a:r>
          </a:p>
          <a:p>
            <a:r>
              <a:rPr lang="cs-CZ" dirty="0"/>
              <a:t>Kritika antisemitismu a nové rakouské identity</a:t>
            </a:r>
          </a:p>
          <a:p>
            <a:r>
              <a:rPr lang="cs-CZ" dirty="0"/>
              <a:t>Heldenplatz – „místo anšlusu“ (viz Hitlerův projev)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39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CF89C33-8C35-A460-0607-E4F7687A9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79420" cy="685800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829CB6FB-08DB-734A-08A6-D74D61882521}"/>
              </a:ext>
            </a:extLst>
          </p:cNvPr>
          <p:cNvSpPr txBox="1"/>
          <p:nvPr/>
        </p:nvSpPr>
        <p:spPr>
          <a:xfrm>
            <a:off x="5703216" y="904973"/>
            <a:ext cx="6089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Hitlerův projev na Heldenplatz (Náměstí Hrdinů) ve Vídni v roce 1938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17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EF04A6-AA85-320C-910E-2E5E5349D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Premiéra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E93F2A-B9B3-B3C7-26B1-FF853A460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Premiéra v divadle </a:t>
            </a:r>
            <a:r>
              <a:rPr lang="cs-CZ" dirty="0" err="1"/>
              <a:t>Burgtheater</a:t>
            </a:r>
            <a:r>
              <a:rPr lang="cs-CZ" dirty="0"/>
              <a:t> – využíváno nacisty</a:t>
            </a:r>
          </a:p>
          <a:p>
            <a:r>
              <a:rPr lang="cs-CZ" dirty="0"/>
              <a:t>Před první hrou únik „Rakousko, 6 a půl milionů kreténů“</a:t>
            </a:r>
          </a:p>
          <a:p>
            <a:r>
              <a:rPr lang="cs-CZ" dirty="0"/>
              <a:t>Poprask – dotýká se osobně části společnosti</a:t>
            </a:r>
          </a:p>
          <a:p>
            <a:r>
              <a:rPr lang="cs-CZ" dirty="0"/>
              <a:t>Prezident Kurt Waldheim kritický (sám má nacistickou minulost)</a:t>
            </a:r>
          </a:p>
          <a:p>
            <a:r>
              <a:rPr lang="cs-CZ" dirty="0"/>
              <a:t>Sabotáž hry – někdy miluje, někdo nenávidí</a:t>
            </a:r>
          </a:p>
          <a:p>
            <a:r>
              <a:rPr lang="cs-CZ" dirty="0"/>
              <a:t>Populární ve světě – Paříž, Buenos Aires, Petrohrad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777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EA374-14EB-4407-B3D0-48C2739A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Symbolika hry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1B359C-FAA5-9C0F-2BFB-CAE707B4E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Kritika rakouského národa - „jen se na ně podívejte“ – jací jsou</a:t>
            </a:r>
          </a:p>
          <a:p>
            <a:r>
              <a:rPr lang="cs-CZ" dirty="0"/>
              <a:t>Nenávist, antisemitismus ve společnosti</a:t>
            </a:r>
          </a:p>
          <a:p>
            <a:r>
              <a:rPr lang="cs-CZ" dirty="0"/>
              <a:t>V kontextu hry si Rakušané připomínají a chrání „nové“ hodnoty</a:t>
            </a:r>
          </a:p>
          <a:p>
            <a:r>
              <a:rPr lang="cs-CZ" dirty="0"/>
              <a:t>Kritika FPO (svobodných) – podobnost s nacisty? Platforma ex-nacistů?</a:t>
            </a:r>
          </a:p>
          <a:p>
            <a:r>
              <a:rPr lang="cs-CZ" dirty="0"/>
              <a:t>1988 – 88 – HH? </a:t>
            </a:r>
          </a:p>
        </p:txBody>
      </p:sp>
    </p:spTree>
    <p:extLst>
      <p:ext uri="{BB962C8B-B14F-4D97-AF65-F5344CB8AC3E}">
        <p14:creationId xmlns:p14="http://schemas.microsoft.com/office/powerpoint/2010/main" val="1034366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1D6B4-F32D-9266-C6FB-B62888914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Poválečná rakouská identita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16F79F-2668-BB33-101F-C9C7B49EA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Oddělení se od Německa (toho zlého)</a:t>
            </a:r>
          </a:p>
          <a:p>
            <a:r>
              <a:rPr lang="cs-CZ" dirty="0"/>
              <a:t>Identita se špatně buduje na zlých vlastnostech / minulosti</a:t>
            </a:r>
          </a:p>
          <a:p>
            <a:r>
              <a:rPr lang="cs-CZ" dirty="0"/>
              <a:t>Zamlčování spoluviny, snaha o zbavení se odpovědnosti</a:t>
            </a:r>
          </a:p>
          <a:p>
            <a:r>
              <a:rPr lang="cs-CZ" dirty="0"/>
              <a:t>Denacifikace a její limity?!</a:t>
            </a:r>
          </a:p>
          <a:p>
            <a:r>
              <a:rPr lang="cs-CZ" dirty="0"/>
              <a:t>(Ne)schopnost zpracování vlastní minulosti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730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DB393-8082-FD80-3029-D5D8B088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3475B1-F057-2EA7-25D0-D05C1ED3E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vůbec možné „denacifikovat“ společnost? Pokud ano tak jak?</a:t>
            </a:r>
          </a:p>
          <a:p>
            <a:r>
              <a:rPr lang="cs-CZ" dirty="0"/>
              <a:t>Zpracoval rakouský národ svou vlastní minulost?</a:t>
            </a:r>
          </a:p>
          <a:p>
            <a:r>
              <a:rPr lang="cs-CZ" dirty="0"/>
              <a:t>Lze vůbec očekávat od národu (jakožto celku) něco takového? (viz otázka č. 1. a 2.)</a:t>
            </a:r>
          </a:p>
        </p:txBody>
      </p:sp>
    </p:spTree>
    <p:extLst>
      <p:ext uri="{BB962C8B-B14F-4D97-AF65-F5344CB8AC3E}">
        <p14:creationId xmlns:p14="http://schemas.microsoft.com/office/powerpoint/2010/main" val="3600594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9E904-CAC2-2973-A28C-FA1E434CC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informační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C60CF9-167B-069A-359A-54D7486DC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effectLst/>
              </a:rPr>
              <a:t>“Heldenplatz 1988: Ein Österreichischer Skandal.” ARTE.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Marešová, Petra. "Poslední hra Thomase Bernharda Náměstí hrdinů a </a:t>
            </a:r>
            <a:r>
              <a:rPr lang="cs-CZ" dirty="0" err="1">
                <a:effectLst/>
              </a:rPr>
              <a:t>jeji</a:t>
            </a:r>
            <a:r>
              <a:rPr lang="cs-CZ" dirty="0">
                <a:effectLst/>
              </a:rPr>
              <a:t> obraz v dobovém rakouském tisku." (2013).</a:t>
            </a:r>
          </a:p>
          <a:p>
            <a:r>
              <a:rPr lang="cs-CZ" dirty="0" err="1">
                <a:effectLst/>
              </a:rPr>
              <a:t>Sieben</a:t>
            </a:r>
            <a:r>
              <a:rPr lang="cs-CZ" dirty="0">
                <a:effectLst/>
              </a:rPr>
              <a:t>, Christian. “„</a:t>
            </a:r>
            <a:r>
              <a:rPr lang="cs-CZ" dirty="0" err="1">
                <a:effectLst/>
              </a:rPr>
              <a:t>Aufklärung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Statt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Betretungsverbot</a:t>
            </a:r>
            <a:r>
              <a:rPr lang="cs-CZ" dirty="0">
                <a:effectLst/>
              </a:rPr>
              <a:t>": „</a:t>
            </a:r>
            <a:r>
              <a:rPr lang="cs-CZ" dirty="0" err="1">
                <a:effectLst/>
              </a:rPr>
              <a:t>hitler</a:t>
            </a:r>
            <a:r>
              <a:rPr lang="cs-CZ" dirty="0">
                <a:effectLst/>
              </a:rPr>
              <a:t>-Balkon" </a:t>
            </a:r>
            <a:r>
              <a:rPr lang="cs-CZ" dirty="0" err="1">
                <a:effectLst/>
              </a:rPr>
              <a:t>Auf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Wiener</a:t>
            </a:r>
            <a:r>
              <a:rPr lang="cs-CZ" dirty="0">
                <a:effectLst/>
              </a:rPr>
              <a:t> Heldenplatz Soll </a:t>
            </a:r>
            <a:r>
              <a:rPr lang="cs-CZ" dirty="0" err="1">
                <a:effectLst/>
              </a:rPr>
              <a:t>Für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Besucher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Öffnen</a:t>
            </a:r>
            <a:r>
              <a:rPr lang="cs-CZ" dirty="0">
                <a:effectLst/>
              </a:rPr>
              <a:t>.” </a:t>
            </a:r>
            <a:r>
              <a:rPr lang="cs-CZ" i="1" dirty="0">
                <a:effectLst/>
              </a:rPr>
              <a:t>RP ONLINE</a:t>
            </a:r>
            <a:r>
              <a:rPr lang="cs-CZ" dirty="0">
                <a:effectLst/>
              </a:rPr>
              <a:t>, 13 Mar. 2021. </a:t>
            </a:r>
          </a:p>
          <a:p>
            <a:r>
              <a:rPr lang="en-US" i="1" dirty="0">
                <a:effectLst/>
              </a:rPr>
              <a:t>Thomas Bernhard</a:t>
            </a:r>
            <a:r>
              <a:rPr lang="en-US" dirty="0">
                <a:effectLst/>
              </a:rPr>
              <a:t>, Britannica, 8 Feb. 2025</a:t>
            </a:r>
            <a:r>
              <a:rPr lang="cs-CZ" dirty="0">
                <a:effectLst/>
              </a:rPr>
              <a:t>.</a:t>
            </a:r>
            <a:endParaRPr lang="en-US" dirty="0">
              <a:effectLst/>
            </a:endParaRPr>
          </a:p>
          <a:p>
            <a:r>
              <a:rPr lang="de-DE" dirty="0">
                <a:effectLst/>
              </a:rPr>
              <a:t> </a:t>
            </a:r>
            <a:r>
              <a:rPr lang="en-US" dirty="0">
                <a:effectLst/>
              </a:rPr>
              <a:t>“Thomas Bernhard Was a ‘Demon’, Half-Brother Reveals in Bestseller.” </a:t>
            </a:r>
            <a:r>
              <a:rPr lang="en-US" i="1" dirty="0">
                <a:effectLst/>
              </a:rPr>
              <a:t>The Guardian</a:t>
            </a:r>
            <a:r>
              <a:rPr lang="en-US" dirty="0">
                <a:effectLst/>
              </a:rPr>
              <a:t>, Guardian News and Media, 23 Mar. 2021</a:t>
            </a:r>
            <a:r>
              <a:rPr lang="cs-CZ" dirty="0">
                <a:effectLst/>
              </a:rPr>
              <a:t>.</a:t>
            </a:r>
          </a:p>
          <a:p>
            <a:endParaRPr lang="cs-CZ" dirty="0">
              <a:effectLst/>
            </a:endParaRPr>
          </a:p>
          <a:p>
            <a:endParaRPr lang="de-DE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792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401</Words>
  <Application>Microsoft Office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Rakušané jako oběť či spolupachatelé?</vt:lpstr>
      <vt:lpstr>Thomas Bernhard (1931 až 1989)</vt:lpstr>
      <vt:lpstr>Divadelní hra „Heldenplatz“</vt:lpstr>
      <vt:lpstr>Prezentace aplikace PowerPoint</vt:lpstr>
      <vt:lpstr>Premiéra</vt:lpstr>
      <vt:lpstr>Symbolika hry</vt:lpstr>
      <vt:lpstr>Poválečná rakouská identita</vt:lpstr>
      <vt:lpstr>Otázky</vt:lpstr>
      <vt:lpstr>Použité informační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JPNworkNB</dc:creator>
  <cp:lastModifiedBy>JPNworkNB</cp:lastModifiedBy>
  <cp:revision>1</cp:revision>
  <dcterms:created xsi:type="dcterms:W3CDTF">2025-02-24T18:28:16Z</dcterms:created>
  <dcterms:modified xsi:type="dcterms:W3CDTF">2025-02-24T22:10:39Z</dcterms:modified>
</cp:coreProperties>
</file>