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sldIdLst>
    <p:sldId id="256" r:id="rId2"/>
    <p:sldId id="261" r:id="rId3"/>
    <p:sldId id="257" r:id="rId4"/>
    <p:sldId id="265" r:id="rId5"/>
    <p:sldId id="262" r:id="rId6"/>
    <p:sldId id="268" r:id="rId7"/>
    <p:sldId id="264" r:id="rId8"/>
    <p:sldId id="266" r:id="rId9"/>
    <p:sldId id="269" r:id="rId10"/>
  </p:sldIdLst>
  <p:sldSz cx="12192000" cy="6858000"/>
  <p:notesSz cx="6797675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5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54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82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153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764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8424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382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409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89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662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94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112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154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316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959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58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66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778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Laboratoř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anorganické </a:t>
            </a:r>
            <a:r>
              <a:rPr lang="cs-CZ" dirty="0" err="1" smtClean="0"/>
              <a:t>chemie_ZS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309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997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Laboratorní úlohy</a:t>
            </a:r>
            <a:br>
              <a:rPr lang="cs-CZ" dirty="0" smtClean="0"/>
            </a:br>
            <a:r>
              <a:rPr lang="cs-CZ" b="1" dirty="0" smtClean="0"/>
              <a:t>BLOK </a:t>
            </a:r>
            <a:r>
              <a:rPr lang="cs-CZ" b="1" dirty="0" err="1" smtClean="0"/>
              <a:t>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81664"/>
            <a:ext cx="10515600" cy="4901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Měď 	</a:t>
            </a:r>
            <a:r>
              <a:rPr lang="cs-CZ" dirty="0" err="1" smtClean="0"/>
              <a:t>Cu</a:t>
            </a:r>
            <a:r>
              <a:rPr lang="cs-CZ" dirty="0" smtClean="0"/>
              <a:t>							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redukce</a:t>
            </a:r>
          </a:p>
          <a:p>
            <a:pPr marL="0" indent="0">
              <a:buNone/>
            </a:pPr>
            <a:r>
              <a:rPr lang="cs-CZ" dirty="0" smtClean="0"/>
              <a:t>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 smtClean="0"/>
              <a:t>Pentahydrát</a:t>
            </a:r>
            <a:r>
              <a:rPr lang="cs-CZ" dirty="0" smtClean="0"/>
              <a:t> síranu měďnatého		CuSO</a:t>
            </a:r>
            <a:r>
              <a:rPr lang="cs-CZ" baseline="-25000" dirty="0" smtClean="0"/>
              <a:t>4</a:t>
            </a:r>
            <a:r>
              <a:rPr lang="cs-CZ" dirty="0" smtClean="0"/>
              <a:t>·5H</a:t>
            </a:r>
            <a:r>
              <a:rPr lang="cs-CZ" baseline="-25000" dirty="0" smtClean="0"/>
              <a:t>2</a:t>
            </a:r>
            <a:r>
              <a:rPr lang="cs-CZ" dirty="0" smtClean="0"/>
              <a:t>O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				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oxidačně-redukční reakce</a:t>
            </a:r>
          </a:p>
          <a:p>
            <a:pPr marL="0" indent="0">
              <a:buNone/>
            </a:pPr>
            <a:r>
              <a:rPr lang="cs-CZ" dirty="0" smtClean="0"/>
              <a:t>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Oxid měďnatý	</a:t>
            </a:r>
            <a:r>
              <a:rPr lang="cs-CZ" dirty="0" err="1" smtClean="0"/>
              <a:t>CuO</a:t>
            </a:r>
            <a:r>
              <a:rPr lang="cs-CZ" dirty="0" smtClean="0"/>
              <a:t>			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tepelný rozklad</a:t>
            </a:r>
          </a:p>
          <a:p>
            <a:pPr marL="0" indent="0">
              <a:buNone/>
            </a:pPr>
            <a:r>
              <a:rPr lang="cs-CZ" dirty="0" smtClean="0"/>
              <a:t>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Chlorid měďnatý	CuCl</a:t>
            </a:r>
            <a:r>
              <a:rPr lang="cs-CZ" baseline="-25000" dirty="0" smtClean="0"/>
              <a:t>2</a:t>
            </a:r>
            <a:r>
              <a:rPr lang="cs-CZ" dirty="0" smtClean="0"/>
              <a:t>.2H</a:t>
            </a:r>
            <a:r>
              <a:rPr lang="cs-CZ" baseline="-25000" dirty="0" smtClean="0"/>
              <a:t>2</a:t>
            </a:r>
            <a:r>
              <a:rPr lang="cs-CZ" dirty="0" smtClean="0"/>
              <a:t>O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neutralizace</a:t>
            </a:r>
          </a:p>
          <a:p>
            <a:pPr marL="0" indent="0">
              <a:buNone/>
            </a:pPr>
            <a:r>
              <a:rPr lang="cs-CZ" dirty="0" smtClean="0"/>
              <a:t>	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Octan měďnatý	</a:t>
            </a:r>
            <a:r>
              <a:rPr lang="cs-CZ" dirty="0" err="1" smtClean="0"/>
              <a:t>Cu</a:t>
            </a:r>
            <a:r>
              <a:rPr lang="cs-CZ" dirty="0" smtClean="0"/>
              <a:t> (CH</a:t>
            </a:r>
            <a:r>
              <a:rPr lang="cs-CZ" baseline="-25000" dirty="0" smtClean="0"/>
              <a:t>3</a:t>
            </a:r>
            <a:r>
              <a:rPr lang="cs-CZ" dirty="0" smtClean="0"/>
              <a:t>COO)</a:t>
            </a:r>
            <a:r>
              <a:rPr lang="cs-CZ" baseline="-25000" dirty="0" smtClean="0"/>
              <a:t> 2</a:t>
            </a:r>
            <a:r>
              <a:rPr lang="cs-CZ" dirty="0" smtClean="0"/>
              <a:t>  	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neutralizace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293341" y="1911179"/>
            <a:ext cx="387178" cy="6590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2496065" y="2973859"/>
            <a:ext cx="8238" cy="518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2594919" y="4139513"/>
            <a:ext cx="313038" cy="3212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2323070" y="4032420"/>
            <a:ext cx="74140" cy="15404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686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8030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Seznam úloh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79157"/>
            <a:ext cx="10515600" cy="57788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Měď 							</a:t>
            </a:r>
            <a:r>
              <a:rPr lang="cs-CZ" sz="1600" dirty="0" err="1"/>
              <a:t>Cu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----------------------------------</a:t>
            </a:r>
          </a:p>
          <a:p>
            <a:pPr marL="0" indent="0">
              <a:buNone/>
            </a:pPr>
            <a:r>
              <a:rPr lang="cs-CZ" sz="1600" dirty="0" err="1" smtClean="0"/>
              <a:t>Pentahydrát</a:t>
            </a:r>
            <a:r>
              <a:rPr lang="cs-CZ" sz="1600" dirty="0" smtClean="0"/>
              <a:t> </a:t>
            </a:r>
            <a:r>
              <a:rPr lang="cs-CZ" sz="1600" dirty="0"/>
              <a:t>síranu měďnatého		</a:t>
            </a:r>
            <a:r>
              <a:rPr lang="cs-CZ" sz="1600" dirty="0" smtClean="0"/>
              <a:t>CuSO</a:t>
            </a:r>
            <a:r>
              <a:rPr lang="cs-CZ" sz="1600" baseline="-25000" dirty="0"/>
              <a:t>4</a:t>
            </a:r>
            <a:r>
              <a:rPr lang="cs-CZ" sz="1600" dirty="0" smtClean="0"/>
              <a:t>·5H</a:t>
            </a:r>
            <a:r>
              <a:rPr lang="cs-CZ" sz="1600" baseline="-25000" dirty="0" smtClean="0"/>
              <a:t>2</a:t>
            </a:r>
            <a:r>
              <a:rPr lang="cs-CZ" sz="1600" dirty="0" smtClean="0"/>
              <a:t>O</a:t>
            </a: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---------------------------------------------------</a:t>
            </a:r>
          </a:p>
          <a:p>
            <a:pPr marL="0" indent="0">
              <a:buNone/>
            </a:pPr>
            <a:r>
              <a:rPr lang="cs-CZ" sz="1600" dirty="0"/>
              <a:t>Oxid měďnatý					</a:t>
            </a:r>
            <a:r>
              <a:rPr lang="cs-CZ" sz="1600" dirty="0" err="1"/>
              <a:t>CuO</a:t>
            </a:r>
            <a:endParaRPr lang="cs-CZ" sz="1600" dirty="0"/>
          </a:p>
          <a:p>
            <a:pPr marL="0" indent="0">
              <a:buNone/>
            </a:pPr>
            <a:r>
              <a:rPr lang="cs-CZ" sz="1600" b="1" dirty="0"/>
              <a:t>---------------------------------------------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 </a:t>
            </a:r>
            <a:r>
              <a:rPr lang="cs-CZ" sz="1600" dirty="0" smtClean="0"/>
              <a:t>Chlorid měďnatý	</a:t>
            </a:r>
            <a:r>
              <a:rPr lang="cs-CZ" sz="1600" dirty="0"/>
              <a:t>			</a:t>
            </a:r>
            <a:r>
              <a:rPr lang="cs-CZ" sz="1600" dirty="0" smtClean="0"/>
              <a:t>	CuCl</a:t>
            </a:r>
            <a:r>
              <a:rPr lang="cs-CZ" sz="1600" baseline="-25000" dirty="0" smtClean="0"/>
              <a:t>2</a:t>
            </a:r>
            <a:r>
              <a:rPr lang="cs-CZ" sz="1600" dirty="0" smtClean="0"/>
              <a:t>.2H</a:t>
            </a:r>
            <a:r>
              <a:rPr lang="cs-CZ" sz="1600" baseline="-25000" dirty="0" smtClean="0"/>
              <a:t>2</a:t>
            </a:r>
            <a:r>
              <a:rPr lang="cs-CZ" sz="1600" dirty="0" smtClean="0"/>
              <a:t>O</a:t>
            </a: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-------------------------------------</a:t>
            </a:r>
          </a:p>
          <a:p>
            <a:pPr marL="0" indent="0">
              <a:buNone/>
            </a:pPr>
            <a:r>
              <a:rPr lang="cs-CZ" sz="1600" dirty="0" smtClean="0"/>
              <a:t>Octan měďnatý	</a:t>
            </a:r>
            <a:r>
              <a:rPr lang="cs-CZ" sz="1600" dirty="0"/>
              <a:t>	</a:t>
            </a:r>
            <a:r>
              <a:rPr lang="cs-CZ" sz="1600" dirty="0" smtClean="0"/>
              <a:t>			</a:t>
            </a:r>
            <a:r>
              <a:rPr lang="cs-CZ" sz="1600" dirty="0" err="1" smtClean="0"/>
              <a:t>Cu</a:t>
            </a:r>
            <a:r>
              <a:rPr lang="cs-CZ" sz="1600" dirty="0" smtClean="0"/>
              <a:t> </a:t>
            </a:r>
            <a:r>
              <a:rPr lang="cs-CZ" sz="1600" dirty="0"/>
              <a:t>(CH</a:t>
            </a:r>
            <a:r>
              <a:rPr lang="cs-CZ" sz="1600" baseline="-25000" dirty="0"/>
              <a:t>3</a:t>
            </a:r>
            <a:r>
              <a:rPr lang="cs-CZ" sz="1600" dirty="0"/>
              <a:t>COO)</a:t>
            </a:r>
            <a:r>
              <a:rPr lang="cs-CZ" sz="1600" baseline="-25000" dirty="0"/>
              <a:t> 2</a:t>
            </a:r>
            <a:r>
              <a:rPr lang="cs-CZ" sz="1600" dirty="0"/>
              <a:t>  </a:t>
            </a:r>
          </a:p>
          <a:p>
            <a:pPr marL="0" indent="0">
              <a:buNone/>
            </a:pPr>
            <a:r>
              <a:rPr lang="cs-CZ" sz="1600" dirty="0" smtClean="0"/>
              <a:t>-------------------------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75902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58701"/>
          </a:xfrm>
        </p:spPr>
        <p:txBody>
          <a:bodyPr/>
          <a:lstStyle/>
          <a:p>
            <a:pPr algn="ctr"/>
            <a:r>
              <a:rPr lang="cs-CZ" dirty="0"/>
              <a:t>Samostudium laboratorních úloh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3828" y="1227437"/>
            <a:ext cx="10692714" cy="59394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050" b="1" dirty="0"/>
              <a:t>Měď 			</a:t>
            </a:r>
            <a:r>
              <a:rPr lang="cs-CZ" sz="1050" b="1" dirty="0" err="1"/>
              <a:t>Cu</a:t>
            </a:r>
            <a:endParaRPr lang="cs-CZ" sz="1050" dirty="0"/>
          </a:p>
          <a:p>
            <a:pPr marL="0" indent="0">
              <a:buNone/>
            </a:pPr>
            <a:r>
              <a:rPr lang="cs-CZ" sz="1050" dirty="0"/>
              <a:t>----------------------------------</a:t>
            </a:r>
          </a:p>
          <a:p>
            <a:pPr marL="0" indent="0">
              <a:buNone/>
            </a:pPr>
            <a:r>
              <a:rPr lang="cs-CZ" sz="1050" b="1" dirty="0" smtClean="0"/>
              <a:t>Příprava</a:t>
            </a:r>
            <a:r>
              <a:rPr lang="cs-CZ" sz="1050" b="1" dirty="0"/>
              <a:t>:</a:t>
            </a:r>
            <a:endParaRPr lang="cs-CZ" sz="1050" dirty="0"/>
          </a:p>
          <a:p>
            <a:pPr marL="0" indent="0">
              <a:buNone/>
            </a:pPr>
            <a:r>
              <a:rPr lang="cs-CZ" sz="1050" dirty="0"/>
              <a:t>kvantitativně </a:t>
            </a:r>
            <a:r>
              <a:rPr lang="cs-CZ" sz="1050" b="1" dirty="0"/>
              <a:t>vyredukovat</a:t>
            </a:r>
            <a:r>
              <a:rPr lang="cs-CZ" sz="1050" dirty="0"/>
              <a:t> z roztoků měďnatých solí hliníkem, zbytky hliníku lze odstranit rozpuštěním ve zředěné kyselině chlorovodíkové, v níž není měď rozpustná</a:t>
            </a:r>
            <a:r>
              <a:rPr lang="cs-CZ" sz="1050" dirty="0" smtClean="0"/>
              <a:t>.</a:t>
            </a:r>
          </a:p>
          <a:p>
            <a:r>
              <a:rPr lang="cs-CZ" sz="1050" b="1" dirty="0" smtClean="0"/>
              <a:t>Doplňte </a:t>
            </a:r>
            <a:r>
              <a:rPr lang="cs-CZ" sz="1050" b="1" dirty="0"/>
              <a:t>rovnici:</a:t>
            </a:r>
            <a:endParaRPr lang="cs-CZ" sz="1050" dirty="0"/>
          </a:p>
          <a:p>
            <a:pPr marL="0" indent="0">
              <a:buNone/>
            </a:pPr>
            <a:r>
              <a:rPr lang="cs-CZ" sz="1050" dirty="0"/>
              <a:t>3 CuSO4 + 2 Al ------- </a:t>
            </a:r>
            <a:endParaRPr lang="cs-CZ" sz="1050" dirty="0" smtClean="0"/>
          </a:p>
          <a:p>
            <a:pPr marL="0" indent="0">
              <a:buNone/>
            </a:pPr>
            <a:r>
              <a:rPr lang="cs-CZ" sz="1050" b="1" dirty="0" smtClean="0"/>
              <a:t>Postup</a:t>
            </a:r>
            <a:r>
              <a:rPr lang="cs-CZ" sz="1050" b="1" dirty="0"/>
              <a:t>:</a:t>
            </a:r>
            <a:r>
              <a:rPr lang="cs-CZ" sz="1050" dirty="0"/>
              <a:t> </a:t>
            </a:r>
          </a:p>
          <a:p>
            <a:pPr marL="0" lvl="0" indent="0">
              <a:buNone/>
            </a:pPr>
            <a:r>
              <a:rPr lang="cs-CZ" sz="1050" dirty="0"/>
              <a:t>připravte 5% roztok síranu měďnatého (v kádince přiměřené velikosti)</a:t>
            </a:r>
          </a:p>
          <a:p>
            <a:pPr marL="0" lvl="0" indent="0">
              <a:buNone/>
            </a:pPr>
            <a:r>
              <a:rPr lang="cs-CZ" sz="1050" dirty="0"/>
              <a:t>k roztoku přidejte dvojnásobek stechiometrického množství hliníku</a:t>
            </a:r>
          </a:p>
          <a:p>
            <a:pPr marL="0" lvl="0" indent="0">
              <a:buNone/>
            </a:pPr>
            <a:r>
              <a:rPr lang="cs-CZ" sz="1050" dirty="0"/>
              <a:t>přidejte tři kapky koncentrované kyseliny chlorovodíkové a směs zahřívejte na vodní lázni do vymizení modré barvy roztoku</a:t>
            </a:r>
          </a:p>
          <a:p>
            <a:pPr marL="0" lvl="0" indent="0">
              <a:buNone/>
            </a:pPr>
            <a:r>
              <a:rPr lang="cs-CZ" sz="1050" dirty="0"/>
              <a:t>po ochlazení roztok dekantujte</a:t>
            </a:r>
          </a:p>
          <a:p>
            <a:pPr marL="0" lvl="0" indent="0">
              <a:buNone/>
            </a:pPr>
            <a:r>
              <a:rPr lang="cs-CZ" sz="1050" dirty="0"/>
              <a:t>k získané směsi mědi a hliníku přidejte po částech 36% </a:t>
            </a:r>
            <a:r>
              <a:rPr lang="cs-CZ" sz="1050" dirty="0" err="1"/>
              <a:t>HCl</a:t>
            </a:r>
            <a:r>
              <a:rPr lang="cs-CZ" sz="1050" dirty="0"/>
              <a:t> (</a:t>
            </a:r>
            <a:r>
              <a:rPr lang="cs-CZ" sz="1050" dirty="0" err="1"/>
              <a:t>destinásobek</a:t>
            </a:r>
            <a:r>
              <a:rPr lang="cs-CZ" sz="1050" dirty="0"/>
              <a:t> stechiometrie vzhledem k celkovému množství hliníku) </a:t>
            </a:r>
          </a:p>
          <a:p>
            <a:pPr marL="0" lvl="0" indent="0">
              <a:buNone/>
            </a:pPr>
            <a:r>
              <a:rPr lang="cs-CZ" sz="1050" dirty="0"/>
              <a:t>směs ponechte stát přes noc pro kompletní rozpuštění hliníku</a:t>
            </a:r>
          </a:p>
          <a:p>
            <a:pPr marL="0" lvl="0" indent="0">
              <a:buNone/>
            </a:pPr>
            <a:r>
              <a:rPr lang="cs-CZ" sz="1050" dirty="0"/>
              <a:t>roztok dekantujte, získanou měď promyjte 3 krát vodou, 3 krát </a:t>
            </a:r>
            <a:r>
              <a:rPr lang="cs-CZ" sz="1050" dirty="0" err="1"/>
              <a:t>ethanolem</a:t>
            </a:r>
            <a:r>
              <a:rPr lang="cs-CZ" sz="1050" dirty="0"/>
              <a:t>, na závěr malým množstvím etheru (roztok vždy oddělte dekantací)</a:t>
            </a:r>
          </a:p>
          <a:p>
            <a:pPr marL="0" lvl="0" indent="0">
              <a:buNone/>
            </a:pPr>
            <a:r>
              <a:rPr lang="cs-CZ" sz="1050" dirty="0"/>
              <a:t>získaný preparát ponechte uschnout přes noc přímo v reakční kádince překryté filtračním papírem</a:t>
            </a:r>
          </a:p>
          <a:p>
            <a:pPr marL="0" indent="0">
              <a:buNone/>
            </a:pPr>
            <a:r>
              <a:rPr lang="cs-CZ" sz="1050" dirty="0"/>
              <a:t> </a:t>
            </a:r>
            <a:r>
              <a:rPr lang="cs-CZ" sz="1050" dirty="0" smtClean="0"/>
              <a:t>Poznámka</a:t>
            </a:r>
            <a:r>
              <a:rPr lang="cs-CZ" sz="1050" dirty="0"/>
              <a:t>: Ether je těkavá, hořlavá kapalina. Proto s ním vždy pracujeme v dobře</a:t>
            </a:r>
          </a:p>
          <a:p>
            <a:pPr marL="0" indent="0">
              <a:buNone/>
            </a:pPr>
            <a:r>
              <a:rPr lang="cs-CZ" sz="1050" dirty="0"/>
              <a:t>táhnoucí digestoři, kde není používán otevřený oheň!</a:t>
            </a:r>
          </a:p>
          <a:p>
            <a:pPr marL="0" indent="0">
              <a:buNone/>
            </a:pPr>
            <a:r>
              <a:rPr lang="cs-CZ" sz="1050" dirty="0"/>
              <a:t> </a:t>
            </a:r>
          </a:p>
          <a:p>
            <a:r>
              <a:rPr lang="cs-CZ" sz="1050" b="1" dirty="0"/>
              <a:t>Vypočtěte množství </a:t>
            </a:r>
            <a:r>
              <a:rPr lang="cs-CZ" sz="1050" dirty="0"/>
              <a:t>vstupních reagentů vzhledem k teoretickému výtěžku </a:t>
            </a:r>
            <a:r>
              <a:rPr lang="cs-CZ" sz="1050" dirty="0" smtClean="0"/>
              <a:t>5 </a:t>
            </a:r>
            <a:r>
              <a:rPr lang="cs-CZ" sz="1050" dirty="0" smtClean="0"/>
              <a:t>g mědi</a:t>
            </a:r>
          </a:p>
          <a:p>
            <a:r>
              <a:rPr lang="cs-CZ" sz="1050" b="1" dirty="0" smtClean="0"/>
              <a:t>Nastudujte vlastnosti a reakce mědi</a:t>
            </a:r>
            <a:endParaRPr lang="cs-CZ" sz="1050" b="1" dirty="0"/>
          </a:p>
        </p:txBody>
      </p:sp>
    </p:spTree>
    <p:extLst>
      <p:ext uri="{BB962C8B-B14F-4D97-AF65-F5344CB8AC3E}">
        <p14:creationId xmlns:p14="http://schemas.microsoft.com/office/powerpoint/2010/main" val="1037649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2798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Samostudium laboratorních úloh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3427" y="1482811"/>
            <a:ext cx="9931185" cy="502508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err="1"/>
              <a:t>Pentahydrát</a:t>
            </a:r>
            <a:r>
              <a:rPr lang="cs-CZ" b="1" dirty="0"/>
              <a:t> síranu měďnatého		CuSO4·5H2O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---------------------------------------------------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 </a:t>
            </a:r>
            <a:r>
              <a:rPr lang="cs-CZ" b="1" dirty="0" smtClean="0"/>
              <a:t>Příprava </a:t>
            </a:r>
            <a:r>
              <a:rPr lang="cs-CZ" b="1" dirty="0"/>
              <a:t>síranu měďnatého </a:t>
            </a:r>
            <a:r>
              <a:rPr lang="cs-CZ" dirty="0"/>
              <a:t>CuSO4·5H2O</a:t>
            </a:r>
          </a:p>
          <a:p>
            <a:pPr marL="0" indent="0">
              <a:buNone/>
            </a:pPr>
            <a:r>
              <a:rPr lang="cs-CZ" dirty="0" smtClean="0"/>
              <a:t>Rozpuštěním </a:t>
            </a:r>
            <a:r>
              <a:rPr lang="cs-CZ" dirty="0"/>
              <a:t>mědi v kyselině sírové za přítomnosti kyseliny dusičné (</a:t>
            </a:r>
            <a:r>
              <a:rPr lang="cs-CZ" b="1" dirty="0"/>
              <a:t>oxidačně-redukční reakce</a:t>
            </a:r>
            <a:r>
              <a:rPr lang="cs-CZ" b="1" dirty="0" smtClean="0"/>
              <a:t>)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smtClean="0"/>
              <a:t>Doplňte rovnici:</a:t>
            </a: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3Cu  +   3H</a:t>
            </a:r>
            <a:r>
              <a:rPr lang="cs-CZ" baseline="-25000" dirty="0"/>
              <a:t>2</a:t>
            </a:r>
            <a:r>
              <a:rPr lang="cs-CZ" dirty="0"/>
              <a:t>SO</a:t>
            </a:r>
            <a:r>
              <a:rPr lang="cs-CZ" baseline="-25000" dirty="0"/>
              <a:t>4</a:t>
            </a:r>
            <a:r>
              <a:rPr lang="cs-CZ" dirty="0"/>
              <a:t>+  2HNO</a:t>
            </a:r>
            <a:r>
              <a:rPr lang="cs-CZ" baseline="-25000" dirty="0"/>
              <a:t>3</a:t>
            </a:r>
            <a:r>
              <a:rPr lang="cs-CZ" dirty="0"/>
              <a:t>  ---  	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Postup: 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odvážené množství měděných hoblinek převrstvěte na porcelánové misce </a:t>
            </a:r>
            <a:r>
              <a:rPr lang="cs-CZ" dirty="0" err="1"/>
              <a:t>jedenapůlnásobkem</a:t>
            </a:r>
            <a:r>
              <a:rPr lang="cs-CZ" dirty="0"/>
              <a:t> vypočteného množství směsi koncentrované kyseliny sírové a 25% kyseliny dusičné (POZOR PŘI MÍŠENÍ)</a:t>
            </a:r>
          </a:p>
          <a:p>
            <a:pPr marL="0" lvl="0" indent="0">
              <a:buNone/>
            </a:pPr>
            <a:r>
              <a:rPr lang="cs-CZ" dirty="0"/>
              <a:t>misku přikryjte hodinovým sklem a směs zahřívejte a míchejte v digestoři tak dlouho, až se </a:t>
            </a:r>
            <a:r>
              <a:rPr lang="cs-CZ" dirty="0" err="1"/>
              <a:t>měd´rozpustí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roztok odpařte mírným plamenem v digestoři dosucha</a:t>
            </a:r>
          </a:p>
          <a:p>
            <a:pPr marL="0" lvl="0" indent="0">
              <a:buNone/>
            </a:pPr>
            <a:r>
              <a:rPr lang="cs-CZ" dirty="0"/>
              <a:t>odparek </a:t>
            </a:r>
            <a:r>
              <a:rPr lang="cs-CZ" dirty="0" err="1"/>
              <a:t>rozpust´te</a:t>
            </a:r>
            <a:r>
              <a:rPr lang="cs-CZ" dirty="0"/>
              <a:t> v horké vodě, zfiltrujte a zahustěte ke krystalizaci</a:t>
            </a:r>
          </a:p>
          <a:p>
            <a:pPr marL="0" lvl="0" indent="0">
              <a:buNone/>
            </a:pPr>
            <a:r>
              <a:rPr lang="cs-CZ" dirty="0"/>
              <a:t>krystaly odsajte, promyjte lihem a vysušte za laboratorní teploty</a:t>
            </a:r>
          </a:p>
          <a:p>
            <a:pPr marL="0" indent="0">
              <a:buNone/>
            </a:pPr>
            <a:r>
              <a:rPr lang="cs-CZ" dirty="0"/>
              <a:t>(pokud rozpouštění trvá déle než 1 h, přidejte ke směsi cca 1 až 2 ml koncentrované kyseliny dusičné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b="1" dirty="0" smtClean="0"/>
              <a:t>Vypočtěte množství </a:t>
            </a:r>
            <a:r>
              <a:rPr lang="cs-CZ" dirty="0" smtClean="0"/>
              <a:t>vstupních reagentů vzhledem k teoretickému výtěžku </a:t>
            </a:r>
            <a:r>
              <a:rPr lang="cs-CZ" dirty="0" smtClean="0"/>
              <a:t>2 </a:t>
            </a:r>
            <a:r>
              <a:rPr lang="cs-CZ" dirty="0" smtClean="0"/>
              <a:t>g </a:t>
            </a:r>
            <a:r>
              <a:rPr lang="cs-CZ" dirty="0" err="1" smtClean="0"/>
              <a:t>pentahydrátu</a:t>
            </a:r>
            <a:r>
              <a:rPr lang="cs-CZ" dirty="0" smtClean="0"/>
              <a:t> </a:t>
            </a:r>
            <a:r>
              <a:rPr lang="cs-CZ" b="1" dirty="0" smtClean="0"/>
              <a:t>síranu </a:t>
            </a:r>
            <a:r>
              <a:rPr lang="cs-CZ" b="1" dirty="0" smtClean="0"/>
              <a:t>měďnatého</a:t>
            </a:r>
          </a:p>
          <a:p>
            <a:r>
              <a:rPr lang="cs-CZ" b="1" dirty="0" smtClean="0"/>
              <a:t>Nastudujte vlastnosti a reakce </a:t>
            </a:r>
            <a:r>
              <a:rPr lang="cs-CZ" dirty="0"/>
              <a:t> </a:t>
            </a:r>
            <a:r>
              <a:rPr lang="cs-CZ" dirty="0" err="1" smtClean="0"/>
              <a:t>p</a:t>
            </a:r>
            <a:r>
              <a:rPr lang="cs-CZ" b="1" dirty="0" err="1" smtClean="0"/>
              <a:t>entahydrátu</a:t>
            </a:r>
            <a:r>
              <a:rPr lang="cs-CZ" b="1" dirty="0" smtClean="0"/>
              <a:t> síranu </a:t>
            </a:r>
            <a:r>
              <a:rPr lang="cs-CZ" b="1" dirty="0"/>
              <a:t>měďnatého	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9490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4560"/>
          </a:xfrm>
        </p:spPr>
        <p:txBody>
          <a:bodyPr/>
          <a:lstStyle/>
          <a:p>
            <a:pPr algn="ctr"/>
            <a:r>
              <a:rPr lang="cs-CZ" dirty="0"/>
              <a:t>Samostudium laboratorních úloh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83957" y="1606377"/>
            <a:ext cx="10120655" cy="495917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OXID MĚD´NATÝ		</a:t>
            </a:r>
            <a:r>
              <a:rPr lang="cs-CZ" b="1" dirty="0" err="1"/>
              <a:t>CuO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---------------------------------------------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Příprava</a:t>
            </a:r>
            <a:r>
              <a:rPr lang="cs-CZ" b="1" dirty="0"/>
              <a:t>:</a:t>
            </a:r>
            <a:r>
              <a:rPr lang="cs-CZ" dirty="0"/>
              <a:t> tepelným rozkladem hydroxidu měďnatého, přímo v reakční nádobě srážením měďnatých solí hydroxidem alkalického </a:t>
            </a:r>
            <a:r>
              <a:rPr lang="cs-CZ" dirty="0" smtClean="0"/>
              <a:t>kovu</a:t>
            </a:r>
          </a:p>
          <a:p>
            <a:r>
              <a:rPr lang="cs-CZ" b="1" dirty="0"/>
              <a:t> </a:t>
            </a:r>
            <a:r>
              <a:rPr lang="cs-CZ" b="1" dirty="0" smtClean="0"/>
              <a:t>Doplňte rovnici: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Cu</a:t>
            </a:r>
            <a:r>
              <a:rPr lang="cs-CZ" baseline="30000" dirty="0"/>
              <a:t>2+</a:t>
            </a:r>
            <a:r>
              <a:rPr lang="cs-CZ" dirty="0"/>
              <a:t> + 2 OH</a:t>
            </a:r>
            <a:r>
              <a:rPr lang="cs-CZ" baseline="30000" dirty="0"/>
              <a:t>–</a:t>
            </a:r>
            <a:r>
              <a:rPr lang="cs-CZ" dirty="0"/>
              <a:t> ------- 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  </a:t>
            </a:r>
            <a:r>
              <a:rPr lang="cs-CZ" dirty="0"/>
              <a:t>--------    </a:t>
            </a:r>
            <a:r>
              <a:rPr lang="cs-CZ" dirty="0" err="1"/>
              <a:t>CuO</a:t>
            </a:r>
            <a:r>
              <a:rPr lang="cs-CZ" dirty="0"/>
              <a:t> + 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  <a:p>
            <a:pPr marL="0" indent="0">
              <a:buNone/>
            </a:pPr>
            <a:r>
              <a:rPr lang="cs-CZ" dirty="0"/>
              <a:t>  </a:t>
            </a:r>
          </a:p>
          <a:p>
            <a:pPr marL="0" indent="0">
              <a:buNone/>
            </a:pPr>
            <a:r>
              <a:rPr lang="cs-CZ" b="1" dirty="0"/>
              <a:t>Postup: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10</a:t>
            </a:r>
            <a:r>
              <a:rPr lang="cs-CZ" dirty="0"/>
              <a:t>% roztok síranu měďnatého přiveďte k varu na míchačce v kádince přikryté</a:t>
            </a:r>
          </a:p>
          <a:p>
            <a:pPr marL="0" indent="0">
              <a:buNone/>
            </a:pPr>
            <a:r>
              <a:rPr lang="cs-CZ" dirty="0"/>
              <a:t>hodinovým sklem</a:t>
            </a:r>
          </a:p>
          <a:p>
            <a:pPr marL="0" lvl="0" indent="0">
              <a:buNone/>
            </a:pPr>
            <a:r>
              <a:rPr lang="cs-CZ" dirty="0"/>
              <a:t>přidejte po částech 10% roztok hydroxidu draselného (10% nadbytek oproti stechiometrii)</a:t>
            </a:r>
          </a:p>
          <a:p>
            <a:pPr marL="0" lvl="0" indent="0">
              <a:buNone/>
            </a:pPr>
            <a:r>
              <a:rPr lang="cs-CZ" dirty="0"/>
              <a:t>několika kapkami roztoku KOH upravte pH na pH &gt; 10</a:t>
            </a:r>
          </a:p>
          <a:p>
            <a:pPr marL="0" lvl="0" indent="0">
              <a:buNone/>
            </a:pPr>
            <a:r>
              <a:rPr lang="cs-CZ" dirty="0"/>
              <a:t>roztok zahřívejte k varu, dokud celý nezčerná (cca 1h)</a:t>
            </a:r>
          </a:p>
          <a:p>
            <a:pPr marL="0" lvl="0" indent="0">
              <a:buNone/>
            </a:pPr>
            <a:r>
              <a:rPr lang="cs-CZ" dirty="0"/>
              <a:t>po ochlazení odsajte produkt na </a:t>
            </a:r>
            <a:r>
              <a:rPr lang="cs-CZ" dirty="0" err="1"/>
              <a:t>Büchnerově</a:t>
            </a:r>
            <a:r>
              <a:rPr lang="cs-CZ" dirty="0"/>
              <a:t> nálevce, promyjte důkladně vodou,</a:t>
            </a:r>
          </a:p>
          <a:p>
            <a:pPr marL="0" indent="0">
              <a:buNone/>
            </a:pPr>
            <a:r>
              <a:rPr lang="cs-CZ" dirty="0"/>
              <a:t>následně </a:t>
            </a:r>
            <a:r>
              <a:rPr lang="cs-CZ" dirty="0" err="1"/>
              <a:t>ethanolem</a:t>
            </a:r>
            <a:r>
              <a:rPr lang="cs-CZ" dirty="0"/>
              <a:t> a sušte </a:t>
            </a:r>
            <a:r>
              <a:rPr lang="cs-CZ" dirty="0" err="1"/>
              <a:t>prosáváním</a:t>
            </a:r>
            <a:r>
              <a:rPr lang="cs-CZ" dirty="0"/>
              <a:t> vzduchu</a:t>
            </a:r>
          </a:p>
          <a:p>
            <a:pPr marL="0" lvl="0" indent="0">
              <a:buNone/>
            </a:pPr>
            <a:r>
              <a:rPr lang="cs-CZ" dirty="0"/>
              <a:t>preparát dosušte v sušárně při 100 °</a:t>
            </a:r>
            <a:r>
              <a:rPr lang="cs-CZ" dirty="0" smtClean="0"/>
              <a:t>C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smtClean="0"/>
              <a:t>Vypočtěte </a:t>
            </a:r>
            <a:r>
              <a:rPr lang="cs-CZ" b="1" dirty="0"/>
              <a:t>množství </a:t>
            </a:r>
            <a:r>
              <a:rPr lang="cs-CZ" dirty="0"/>
              <a:t>vstupních reagentů vzhledem k teoretickému výtěžku 2 g </a:t>
            </a:r>
            <a:r>
              <a:rPr lang="cs-CZ" dirty="0" smtClean="0"/>
              <a:t>oxidu </a:t>
            </a:r>
            <a:r>
              <a:rPr lang="cs-CZ" dirty="0" err="1"/>
              <a:t>mědńatého</a:t>
            </a:r>
            <a:endParaRPr lang="cs-CZ" dirty="0"/>
          </a:p>
          <a:p>
            <a:r>
              <a:rPr lang="cs-CZ" b="1" dirty="0" smtClean="0"/>
              <a:t>Nastudujte vlastnosti a reakce </a:t>
            </a:r>
            <a:r>
              <a:rPr lang="cs-CZ" b="1" dirty="0"/>
              <a:t>oxidu </a:t>
            </a:r>
            <a:r>
              <a:rPr lang="cs-CZ" b="1" dirty="0" err="1"/>
              <a:t>mědńatého</a:t>
            </a:r>
            <a:endParaRPr lang="cs-CZ" b="1" dirty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 </a:t>
            </a:r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80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75176"/>
          </a:xfrm>
        </p:spPr>
        <p:txBody>
          <a:bodyPr/>
          <a:lstStyle/>
          <a:p>
            <a:pPr algn="ctr"/>
            <a:r>
              <a:rPr lang="cs-CZ" dirty="0"/>
              <a:t>Samostudium laboratorních úloh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64043"/>
            <a:ext cx="8915400" cy="424717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CHLORID MĚD´NATÝ</a:t>
            </a:r>
            <a:r>
              <a:rPr lang="cs-CZ" b="1" dirty="0"/>
              <a:t>			CuCl</a:t>
            </a:r>
            <a:r>
              <a:rPr lang="cs-CZ" b="1" baseline="-25000" dirty="0"/>
              <a:t>2</a:t>
            </a:r>
            <a:r>
              <a:rPr lang="cs-CZ" b="1" dirty="0"/>
              <a:t>.2H</a:t>
            </a:r>
            <a:r>
              <a:rPr lang="cs-CZ" b="1" baseline="-25000" dirty="0"/>
              <a:t>2</a:t>
            </a:r>
            <a:r>
              <a:rPr lang="cs-CZ" b="1" dirty="0"/>
              <a:t>O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-------------------------------------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Příprava</a:t>
            </a:r>
            <a:r>
              <a:rPr lang="cs-CZ" b="1" dirty="0"/>
              <a:t>: 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Neutralizací </a:t>
            </a:r>
            <a:r>
              <a:rPr lang="cs-CZ" dirty="0"/>
              <a:t>kyseliny chlorovodíkové oxidem </a:t>
            </a:r>
            <a:r>
              <a:rPr lang="cs-CZ" dirty="0" err="1"/>
              <a:t>měd´natým</a:t>
            </a:r>
            <a:r>
              <a:rPr lang="cs-CZ" dirty="0"/>
              <a:t>  </a:t>
            </a:r>
          </a:p>
          <a:p>
            <a:r>
              <a:rPr lang="cs-CZ" b="1" dirty="0"/>
              <a:t>Doplňte rovnici:</a:t>
            </a: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 err="1" smtClean="0"/>
              <a:t>CuO</a:t>
            </a:r>
            <a:r>
              <a:rPr lang="cs-CZ" dirty="0" smtClean="0"/>
              <a:t>  </a:t>
            </a:r>
            <a:r>
              <a:rPr lang="cs-CZ" dirty="0"/>
              <a:t>+  2HCl  ----- </a:t>
            </a: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Postup: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odvážené množství oxidu mědnatého rozpouštíme zahříváním v digestoři v malém přebytku 15% kyseliny chlorovodíkové</a:t>
            </a:r>
          </a:p>
          <a:p>
            <a:pPr marL="0" lvl="0" indent="0">
              <a:buNone/>
            </a:pPr>
            <a:r>
              <a:rPr lang="cs-CZ" dirty="0"/>
              <a:t>vzniklý roztok zfiltrujeme do porcelánové misky a odpařujeme na vodní lázní za častého míchání</a:t>
            </a:r>
          </a:p>
          <a:p>
            <a:pPr marL="0" lvl="0" indent="0">
              <a:buNone/>
            </a:pPr>
            <a:r>
              <a:rPr lang="cs-CZ" dirty="0"/>
              <a:t>proužek hnědého bezvodého chloridu </a:t>
            </a:r>
            <a:r>
              <a:rPr lang="cs-CZ" dirty="0" err="1"/>
              <a:t>měd´natého</a:t>
            </a:r>
            <a:r>
              <a:rPr lang="cs-CZ" dirty="0"/>
              <a:t> stíráme tyčinkou zpět do kapaliny</a:t>
            </a:r>
          </a:p>
          <a:p>
            <a:pPr marL="0" lvl="0" indent="0">
              <a:buNone/>
            </a:pPr>
            <a:r>
              <a:rPr lang="cs-CZ" dirty="0"/>
              <a:t>zahuštěný roztok necháme krystalovat</a:t>
            </a:r>
          </a:p>
          <a:p>
            <a:pPr marL="0" lvl="0" indent="0">
              <a:buNone/>
            </a:pPr>
            <a:r>
              <a:rPr lang="cs-CZ" dirty="0"/>
              <a:t>vyloučené krystalky odsajeme a sušíme je na porésní destičce za laboratorní teploty</a:t>
            </a:r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 Vypočtěte množství </a:t>
            </a:r>
            <a:r>
              <a:rPr lang="cs-CZ" dirty="0"/>
              <a:t>vstupních reagentů vzhledem k teoretickému výtěžku </a:t>
            </a:r>
            <a:r>
              <a:rPr lang="cs-CZ" dirty="0" smtClean="0"/>
              <a:t>2 </a:t>
            </a:r>
            <a:r>
              <a:rPr lang="cs-CZ" dirty="0"/>
              <a:t>g </a:t>
            </a:r>
            <a:r>
              <a:rPr lang="cs-CZ" b="1" dirty="0" smtClean="0"/>
              <a:t>chloridu </a:t>
            </a:r>
            <a:r>
              <a:rPr lang="cs-CZ" b="1" dirty="0"/>
              <a:t>měďnatého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b="1" dirty="0" smtClean="0"/>
              <a:t>Nastudujte vlastnosti a reakce chloridu </a:t>
            </a:r>
            <a:r>
              <a:rPr lang="cs-CZ" b="1" dirty="0"/>
              <a:t>měďnatého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160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1609"/>
          </a:xfrm>
        </p:spPr>
        <p:txBody>
          <a:bodyPr/>
          <a:lstStyle/>
          <a:p>
            <a:pPr algn="ctr"/>
            <a:r>
              <a:rPr lang="cs-CZ" dirty="0"/>
              <a:t>Samostudium laboratorních úloh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0346" y="1375719"/>
            <a:ext cx="10384266" cy="508274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OCTAN MĚD´ŇATÝ			</a:t>
            </a:r>
            <a:r>
              <a:rPr lang="cs-CZ" b="1" dirty="0" err="1"/>
              <a:t>Cu</a:t>
            </a:r>
            <a:r>
              <a:rPr lang="cs-CZ" b="1" dirty="0"/>
              <a:t> (CH</a:t>
            </a:r>
            <a:r>
              <a:rPr lang="cs-CZ" b="1" baseline="-25000" dirty="0"/>
              <a:t>3</a:t>
            </a:r>
            <a:r>
              <a:rPr lang="cs-CZ" b="1" dirty="0"/>
              <a:t>COO)</a:t>
            </a:r>
            <a:r>
              <a:rPr lang="cs-CZ" b="1" baseline="-25000" dirty="0"/>
              <a:t> 2</a:t>
            </a:r>
            <a:r>
              <a:rPr lang="cs-CZ" b="1" dirty="0"/>
              <a:t>  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------------------------------------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Příprava</a:t>
            </a:r>
            <a:r>
              <a:rPr lang="cs-CZ" b="1" dirty="0"/>
              <a:t>: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neutralizací</a:t>
            </a:r>
            <a:r>
              <a:rPr lang="cs-CZ" dirty="0"/>
              <a:t> kyseliny octové oxidem </a:t>
            </a:r>
            <a:r>
              <a:rPr lang="cs-CZ" dirty="0" err="1"/>
              <a:t>měd´natým</a:t>
            </a:r>
            <a:endParaRPr lang="cs-CZ" dirty="0"/>
          </a:p>
          <a:p>
            <a:r>
              <a:rPr lang="cs-CZ" b="1" dirty="0"/>
              <a:t>Doplňte rovnici:</a:t>
            </a:r>
            <a:endParaRPr lang="cs-CZ" dirty="0"/>
          </a:p>
          <a:p>
            <a:pPr marL="0" indent="0">
              <a:buNone/>
            </a:pPr>
            <a:r>
              <a:rPr lang="cs-CZ" dirty="0" err="1" smtClean="0"/>
              <a:t>CuO</a:t>
            </a:r>
            <a:r>
              <a:rPr lang="cs-CZ" dirty="0"/>
              <a:t>	+    2 CH</a:t>
            </a:r>
            <a:r>
              <a:rPr lang="cs-CZ" baseline="-25000" dirty="0"/>
              <a:t>3</a:t>
            </a:r>
            <a:r>
              <a:rPr lang="cs-CZ" dirty="0"/>
              <a:t>COOH </a:t>
            </a:r>
            <a:r>
              <a:rPr lang="cs-CZ" dirty="0" smtClean="0"/>
              <a:t>-----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Postup: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dirty="0" smtClean="0"/>
              <a:t>odvážené </a:t>
            </a:r>
            <a:r>
              <a:rPr lang="cs-CZ" dirty="0"/>
              <a:t>množství oxidu </a:t>
            </a:r>
            <a:r>
              <a:rPr lang="cs-CZ" dirty="0" err="1"/>
              <a:t>měd´natého</a:t>
            </a:r>
            <a:r>
              <a:rPr lang="cs-CZ" dirty="0"/>
              <a:t> rozetřete a přelijte 20% kyselinou octovou </a:t>
            </a:r>
          </a:p>
          <a:p>
            <a:pPr marL="0" lvl="0" indent="0">
              <a:buNone/>
            </a:pPr>
            <a:r>
              <a:rPr lang="cs-CZ" dirty="0"/>
              <a:t>zahřejte k varu a přidejte postupně tolik 20% kyseliny octové, až se všechen oxid rozpustí</a:t>
            </a:r>
          </a:p>
          <a:p>
            <a:pPr marL="0" lvl="0" indent="0">
              <a:buNone/>
            </a:pPr>
            <a:r>
              <a:rPr lang="cs-CZ" dirty="0"/>
              <a:t>roztok za tepla zfiltrujte a nechte vychladnout</a:t>
            </a:r>
          </a:p>
          <a:p>
            <a:pPr marL="0" lvl="0" indent="0">
              <a:buNone/>
            </a:pPr>
            <a:r>
              <a:rPr lang="cs-CZ" dirty="0"/>
              <a:t>vyloučené krystaly odsajte a vysušte mezi listy filtračního papíru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Pozn.: přípravu octanu </a:t>
            </a:r>
            <a:r>
              <a:rPr lang="cs-CZ" dirty="0" err="1"/>
              <a:t>měd´natého</a:t>
            </a:r>
            <a:r>
              <a:rPr lang="cs-CZ" dirty="0"/>
              <a:t> provádějte v </a:t>
            </a:r>
            <a:r>
              <a:rPr lang="cs-CZ" dirty="0" smtClean="0"/>
              <a:t>digestoři</a:t>
            </a:r>
          </a:p>
          <a:p>
            <a:r>
              <a:rPr lang="cs-CZ" b="1" dirty="0"/>
              <a:t>Vypočtěte množství </a:t>
            </a:r>
            <a:r>
              <a:rPr lang="cs-CZ" dirty="0"/>
              <a:t>vstupních reagentů vzhledem k teoretickému výtěžku 2 g </a:t>
            </a:r>
            <a:r>
              <a:rPr lang="cs-CZ" dirty="0" smtClean="0"/>
              <a:t>octanu </a:t>
            </a:r>
            <a:r>
              <a:rPr lang="cs-CZ" dirty="0" err="1" smtClean="0"/>
              <a:t>mědńatého</a:t>
            </a:r>
            <a:endParaRPr lang="cs-CZ" dirty="0" smtClean="0"/>
          </a:p>
          <a:p>
            <a:r>
              <a:rPr lang="cs-CZ" b="1" dirty="0"/>
              <a:t>Nastudujte vlastnosti a </a:t>
            </a:r>
            <a:r>
              <a:rPr lang="cs-CZ" b="1" dirty="0" smtClean="0"/>
              <a:t>reakce </a:t>
            </a:r>
            <a:r>
              <a:rPr lang="cs-CZ" b="1" dirty="0"/>
              <a:t>octanu </a:t>
            </a:r>
            <a:r>
              <a:rPr lang="cs-CZ" b="1" dirty="0" err="1" smtClean="0"/>
              <a:t>měd´natého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913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6895"/>
          </a:xfrm>
        </p:spPr>
        <p:txBody>
          <a:bodyPr/>
          <a:lstStyle/>
          <a:p>
            <a:pPr algn="ctr"/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351005"/>
            <a:ext cx="8915400" cy="4560217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Flemr</a:t>
            </a:r>
            <a:r>
              <a:rPr lang="cs-CZ" dirty="0"/>
              <a:t>, V., &amp; Holečková, E. (2001). </a:t>
            </a:r>
            <a:r>
              <a:rPr lang="cs-CZ" i="1" dirty="0"/>
              <a:t>Úlohy z názvosloví a chemických výpočtů v anorganické chemii</a:t>
            </a:r>
            <a:r>
              <a:rPr lang="cs-CZ" dirty="0"/>
              <a:t>. Vysoká škola chemicko-technologická, Fakulta chemické technologie. </a:t>
            </a:r>
          </a:p>
          <a:p>
            <a:r>
              <a:rPr lang="cs-CZ" dirty="0"/>
              <a:t>Sirotek, V., &amp; Karlíček, J. (2005). </a:t>
            </a:r>
            <a:r>
              <a:rPr lang="cs-CZ" i="1" dirty="0"/>
              <a:t>Chemické výpočty a názvosloví anorganických látek</a:t>
            </a:r>
            <a:r>
              <a:rPr lang="cs-CZ" dirty="0"/>
              <a:t>. Západočeská univerzita v Plzni.</a:t>
            </a:r>
          </a:p>
          <a:p>
            <a:r>
              <a:rPr lang="cs-CZ" dirty="0"/>
              <a:t>Podlahová Jana, </a:t>
            </a:r>
            <a:r>
              <a:rPr lang="cs-CZ" dirty="0" err="1"/>
              <a:t>Jenšovský</a:t>
            </a:r>
            <a:r>
              <a:rPr lang="cs-CZ" dirty="0"/>
              <a:t> Lubor: Cvičení z preparativní anorganické chemie, Státní pedagogické nakladatelství Praha, UK v Praze, Fakulta přírodovědecká, 1982</a:t>
            </a:r>
          </a:p>
          <a:p>
            <a:r>
              <a:rPr lang="cs-CZ" dirty="0" err="1"/>
              <a:t>Kameníček</a:t>
            </a:r>
            <a:r>
              <a:rPr lang="cs-CZ" dirty="0"/>
              <a:t> J., Klečková M., Pastorek R. a Kašpárek F.: Praktická cvičení z anorganické chemie, Olomouc (2007)</a:t>
            </a:r>
          </a:p>
          <a:p>
            <a:r>
              <a:rPr lang="cs-CZ" dirty="0"/>
              <a:t>Grégr Jan, Slavík Martin: Laboratorní cvičení z anorganické chemie, Katedra chemie TU v Liberci (2018)</a:t>
            </a:r>
          </a:p>
          <a:p>
            <a:r>
              <a:rPr lang="cs-CZ" dirty="0" err="1"/>
              <a:t>Banýr</a:t>
            </a:r>
            <a:r>
              <a:rPr lang="cs-CZ" dirty="0"/>
              <a:t>, J.: Základy anorganické chemie I. Díl, Karolinum, Praha 1999.</a:t>
            </a:r>
          </a:p>
          <a:p>
            <a:r>
              <a:rPr lang="cs-CZ" dirty="0" err="1"/>
              <a:t>Banýr</a:t>
            </a:r>
            <a:r>
              <a:rPr lang="cs-CZ" dirty="0"/>
              <a:t>, J.: Chemie kovových prvků, </a:t>
            </a:r>
            <a:r>
              <a:rPr lang="cs-CZ" dirty="0" err="1"/>
              <a:t>PedF</a:t>
            </a:r>
            <a:r>
              <a:rPr lang="cs-CZ" dirty="0"/>
              <a:t> UK, Praha 2002.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5843271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265</TotalTime>
  <Words>152</Words>
  <Application>Microsoft Office PowerPoint</Application>
  <PresentationFormat>Širokoúhlá obrazovka</PresentationFormat>
  <Paragraphs>128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Stébla</vt:lpstr>
      <vt:lpstr>Laboratoř  anorganické chemie_ZS</vt:lpstr>
      <vt:lpstr>Laboratorní úlohy BLOK Ia</vt:lpstr>
      <vt:lpstr>Seznam úloh</vt:lpstr>
      <vt:lpstr>Samostudium laboratorních úloh</vt:lpstr>
      <vt:lpstr>Samostudium laboratorních úloh</vt:lpstr>
      <vt:lpstr>Samostudium laboratorních úloh</vt:lpstr>
      <vt:lpstr>Samostudium laboratorních úloh</vt:lpstr>
      <vt:lpstr>Samostudium laboratorních úloh</vt:lpstr>
      <vt:lpstr>Doporučená literatura</vt:lpstr>
    </vt:vector>
  </TitlesOfParts>
  <Company>UK Pedf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Laboratoř anorganické chemie ZS 2018/2019</dc:title>
  <dc:creator>uzivatel</dc:creator>
  <cp:lastModifiedBy>uzivatel</cp:lastModifiedBy>
  <cp:revision>33</cp:revision>
  <cp:lastPrinted>2018-11-19T10:02:19Z</cp:lastPrinted>
  <dcterms:created xsi:type="dcterms:W3CDTF">2018-11-16T09:58:20Z</dcterms:created>
  <dcterms:modified xsi:type="dcterms:W3CDTF">2019-12-16T13:55:19Z</dcterms:modified>
</cp:coreProperties>
</file>