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71" r:id="rId12"/>
    <p:sldId id="269" r:id="rId13"/>
    <p:sldId id="272" r:id="rId14"/>
    <p:sldId id="263" r:id="rId15"/>
    <p:sldId id="264" r:id="rId16"/>
    <p:sldId id="265" r:id="rId17"/>
    <p:sldId id="273" r:id="rId18"/>
    <p:sldId id="274" r:id="rId19"/>
    <p:sldId id="275" r:id="rId20"/>
    <p:sldId id="266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B1559-63FF-4106-8280-718E8425D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Наречие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89530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D289DD3-1C44-4424-8EF5-3C57145D42DC}"/>
              </a:ext>
            </a:extLst>
          </p:cNvPr>
          <p:cNvSpPr txBox="1"/>
          <p:nvPr/>
        </p:nvSpPr>
        <p:spPr>
          <a:xfrm>
            <a:off x="1207363" y="876674"/>
            <a:ext cx="977431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Особенности образования чешских наречий</a:t>
            </a:r>
          </a:p>
          <a:p>
            <a:endParaRPr lang="de-DE" sz="2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Перед суффиксом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-e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согласные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превращаются в мягкие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ď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ť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ň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hrdě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napjatě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srdečně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de-DE" sz="2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чередуются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 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ř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krátký → krátce, drahý→ draze, tichý → tiše, dobrý → dobře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b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С помощью суффикса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-y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наречия образуются по большей части от прилагательных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cs-CZ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ský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cs-CZ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cký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český → česky, německý → německy, fantastický → fantasticky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);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исключением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hezký → hezky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b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 некоторых прилагательных наречия образуются и с помощью суффикса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-o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и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 помощью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суффикса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-e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draho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 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draze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těžko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 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těžce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Между этими формами может не быть семантических отличий (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Trpce lid žije v palácích, trpko se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dýše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v chýši.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Ner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  <a:endParaRPr lang="de-DE" sz="2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E86366-23EE-4583-B15A-F3898743CCCE}"/>
              </a:ext>
            </a:extLst>
          </p:cNvPr>
          <p:cNvSpPr txBox="1"/>
          <p:nvPr/>
        </p:nvSpPr>
        <p:spPr>
          <a:xfrm>
            <a:off x="312198" y="338026"/>
            <a:ext cx="1156760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Однако часто смысловое отличие имеется.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конкретное, территориальное значение.</a:t>
            </a: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bydlí blízko, daleko, spadl hluboko, létá vysoko, nízko, tuho naškrobený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общее, переносное значение.</a:t>
            </a: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blízce příbuzný, tak dalece známý, hluboce zarmoucen, vysoce vážený, nízce smýšlející, tuze (velmi) se mýlíš</a:t>
            </a:r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безличных конструкциях с быть преобладают формы на –о</a:t>
            </a: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 sychravo, ošklivo, prázdno, je mi nevolno</a:t>
            </a:r>
          </a:p>
          <a:p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Zdá se mi to, nebo tam (hluboko, hluboce) uprostřed červeně svítí?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Zda a jak (daleko, dalece) vyhovují tomuto nároku, nelze nikdy předem říci a musí se to případ od případu ověřovat.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Bylo (sychravo, sychravě) a v mrazivém vzduchu se vznášel příslib prvního sněhu.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Potáhla z cigarety, zvedla bradu a (hluboko, hluboce) se zamyslela, nebo třeba jen hrála o čas.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Nemusíte jezdit (daleko, dalece) můžete si prostřít a poležet třeba v trávě u chalupy či někde poblíž, kam dojedete na kole.</a:t>
            </a:r>
          </a:p>
        </p:txBody>
      </p:sp>
    </p:spTree>
    <p:extLst>
      <p:ext uri="{BB962C8B-B14F-4D97-AF65-F5344CB8AC3E}">
        <p14:creationId xmlns:p14="http://schemas.microsoft.com/office/powerpoint/2010/main" val="281754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BA25FF6-FD5C-4C9F-BA27-1DA5E36F4242}"/>
              </a:ext>
            </a:extLst>
          </p:cNvPr>
          <p:cNvSpPr txBox="1"/>
          <p:nvPr/>
        </p:nvSpPr>
        <p:spPr>
          <a:xfrm>
            <a:off x="1624614" y="892063"/>
            <a:ext cx="88066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 ЧЯ необходимо обращать большее внимание на порядок слов (это рекомендация, не правило)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Doma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poslušně uklízí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ale v práci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 chová divně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валентность глагола требует обязательного восполнения позиции – наречие стоит обычно за глаголом.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Jako vždy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vypadala báječně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глагол не требует обязательного восполнения валентности справа, наречие в препозиции.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Maminky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spokojeně sedí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u stolku v knihovně.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наречие связано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реализацией тематическо-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рематического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членения, порядок слов подчинен ему.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Starý pán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pobíhal zmateně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 chodníku i silnici.</a:t>
            </a:r>
            <a:endParaRPr lang="cs-CZ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6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09416D3-C458-4B43-AFB0-CAD472102760}"/>
              </a:ext>
            </a:extLst>
          </p:cNvPr>
          <p:cNvSpPr txBox="1"/>
          <p:nvPr/>
        </p:nvSpPr>
        <p:spPr>
          <a:xfrm>
            <a:off x="1208842" y="1488697"/>
            <a:ext cx="97743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Принципиальных расхождений в грамматической структуре данной части речи между ЧЯ и РЯ нет.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Чешско-русские несоответствия.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Выражения типа: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 celé dny pracoval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соответствуют в РЯ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твор.п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целыми днями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dnes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соответствует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сегодня, теперь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teprve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Несоответствия по большей части носят лексический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65865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67F2652-0F18-466E-BDD9-5CD33EC98C82}"/>
              </a:ext>
            </a:extLst>
          </p:cNvPr>
          <p:cNvSpPr txBox="1"/>
          <p:nvPr/>
        </p:nvSpPr>
        <p:spPr>
          <a:xfrm>
            <a:off x="494190" y="380582"/>
            <a:ext cx="1120362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Фразеологизмы 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фразеологизованные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выражения, включающие наречия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Jelikož máme omezené prostory, nezbývá nic jiného než šatník čas od času protřídit.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 дня на день и с часу на час он собирался навестить Татьяну, но все откладывал, удивляясь своей нерешительности.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čem spolu tehdy, většinou mezi čtyřma očima, hovořili, zůstane navždy tajemstvím; četné spekulace historiků i novinářů vycházely z toho, že mnohaleté kolegiální a dokonce přátelské kontakty obou fyziků po kodaňském setkání skončily.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слово за слово, и наша беседа вышла за рамки заявленной темы.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Kniha vás krok za krokem provede jednotlivými technikami a názorně vám ukáže, jak posílit svaly trupu v oblasti beder, pánve, břicha a kyčlí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Год за годом Катерина писала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Милию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год за годом отправляла посылки.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Už rok trávím den za dnem v ubohém špinavém hotelovém pokoji.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redaktorů dostává den co den na stůl řadu příspěvků od těch, kteří se snaží tímto způsobem zviditelnit.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Оттого и речь его из году в год становилась тише и медлительнее.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Žádné kamarádství s těmi, kteří pochodují stejným krokem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Жили душа в душу, занимались только друг другом.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открытой могилы, рука об руку, стояли родители Нади, приехавшие из Серпухова.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EEBA33-EBF5-447C-9098-B36225DA1335}"/>
              </a:ext>
            </a:extLst>
          </p:cNvPr>
          <p:cNvSpPr txBox="1"/>
          <p:nvPr/>
        </p:nvSpPr>
        <p:spPr>
          <a:xfrm>
            <a:off x="1102310" y="838718"/>
            <a:ext cx="1023595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Люда с ног валилась от усталости, внук, как назло, подхватил ветрянку.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"За трупом, что ли?" ― спросил контролёр напрямик.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Рыбаки аж рты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пораскрывали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наперебой спрашивать начали.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Лиза вообще наотрез отказывалась со мной общаться.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взялись раз с товарищем плыть наперегонки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случайно в начале встречи он как бы невзначай проронил, что три года не общался один на один с журналистами.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не желаешь разделить с другими свою беду, поневоле становишься жестоким с теми, кого любишь.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Партия власти сплошь и рядом нарушает обязательства.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Через час, исколесив всю толкучку вдоль и поперёк, Японец окончательно убедился, что лапти найти невозможно.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 боялся вспышки эпидемии, остро нуждался в рабочих руках, и требовал помощи.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 этого она закрыла глаза, лежала молча, дышала ровно.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Бэда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вдруг споткнулся, густо покраснел и выпустил ее руку.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Дед уже туго слышал.</a:t>
            </a:r>
          </a:p>
        </p:txBody>
      </p:sp>
    </p:spTree>
    <p:extLst>
      <p:ext uri="{BB962C8B-B14F-4D97-AF65-F5344CB8AC3E}">
        <p14:creationId xmlns:p14="http://schemas.microsoft.com/office/powerpoint/2010/main" val="8249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649B12-6D96-491C-B57D-50697AF48121}"/>
              </a:ext>
            </a:extLst>
          </p:cNvPr>
          <p:cNvSpPr txBox="1"/>
          <p:nvPr/>
        </p:nvSpPr>
        <p:spPr>
          <a:xfrm>
            <a:off x="1031289" y="1074872"/>
            <a:ext cx="1012942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Děje se tak navzdory tomu, že část české veřejnosti zjevně Izrael a Židy „nemusí“.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Ačkoliv s nádobím schválně nahlas cinkal a hlasitě bouchal dvířky kredence, když hledal čaj, nikdo se v kuchyni neobjevil.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Užívejte každé ráno nalačno a okamžitě se vám při dýchání uleví.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Nějaké základy mám, se svým personálem se domluvím, ale nemůžu plynně mluvit s hosty. Což je v restauraci velká chyba.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Stál tam, v plášti z vlčích kůží nedbale nasazeném na širokých ramenou a v helmě s velkými rohy, která mu ještě dodávala na vzrůstu, mezi míhajícími se stíny.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Zatímco se komisař protahuje mezi stojícími lidmi, osahává si nos, ústa a uši, jako by se chtěl potmě hmatem ujistit, že je to 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Teď už plakala usedavě, nemohla se na něho ani podívat.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té doby vytrvale přesvědčuje soudy, že jednal ze strachu o život.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Každým krokem člověk chtěj nechtěj vzpomíná na to, čemu přivykl, co si zamiloval, co si zvolil, aby vyplnilo jeho život, co mu přisoudil sám osud.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Neměli bychom proto ukvapeně tuto alternativu odmítat.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Tuňák a vejce natvrdo mezi dvěma krajíci chleba.</a:t>
            </a:r>
          </a:p>
        </p:txBody>
      </p:sp>
    </p:spTree>
    <p:extLst>
      <p:ext uri="{BB962C8B-B14F-4D97-AF65-F5344CB8AC3E}">
        <p14:creationId xmlns:p14="http://schemas.microsoft.com/office/powerpoint/2010/main" val="366045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54A539-BB17-436E-BD82-F4933C47139E}"/>
              </a:ext>
            </a:extLst>
          </p:cNvPr>
          <p:cNvSpPr txBox="1"/>
          <p:nvPr/>
        </p:nvSpPr>
        <p:spPr>
          <a:xfrm>
            <a:off x="2976239" y="772854"/>
            <a:ext cx="6094520" cy="51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Упражнение № 6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Переведите: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 ведь здесь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впервые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 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Я с вами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заодно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Сложив это письмо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вдвое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он спрятал его. 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Я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сперва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думал, что он только шутит.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начали работать вдвоем.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Студент сдал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играючи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экзамен по философии.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Мой дядя жил долгое время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припеваючи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решили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немедля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отправиться в дорогу.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F8A13C-BDE4-453E-84A8-36A7F730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59">
            <a:off x="2524822" y="280280"/>
            <a:ext cx="5526628" cy="62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0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951B1F-C6DC-47D3-8CA1-7A748B75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77" y="26319"/>
            <a:ext cx="6926565" cy="68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7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00EC39B-506B-42DD-8019-16034D23D69B}"/>
              </a:ext>
            </a:extLst>
          </p:cNvPr>
          <p:cNvSpPr txBox="1"/>
          <p:nvPr/>
        </p:nvSpPr>
        <p:spPr>
          <a:xfrm>
            <a:off x="239696" y="302359"/>
            <a:ext cx="1153209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Наречие – это неизменяемая часть речи, которая обозначает признак действия, состояния, предмета либо другого признака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то есть: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признак глагола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бегают быстро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существительного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прогулка пешком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прилагательного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очень веселый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другого наречия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потрясающе вкусно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 морфологической точки зрения наречие лишено формальных признаков, общих всем типам наречий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т.к.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единственный его формальный признак – неизменяемость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в отличие от остальных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автосемантических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частей речи.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Единственной морфологической категорией наречий являются степени сравнения, образование которых, однако, происходит только от качественных имен прилагательных.</a:t>
            </a:r>
            <a:endParaRPr lang="cs-CZ" sz="20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предложении наречие чаще всего выступает в роли обстоятельства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Она спала беспокойно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.),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реже – несогласованного определения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Я люблю яйцо всмятку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Наречия состояния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(слова категории состояния)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могут быть также частью предиката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Мне стало весело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.).</a:t>
            </a:r>
          </a:p>
          <a:p>
            <a:pPr algn="just"/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</a:tabLst>
            </a:pP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02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370F3C-B82C-46E3-9FAB-4A385978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179">
            <a:off x="1762144" y="298286"/>
            <a:ext cx="8415556" cy="62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8A773A-3B6F-4868-ACCC-D3C30304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85" y="1199646"/>
            <a:ext cx="8619241" cy="46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8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CA2FED-A0D1-4F33-951C-13063CB0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32" y="723276"/>
            <a:ext cx="9408369" cy="56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5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F49962-6D3F-44CB-A416-9E412C17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1" y="772212"/>
            <a:ext cx="9249558" cy="53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7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62C320-33A2-46A4-9A9E-9BD66FB5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55" y="561011"/>
            <a:ext cx="9820689" cy="573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2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40ACCB-4DCD-4FBF-B988-EF4433AE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8" y="276084"/>
            <a:ext cx="9618724" cy="630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8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64195D-E5FE-4D8C-9F47-564CE2DD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91" y="158064"/>
            <a:ext cx="8778135" cy="65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92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72E2115-5EF3-4D86-B004-0F15CD98C746}"/>
              </a:ext>
            </a:extLst>
          </p:cNvPr>
          <p:cNvSpPr txBox="1"/>
          <p:nvPr/>
        </p:nvSpPr>
        <p:spPr>
          <a:xfrm>
            <a:off x="390617" y="643422"/>
            <a:ext cx="112213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cs-CZ" sz="2000" b="1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Слова</a:t>
            </a:r>
            <a:r>
              <a:rPr lang="cs-CZ" sz="2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к</a:t>
            </a:r>
            <a:r>
              <a:rPr lang="ru-RU" sz="2000" b="1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атегории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состояния (</a:t>
            </a:r>
            <a:r>
              <a:rPr lang="ru-RU" sz="2000" b="1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предикативы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— иногда определяются как самостоятельная часть речи, в которую входят неизменяемые слова, отвечающие на вопрос </a:t>
            </a:r>
            <a:r>
              <a:rPr lang="ru-RU" sz="2000" b="1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как? каково? 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обозначающие состояние предмета. </a:t>
            </a:r>
            <a:r>
              <a:rPr lang="ru-RU" sz="2000" u="sng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Иногда к ним относят и краткие прилагательные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рад, должен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  <a:r>
              <a:rPr lang="ru-RU" sz="2000" u="sng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наречные выражения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быть начеку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>
              <a:tabLst>
                <a:tab pos="270510" algn="l"/>
              </a:tabLst>
            </a:pPr>
            <a:endParaRPr lang="ru-RU" sz="2000" kern="5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</a:tabLst>
            </a:pPr>
            <a:r>
              <a:rPr lang="ru-RU" sz="2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 словам категории состояния относят только те слова, которые являются единым главным членом односоставных предложений или входят в его состав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Надо торопиться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</a:tabLst>
            </a:pPr>
            <a:endParaRPr lang="ru-RU" sz="2000" kern="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</a:tabLst>
            </a:pPr>
            <a:r>
              <a:rPr lang="ru-RU" sz="2000" u="sng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происхождению выделяют:</a:t>
            </a:r>
            <a:endParaRPr lang="cs-CZ" sz="2000" u="sng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70510" algn="l"/>
                <a:tab pos="292100" algn="l"/>
                <a:tab pos="4572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 на -о, соотносимые с наречиями и краткими формами прилагательных 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тоскливо, весело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70510" algn="l"/>
                <a:tab pos="292100" algn="l"/>
                <a:tab pos="4572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слова, соотносимые с существительными 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грех, охота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70510" algn="l"/>
                <a:tab pos="292100" algn="l"/>
                <a:tab pos="4572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неизменяемые слова, не находящие соответствий в других частях речи 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надо, жаль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  <a:tab pos="292100" algn="l"/>
              </a:tabLst>
            </a:pPr>
            <a:endParaRPr lang="ru-RU" sz="2000" kern="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70510" algn="l"/>
                <a:tab pos="292100" algn="l"/>
              </a:tabLst>
            </a:pPr>
            <a:r>
              <a:rPr lang="ru-RU" sz="2000" u="sng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значению выделяют:</a:t>
            </a:r>
            <a:endParaRPr lang="cs-CZ" sz="2000" u="sng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70510" algn="l"/>
                <a:tab pos="292100" algn="l"/>
                <a:tab pos="4572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качественные 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досадно, пыльно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предикативы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70510" algn="l"/>
                <a:tab pos="292100" algn="l"/>
                <a:tab pos="4572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модальные (</a:t>
            </a:r>
            <a:r>
              <a:rPr lang="ru-RU" sz="2000" i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нельзя, можно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предикативы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kern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4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EF3799C-29A4-4AAB-A402-688DC529C728}"/>
              </a:ext>
            </a:extLst>
          </p:cNvPr>
          <p:cNvSpPr txBox="1"/>
          <p:nvPr/>
        </p:nvSpPr>
        <p:spPr>
          <a:xfrm>
            <a:off x="763479" y="692457"/>
            <a:ext cx="1052003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наречий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РЯ довольно мало непроизводных наречий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вдруг, прежде, еле-еле, теперь, здесь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основную часть составляют наречия, мотивированные словами разных частей речи: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прилагательными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привычно, тайком, по-деловому, врассыпную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домой, всерьез, издали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числительными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трижды, втрое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местоимениями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отчего, незачем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глаголами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стоймя, волоком, вплавь, вдогонку, второпях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наречиями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слабовато, частенько, недаром, отныне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Прочие непроизводные наречия</a:t>
            </a:r>
          </a:p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вчера, завтра, тогда, когда, иногда, всегда, пока, теперь, ныне, уже, после; </a:t>
            </a:r>
          </a:p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вон, прочь, где, возле, подле, около, там, тут, туда, сюда, куда, всюду; </a:t>
            </a:r>
          </a:p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образа и способа действия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вдруг, как, так, иначе; </a:t>
            </a:r>
          </a:p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степени или меры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столько, сколько, очень, почти, едва, чуть.</a:t>
            </a:r>
          </a:p>
        </p:txBody>
      </p:sp>
    </p:spTree>
    <p:extLst>
      <p:ext uri="{BB962C8B-B14F-4D97-AF65-F5344CB8AC3E}">
        <p14:creationId xmlns:p14="http://schemas.microsoft.com/office/powerpoint/2010/main" val="393816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2278D51-BD50-49B5-A0F0-5CE9D58CAD4D}"/>
              </a:ext>
            </a:extLst>
          </p:cNvPr>
          <p:cNvSpPr txBox="1"/>
          <p:nvPr/>
        </p:nvSpPr>
        <p:spPr>
          <a:xfrm>
            <a:off x="254493" y="0"/>
            <a:ext cx="1168301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Способы образования наречий: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При помощи аффиксов, причем чаще всего (в большинстве случаев) речь идет о суффиксе -о.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	–о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гладко, верно, далеко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сравни краткие формы прилагательных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Платье мал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краткое прилагательное х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Нас м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- наречие);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	–е используется в случае образования наречий от прилагательных на –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-чий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вызывающе, жгуче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	-и используется в случае образования от прилагательных на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богатырски, молодецки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иногда в сочетании с приставкой по-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по-русски, по-отцовски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	–ому, -ему в сочетании с приставкой по-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по-новому, по-весеннему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Многие наречия образованы от бывших косвенных падежей прилагательных в сочетании с предлогами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наскоро, заживо, изредка, вкратце, подолгу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Многие наречия образованы от имен существительных в сочетании с предлогами и беспредложного творительного падежа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изнутри, отчасти, снизу, поверху, наверху, вновь, вечером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причем предлоги на и в особенно продуктивны.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Некоторые (немногие) наречия образованы от числительных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вдвое, по двое, вдвоем, дважды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Некоторые наречия образованы от деепричастий на –а, -я, они часто отличаются своим ударением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Он слушал м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лча.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наречие х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Молч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ты ничего не объяснишь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- деепричастие).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 В функции наречия иногда выступают устойчивые выражения,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аналитический способ образования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 глазу на глаз, время от времени, со дня на день, надлежащим образом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260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8D32EA7-DBD7-4642-A147-EB9ACFF70369}"/>
              </a:ext>
            </a:extLst>
          </p:cNvPr>
          <p:cNvSpPr txBox="1"/>
          <p:nvPr/>
        </p:nvSpPr>
        <p:spPr>
          <a:xfrm>
            <a:off x="3098307" y="301841"/>
            <a:ext cx="6150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Образование местоименных наречий</a:t>
            </a:r>
            <a:endParaRPr lang="cs-CZ" sz="20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9296BD3-2A7A-4EBA-ABF9-4DEBD856E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11480"/>
              </p:ext>
            </p:extLst>
          </p:nvPr>
        </p:nvGraphicFramePr>
        <p:xfrm>
          <a:off x="248575" y="941033"/>
          <a:ext cx="11718523" cy="5447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838">
                  <a:extLst>
                    <a:ext uri="{9D8B030D-6E8A-4147-A177-3AD203B41FA5}">
                      <a16:colId xmlns:a16="http://schemas.microsoft.com/office/drawing/2014/main" val="4115793367"/>
                    </a:ext>
                  </a:extLst>
                </a:gridCol>
                <a:gridCol w="1299705">
                  <a:extLst>
                    <a:ext uri="{9D8B030D-6E8A-4147-A177-3AD203B41FA5}">
                      <a16:colId xmlns:a16="http://schemas.microsoft.com/office/drawing/2014/main" val="1836579128"/>
                    </a:ext>
                  </a:extLst>
                </a:gridCol>
                <a:gridCol w="1531418">
                  <a:extLst>
                    <a:ext uri="{9D8B030D-6E8A-4147-A177-3AD203B41FA5}">
                      <a16:colId xmlns:a16="http://schemas.microsoft.com/office/drawing/2014/main" val="143843813"/>
                    </a:ext>
                  </a:extLst>
                </a:gridCol>
                <a:gridCol w="1104457">
                  <a:extLst>
                    <a:ext uri="{9D8B030D-6E8A-4147-A177-3AD203B41FA5}">
                      <a16:colId xmlns:a16="http://schemas.microsoft.com/office/drawing/2014/main" val="4065881247"/>
                    </a:ext>
                  </a:extLst>
                </a:gridCol>
                <a:gridCol w="1047999">
                  <a:extLst>
                    <a:ext uri="{9D8B030D-6E8A-4147-A177-3AD203B41FA5}">
                      <a16:colId xmlns:a16="http://schemas.microsoft.com/office/drawing/2014/main" val="176225566"/>
                    </a:ext>
                  </a:extLst>
                </a:gridCol>
                <a:gridCol w="1185612">
                  <a:extLst>
                    <a:ext uri="{9D8B030D-6E8A-4147-A177-3AD203B41FA5}">
                      <a16:colId xmlns:a16="http://schemas.microsoft.com/office/drawing/2014/main" val="3850589158"/>
                    </a:ext>
                  </a:extLst>
                </a:gridCol>
                <a:gridCol w="1852522">
                  <a:extLst>
                    <a:ext uri="{9D8B030D-6E8A-4147-A177-3AD203B41FA5}">
                      <a16:colId xmlns:a16="http://schemas.microsoft.com/office/drawing/2014/main" val="2847642810"/>
                    </a:ext>
                  </a:extLst>
                </a:gridCol>
                <a:gridCol w="1681972">
                  <a:extLst>
                    <a:ext uri="{9D8B030D-6E8A-4147-A177-3AD203B41FA5}">
                      <a16:colId xmlns:a16="http://schemas.microsoft.com/office/drawing/2014/main" val="2390174140"/>
                    </a:ext>
                  </a:extLst>
                </a:gridCol>
              </a:tblGrid>
              <a:tr h="1322680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Вопросительно-относительные местоимения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Отрицательные местоименные наречия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Неопределенные местоименные наречия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76031"/>
                  </a:ext>
                </a:extLst>
              </a:tr>
              <a:tr h="264536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064567"/>
                  </a:ext>
                </a:extLst>
              </a:tr>
              <a:tr h="440893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негде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нигде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кое-где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 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442662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куда-то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куда-либо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куда-нибудь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куда 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503839"/>
                  </a:ext>
                </a:extLst>
              </a:tr>
              <a:tr h="496924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неоткуда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ниоткуда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кое-откуда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откуда-то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откуда-нибудь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откуда 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235813"/>
                  </a:ext>
                </a:extLst>
              </a:tr>
              <a:tr h="440893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никак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кое-как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94613"/>
                  </a:ext>
                </a:extLst>
              </a:tr>
              <a:tr h="496924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некогда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никогда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кое-когда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угодно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552937"/>
                  </a:ext>
                </a:extLst>
              </a:tr>
              <a:tr h="661340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почему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кое-почему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почему-то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716161"/>
                  </a:ext>
                </a:extLst>
              </a:tr>
              <a:tr h="661340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несколько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нисколько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кое-сколько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сколько-то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сколь-либо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сколько-нибудь</a:t>
                      </a:r>
                      <a:endParaRPr lang="cs-CZ" sz="18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 угодно</a:t>
                      </a:r>
                      <a:endParaRPr lang="cs-CZ" sz="18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701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67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AF8545-8DDD-40B7-862B-9F70E4E9CB12}"/>
              </a:ext>
            </a:extLst>
          </p:cNvPr>
          <p:cNvSpPr txBox="1"/>
          <p:nvPr/>
        </p:nvSpPr>
        <p:spPr>
          <a:xfrm>
            <a:off x="221942" y="233271"/>
            <a:ext cx="1171852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Степени сравнения наречий</a:t>
            </a:r>
          </a:p>
          <a:p>
            <a:endParaRPr lang="cs-CZ" sz="19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Наречия на </a:t>
            </a:r>
            <a:r>
              <a:rPr lang="ru-RU" sz="19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-о, -е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образованные от качественных прилагательных, имеют только одну словоизменительную категорию – степень сравнения 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т.е. располагают формами положительной степени 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красиво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и сравнительной степени 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красивее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Наречия, образованные от качественных прилагательных, в значении меры и степени 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невероятно умен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не образуют сравнительной степени. </a:t>
            </a:r>
          </a:p>
          <a:p>
            <a:pPr algn="just"/>
            <a:endParaRPr lang="ru-RU" sz="19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Сравнительная степень наречий образуется с помощью суффиксов </a:t>
            </a:r>
            <a:r>
              <a:rPr lang="ru-RU" sz="19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-ее, -ей 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</a:t>
            </a:r>
            <a:r>
              <a:rPr lang="ru-RU" sz="19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-е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(с чередованием предыдущего согласного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например, 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короче, выше, тоньше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Кроме того, существует также форма сравнительной степени с приставкой 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по-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покрасивее, пониже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Сравнительная степень наречий регулярно совпадает со сравнительной степенью соответствующих прилагательных и </a:t>
            </a:r>
            <a:r>
              <a:rPr lang="ru-RU" sz="19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предикативов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То же можно сказать и об аналитической форме сравнительной степени 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более / менее глубоко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cs-CZ" sz="19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19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рамках превосходной степени мы также можем выделить аналитические формы, образующиеся при помощи </a:t>
            </a:r>
            <a:r>
              <a:rPr lang="ru-RU" sz="19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наиболее / наименее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аналогично соответствующим аналитическим формам прилагательных 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наиболее / наименее активно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</a:t>
            </a:r>
            <a:r>
              <a:rPr lang="ru-RU" sz="19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синтетические формы на </a:t>
            </a:r>
            <a:r>
              <a:rPr lang="ru-RU" sz="19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</a:t>
            </a:r>
            <a:r>
              <a:rPr lang="ru-RU" sz="1900" b="1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йше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прекраснейше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также соответствующие формам прилагательных на 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</a:t>
            </a:r>
            <a:r>
              <a:rPr lang="ru-RU" sz="19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ейший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-</a:t>
            </a:r>
            <a:r>
              <a:rPr lang="ru-RU" sz="19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айший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Существуют также формы превосходной степени с увеличительными приставками </a:t>
            </a:r>
            <a:r>
              <a:rPr lang="ru-RU" sz="19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пре-, наи-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19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пренеприятнейше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sz="19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наиопаснейше</a:t>
            </a:r>
            <a:r>
              <a:rPr lang="ru-RU" sz="19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cs-CZ" sz="19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7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84665C6-6A12-4969-9DAD-F25DB0B73C12}"/>
              </a:ext>
            </a:extLst>
          </p:cNvPr>
          <p:cNvSpPr txBox="1"/>
          <p:nvPr/>
        </p:nvSpPr>
        <p:spPr>
          <a:xfrm>
            <a:off x="1136342" y="920621"/>
            <a:ext cx="103158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Традиционная классификация наречий в ЧЯ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příslovce zájmenná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kde, jak, tady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Kde se zrodil samotný nápad založit záchrannou stanici pro zvířata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2. příslovce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deadjektivní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jakostní (kvalitativní):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příjemně, sladce, rychle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Sedí se příjemně vysoko, na pohodlném nastupování se podílejí široké dveře otevíratelné ve velkém úhlu.</a:t>
            </a:r>
          </a:p>
          <a:p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vztahová (relační):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přátelsky, bděle, škodlivě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 díky jsem však jeho šlechetnou nabídku odmítl a přátelsky jsme se rozloučili. </a:t>
            </a:r>
          </a:p>
          <a:p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3. příslovce modální a stavová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(predikativa):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možno, nutno, radno, lze,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mrtvo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Jejich vztah lze popsat jako vztah loupežníka a narkomanky. </a:t>
            </a:r>
          </a:p>
        </p:txBody>
      </p:sp>
    </p:spTree>
    <p:extLst>
      <p:ext uri="{BB962C8B-B14F-4D97-AF65-F5344CB8AC3E}">
        <p14:creationId xmlns:p14="http://schemas.microsoft.com/office/powerpoint/2010/main" val="401095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528882-B312-4DA1-8561-AED8663C4A6C}"/>
              </a:ext>
            </a:extLst>
          </p:cNvPr>
          <p:cNvSpPr txBox="1"/>
          <p:nvPr/>
        </p:nvSpPr>
        <p:spPr>
          <a:xfrm>
            <a:off x="307759" y="364269"/>
            <a:ext cx="1157648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typu okolností, jež vyjadřují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příslovce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místa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dole, předem, okolo, zprava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Ticho tam dole, nebo zavolám policajty! </a:t>
            </a:r>
            <a:r>
              <a:rPr lang="cs-CZ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Todle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není k vydržení! 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příslovce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brzy, dávno, odnepaměti, včera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Brzy byly město, přístav i mořské lázně obklíčeny jednotkami Rudé armády a jedné polské divize.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příslovce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způsobu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vlastního způsobu: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výborně, rozumně, mlčky, potichu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Naštěstí si ve vaně i ve sprše výborně dosáhnete na stehna, která patří k nejpostiženějším místům.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míry (intenzity):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velmi, nadobro, zcela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velmi četným shodným indiciím znělo toto dvojznačné prohlášení jako doznání.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zřetele: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prostorově, funkčně, politicky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Dům je úsporný i prostorově</a:t>
            </a:r>
            <a:r>
              <a:rPr lang="pl-PL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pl-PL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Příslovce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(důvodu, přípustky, účelu):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schválně, omylem, vzteky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Seděl na ní Čert, a jestliže někdo z davu schválně sáhl na pytel, dostal od Čerta ocasem.</a:t>
            </a:r>
          </a:p>
        </p:txBody>
      </p:sp>
    </p:spTree>
    <p:extLst>
      <p:ext uri="{BB962C8B-B14F-4D97-AF65-F5344CB8AC3E}">
        <p14:creationId xmlns:p14="http://schemas.microsoft.com/office/powerpoint/2010/main" val="420335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34</TotalTime>
  <Words>2415</Words>
  <Application>Microsoft Office PowerPoint</Application>
  <PresentationFormat>Širokoúhlá obrazovka</PresentationFormat>
  <Paragraphs>262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Century Gothic</vt:lpstr>
      <vt:lpstr>Courier New</vt:lpstr>
      <vt:lpstr>Garamond</vt:lpstr>
      <vt:lpstr>Symbol</vt:lpstr>
      <vt:lpstr>Wingdings</vt:lpstr>
      <vt:lpstr>Savon</vt:lpstr>
      <vt:lpstr>Наречие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Наречие</dc:title>
  <dc:creator>Veronika Stranz-Nikitina</dc:creator>
  <cp:lastModifiedBy>Veronika Stranz-Nikitina</cp:lastModifiedBy>
  <cp:revision>5</cp:revision>
  <dcterms:created xsi:type="dcterms:W3CDTF">2021-01-25T14:20:15Z</dcterms:created>
  <dcterms:modified xsi:type="dcterms:W3CDTF">2021-01-29T16:16:22Z</dcterms:modified>
</cp:coreProperties>
</file>