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Nunito-bold.fntdata"/><Relationship Id="rId10" Type="http://schemas.openxmlformats.org/officeDocument/2006/relationships/slide" Target="slides/slide5.xml"/><Relationship Id="rId21" Type="http://schemas.openxmlformats.org/officeDocument/2006/relationships/font" Target="fonts/Nunito-regular.fntdata"/><Relationship Id="rId13" Type="http://schemas.openxmlformats.org/officeDocument/2006/relationships/slide" Target="slides/slide8.xml"/><Relationship Id="rId24" Type="http://schemas.openxmlformats.org/officeDocument/2006/relationships/font" Target="fonts/Nunito-boldItalic.fntdata"/><Relationship Id="rId12" Type="http://schemas.openxmlformats.org/officeDocument/2006/relationships/slide" Target="slides/slide7.xml"/><Relationship Id="rId23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f4192a3c9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f4192a3c9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f4192a3c94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f4192a3c9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4192a3c94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f4192a3c94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f4192a3c94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f4192a3c94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46488a8f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c46488a8f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c4b6a6993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c4b6a6993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4192a3c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f4192a3c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4192a3c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4192a3c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4192a3c9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4192a3c9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4192a3c9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f4192a3c9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515d581f8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c515d581f8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515d581f8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515d581f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4b6a6993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c4b6a6993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4192a3c9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f4192a3c9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677600" y="1847700"/>
            <a:ext cx="57888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133"/>
              <a:t>Eurozone Crisis</a:t>
            </a:r>
            <a:r>
              <a:rPr lang="en" sz="6133"/>
              <a:t> - </a:t>
            </a:r>
            <a:endParaRPr sz="6133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Debt, Guilt and Polarization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Elizaveta Geytsman, </a:t>
            </a:r>
            <a:r>
              <a:rPr lang="en"/>
              <a:t>Emil Mouritsen, Lukas Baderschneider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Eurozone Crisis from a Greek perspective </a:t>
            </a:r>
            <a:endParaRPr/>
          </a:p>
        </p:txBody>
      </p:sp>
      <p:sp>
        <p:nvSpPr>
          <p:cNvPr id="194" name="Google Shape;194;p22"/>
          <p:cNvSpPr txBox="1"/>
          <p:nvPr>
            <p:ph idx="1" type="body"/>
          </p:nvPr>
        </p:nvSpPr>
        <p:spPr>
          <a:xfrm>
            <a:off x="819150" y="1619225"/>
            <a:ext cx="4204500" cy="28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 October of 2009 newly elected Socialist Government led by George Papandreou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New government reviews </a:t>
            </a:r>
            <a:r>
              <a:rPr lang="en" sz="1400"/>
              <a:t>the state finances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Finds that Greece’s actual state deficit is much worse than what was led to believe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“</a:t>
            </a:r>
            <a:r>
              <a:rPr i="1" lang="en" sz="1400"/>
              <a:t>Before the election we had some idea that the numbers were wrong. But we just had no idea how wrong they were.”</a:t>
            </a:r>
            <a:r>
              <a:rPr lang="en" sz="1400"/>
              <a:t> Newly appointed finance minister</a:t>
            </a:r>
            <a:endParaRPr sz="1400"/>
          </a:p>
        </p:txBody>
      </p:sp>
      <p:pic>
        <p:nvPicPr>
          <p:cNvPr id="195" name="Google Shape;1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825" y="1619225"/>
            <a:ext cx="2173027" cy="2173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</a:t>
            </a:r>
            <a:r>
              <a:rPr lang="en"/>
              <a:t>happened</a:t>
            </a:r>
            <a:r>
              <a:rPr lang="en"/>
              <a:t>? </a:t>
            </a:r>
            <a:endParaRPr/>
          </a:p>
        </p:txBody>
      </p:sp>
      <p:sp>
        <p:nvSpPr>
          <p:cNvPr id="201" name="Google Shape;201;p23"/>
          <p:cNvSpPr txBox="1"/>
          <p:nvPr>
            <p:ph idx="1" type="body"/>
          </p:nvPr>
        </p:nvSpPr>
        <p:spPr>
          <a:xfrm>
            <a:off x="4572000" y="1503825"/>
            <a:ext cx="3753000" cy="29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Greece enters the EMU in 2001 (by misreporting their deficit)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Membership of the EMU grants lower interest loans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Decades of systemic tax evasion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Euro highlighting Greece’s </a:t>
            </a:r>
            <a:r>
              <a:rPr lang="en" sz="1500"/>
              <a:t>competitiveness</a:t>
            </a:r>
            <a:r>
              <a:rPr lang="en" sz="1500"/>
              <a:t> problem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All of the above leading to fiscal problems, foreign investors selling their obligations, and in 2008 their state deficit reached 12% of the GDP</a:t>
            </a:r>
            <a:endParaRPr sz="1500"/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503825"/>
            <a:ext cx="2895965" cy="303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2010: First bailout package </a:t>
            </a:r>
            <a:endParaRPr/>
          </a:p>
        </p:txBody>
      </p:sp>
      <p:sp>
        <p:nvSpPr>
          <p:cNvPr id="208" name="Google Shape;208;p24"/>
          <p:cNvSpPr txBox="1"/>
          <p:nvPr>
            <p:ph idx="1" type="body"/>
          </p:nvPr>
        </p:nvSpPr>
        <p:spPr>
          <a:xfrm>
            <a:off x="819150" y="1634575"/>
            <a:ext cx="3753000" cy="28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EU and IMF agree on first loan to Greece totalling of over 110bn euros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EU demand harsh austerity measures in exchange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</a:t>
            </a:r>
            <a:r>
              <a:rPr lang="en" sz="1500"/>
              <a:t>parliament</a:t>
            </a:r>
            <a:r>
              <a:rPr lang="en" sz="1500"/>
              <a:t> in Greece approve of the austerity measures from the EU-commision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Protests all over Greece</a:t>
            </a:r>
            <a:endParaRPr sz="1500"/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700" y="1634575"/>
            <a:ext cx="3753000" cy="24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2011-2012: Second bailout</a:t>
            </a:r>
            <a:endParaRPr/>
          </a:p>
        </p:txBody>
      </p:sp>
      <p:sp>
        <p:nvSpPr>
          <p:cNvPr id="215" name="Google Shape;215;p25"/>
          <p:cNvSpPr txBox="1"/>
          <p:nvPr>
            <p:ph idx="1" type="body"/>
          </p:nvPr>
        </p:nvSpPr>
        <p:spPr>
          <a:xfrm>
            <a:off x="4572000" y="1492925"/>
            <a:ext cx="3753000" cy="29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EU leaders agree on new bailout package in </a:t>
            </a:r>
            <a:r>
              <a:rPr lang="en" sz="1600"/>
              <a:t>exchange</a:t>
            </a:r>
            <a:r>
              <a:rPr lang="en" sz="1600"/>
              <a:t> for more austerity</a:t>
            </a:r>
            <a:endParaRPr sz="1600"/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Papandreou resigns over new demands from EU</a:t>
            </a:r>
            <a:endParaRPr sz="1600"/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Election in 2012: Millions seek towards anti-austerity parties</a:t>
            </a:r>
            <a:endParaRPr sz="1600"/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Anti-austerity protest in Athens: Over 200.000 march the streets on sep 26th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16" name="Google Shape;2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25" y="1754250"/>
            <a:ext cx="3852376" cy="21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aftermath </a:t>
            </a:r>
            <a:endParaRPr/>
          </a:p>
        </p:txBody>
      </p:sp>
      <p:sp>
        <p:nvSpPr>
          <p:cNvPr id="222" name="Google Shape;222;p26"/>
          <p:cNvSpPr txBox="1"/>
          <p:nvPr>
            <p:ph idx="1" type="body"/>
          </p:nvPr>
        </p:nvSpPr>
        <p:spPr>
          <a:xfrm>
            <a:off x="819150" y="1990725"/>
            <a:ext cx="37530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Anti-austerity far left party Syriza almost wins majority in 2015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Negotiations with EU led by new finance minister Yanis Varoufakis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Standoff between EU and Greece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Euroscepticism</a:t>
            </a:r>
            <a:r>
              <a:rPr lang="en" sz="1500"/>
              <a:t> in Greece</a:t>
            </a:r>
            <a:endParaRPr sz="1500"/>
          </a:p>
        </p:txBody>
      </p:sp>
      <p:pic>
        <p:nvPicPr>
          <p:cNvPr id="223" name="Google Shape;2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952" y="845600"/>
            <a:ext cx="2516626" cy="3774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(2)</a:t>
            </a:r>
            <a:endParaRPr/>
          </a:p>
        </p:txBody>
      </p:sp>
      <p:sp>
        <p:nvSpPr>
          <p:cNvPr id="229" name="Google Shape;229;p2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Art, David (2015): The German Rescue of the Eurozone: How Germany Is Getting the Europe It Always Wanted. In Political Science Quarterly 130 (2), pp. 181–212.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Bulmer, Simon (2014): Germany and the Eurozone Crisis: Between Hegemony and Domestic Politics. In West European Politics 37 (6), pp. 1244–1263.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Conrad, Maximilian (2020): From the Eurozone Debt Crisis to the Alternative for Germany. In Frontiers in Political Science 2, Article 4.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Hallett, Andrew Hughes; Oliva, Juan Carlos Martinez (2015): The importance of trade and capital imbalances in the European debt crisis. In Journal of Policy Modeling 37 (2), pp. 229–252.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Offe, Claus (2019): Staatskapazität und Europäische Integration. Wiesbaden: Springer.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470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Germany’s dominant position in the EU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456125" y="1929338"/>
            <a:ext cx="3426300" cy="15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Economic strength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Industrial power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Financial stability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Successful trade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role of leadership</a:t>
            </a:r>
            <a:endParaRPr sz="200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500" y="1477924"/>
            <a:ext cx="4144074" cy="310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5129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Germany’s private sector in the debt crisis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320100" y="1573400"/>
            <a:ext cx="4251900" cy="30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German banks' interdependence: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Sovereign Debt Exposure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Effects on German Companies and Citizens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Stability of the Eurozone and Reserve Currency Status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600" y="1573388"/>
            <a:ext cx="3823800" cy="27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819150" y="845600"/>
            <a:ext cx="77580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and under which conditions can this work?</a:t>
            </a:r>
            <a:endParaRPr/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938" y="1598450"/>
            <a:ext cx="7758126" cy="32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787" y="0"/>
            <a:ext cx="8030425" cy="2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8875" y="2091175"/>
            <a:ext cx="5789148" cy="30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Germany, Guilt and Guillotine</a:t>
            </a:r>
            <a:endParaRPr/>
          </a:p>
        </p:txBody>
      </p:sp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00" y="1598887"/>
            <a:ext cx="3893524" cy="321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4650" y="1538475"/>
            <a:ext cx="37528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Austerity, no matter what!</a:t>
            </a:r>
            <a:endParaRPr/>
          </a:p>
        </p:txBody>
      </p:sp>
      <p:sp>
        <p:nvSpPr>
          <p:cNvPr id="172" name="Google Shape;172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325" y="1710275"/>
            <a:ext cx="7221351" cy="30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r/europe - Real Greek wages continue to fall since 2009"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38" y="1171775"/>
            <a:ext cx="3920612" cy="355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/europe - Real Greek wages continue to fall since 2009" id="181" name="Google Shape;18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0050" y="1171763"/>
            <a:ext cx="4405901" cy="35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aftermath </a:t>
            </a:r>
            <a:endParaRPr/>
          </a:p>
        </p:txBody>
      </p:sp>
      <p:pic>
        <p:nvPicPr>
          <p:cNvPr descr="Germany's anti-euro party AfD breaks national taboos"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051" y="1839988"/>
            <a:ext cx="4884826" cy="274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819150" y="1990725"/>
            <a:ext cx="29820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Rise of Nationalistic Populism in Germany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Idiots then and now (flawed conception of democracy)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Building on </a:t>
            </a:r>
            <a:r>
              <a:rPr lang="en" sz="1500"/>
              <a:t>Ressentiment</a:t>
            </a:r>
            <a:r>
              <a:rPr lang="en" sz="1500"/>
              <a:t> and Hobbesian Power Politics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