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comments+xml" PartName="/ppt/comments/comment1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commentAuthors+xml" PartName="/ppt/commentAuthors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</p:sldIdLst>
  <p:sldSz cy="6858000" cx="12192000"/>
  <p:notesSz cx="6858000" cy="9144000"/>
  <p:embeddedFontLst>
    <p:embeddedFont>
      <p:font typeface="Century Gothic"/>
      <p:regular r:id="rId12"/>
      <p:bold r:id="rId13"/>
      <p:italic r:id="rId14"/>
      <p:boldItalic r:id="rId1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16" roundtripDataSignature="AMtx7mj9dSXCMW+BQt+3THScQFykUxvPYQ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mAuthor clrIdx="0" id="0" initials="" lastIdx="1" name="Robert Hartmann"/>
</p:cmAuthorLst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font" Target="fonts/CenturyGothic-bold.fntdata"/><Relationship Id="rId12" Type="http://schemas.openxmlformats.org/officeDocument/2006/relationships/font" Target="fonts/CenturyGothic-regular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CenturyGothic-boldItalic.fntdata"/><Relationship Id="rId14" Type="http://schemas.openxmlformats.org/officeDocument/2006/relationships/font" Target="fonts/CenturyGothic-italic.fntdata"/><Relationship Id="rId16" Type="http://customschemas.google.com/relationships/presentationmetadata" Target="meta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comments/comment1.xml><?xml version="1.0" encoding="utf-8"?>
<p:cm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m authorId="0" idx="1" dt="2020-04-26T19:47:22.435">
    <p:pos x="432" y="1382"/>
    <p:text>Swedens own proclaimed goal for 2030 is -55-60% - so we can argue on that way that they just want to push everybody to make similar contributions without increasing their spped/ share</p:text>
    <p:extLst>
      <p:ext uri="{C676402C-5697-4E1C-873F-D02D1690AC5C}">
        <p15:threadingInfo timeZoneBias="0"/>
      </p:ext>
      <p:ext uri="http://customooxmlschemas.google.com/">
        <go:slidesCustomData xmlns:go="http://customooxmlschemas.google.com/" commentPostId="AAAAJdvGCTM"/>
      </p:ext>
    </p:extLst>
  </p:cm>
</p:cmLst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" name="Google Shape;148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" name="Google Shape;154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" name="Google Shape;160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74ea14dc91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" name="Google Shape;166;g74ea14dc91_0_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2" name="Google Shape;172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0-HD-BTM.png" id="13" name="Google Shape;13;p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4375150"/>
            <a:ext cx="12192000" cy="248285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8"/>
          <p:cNvSpPr txBox="1"/>
          <p:nvPr>
            <p:ph type="ctrTitle"/>
          </p:nvPr>
        </p:nvSpPr>
        <p:spPr>
          <a:xfrm>
            <a:off x="1371600" y="1803405"/>
            <a:ext cx="9448800" cy="182509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Century Gothic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8"/>
          <p:cNvSpPr txBox="1"/>
          <p:nvPr>
            <p:ph idx="1" type="subTitle"/>
          </p:nvPr>
        </p:nvSpPr>
        <p:spPr>
          <a:xfrm>
            <a:off x="1371600" y="3632201"/>
            <a:ext cx="9448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6" name="Google Shape;16;p8"/>
          <p:cNvSpPr txBox="1"/>
          <p:nvPr>
            <p:ph idx="10" type="dt"/>
          </p:nvPr>
        </p:nvSpPr>
        <p:spPr>
          <a:xfrm>
            <a:off x="7909561" y="4314328"/>
            <a:ext cx="2910840" cy="3746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8"/>
          <p:cNvSpPr txBox="1"/>
          <p:nvPr>
            <p:ph idx="11" type="ftr"/>
          </p:nvPr>
        </p:nvSpPr>
        <p:spPr>
          <a:xfrm>
            <a:off x="1371600" y="4323845"/>
            <a:ext cx="6400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8"/>
          <p:cNvSpPr txBox="1"/>
          <p:nvPr>
            <p:ph idx="12" type="sldNum"/>
          </p:nvPr>
        </p:nvSpPr>
        <p:spPr>
          <a:xfrm>
            <a:off x="8077200" y="143086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Panoramic Picture with Caption">
  <p:cSld name="Panoramic Picture with Caption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7"/>
          <p:cNvSpPr txBox="1"/>
          <p:nvPr>
            <p:ph type="title"/>
          </p:nvPr>
        </p:nvSpPr>
        <p:spPr>
          <a:xfrm>
            <a:off x="685777" y="4697360"/>
            <a:ext cx="10822034" cy="81935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entury Gothic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7"/>
          <p:cNvSpPr/>
          <p:nvPr>
            <p:ph idx="2" type="pic"/>
          </p:nvPr>
        </p:nvSpPr>
        <p:spPr>
          <a:xfrm>
            <a:off x="681727" y="941439"/>
            <a:ext cx="10821840" cy="3478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74" name="Google Shape;74;p17"/>
          <p:cNvSpPr txBox="1"/>
          <p:nvPr>
            <p:ph idx="1" type="body"/>
          </p:nvPr>
        </p:nvSpPr>
        <p:spPr>
          <a:xfrm>
            <a:off x="685800" y="5516715"/>
            <a:ext cx="10820400" cy="7019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75" name="Google Shape;75;p17"/>
          <p:cNvSpPr txBox="1"/>
          <p:nvPr>
            <p:ph idx="10" type="dt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7"/>
          <p:cNvSpPr txBox="1"/>
          <p:nvPr>
            <p:ph idx="11" type="ftr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7"/>
          <p:cNvSpPr txBox="1"/>
          <p:nvPr>
            <p:ph idx="12" type="sldNum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Caption" showMasterSp="0">
  <p:cSld name="Title and Caption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0-HD-BTM.png" id="79" name="Google Shape;79;p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4375150"/>
            <a:ext cx="12192000" cy="2482850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18"/>
          <p:cNvSpPr txBox="1"/>
          <p:nvPr>
            <p:ph type="title"/>
          </p:nvPr>
        </p:nvSpPr>
        <p:spPr>
          <a:xfrm>
            <a:off x="685800" y="753532"/>
            <a:ext cx="10820400" cy="28024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entury Gothic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8"/>
          <p:cNvSpPr txBox="1"/>
          <p:nvPr>
            <p:ph idx="1" type="body"/>
          </p:nvPr>
        </p:nvSpPr>
        <p:spPr>
          <a:xfrm>
            <a:off x="1024467" y="3649133"/>
            <a:ext cx="10130516" cy="9990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82" name="Google Shape;82;p18"/>
          <p:cNvSpPr txBox="1"/>
          <p:nvPr>
            <p:ph idx="10" type="dt"/>
          </p:nvPr>
        </p:nvSpPr>
        <p:spPr>
          <a:xfrm>
            <a:off x="7814452" y="381000"/>
            <a:ext cx="291084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8"/>
          <p:cNvSpPr txBox="1"/>
          <p:nvPr>
            <p:ph idx="11" type="ftr"/>
          </p:nvPr>
        </p:nvSpPr>
        <p:spPr>
          <a:xfrm>
            <a:off x="685800" y="379941"/>
            <a:ext cx="699149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18"/>
          <p:cNvSpPr txBox="1"/>
          <p:nvPr>
            <p:ph idx="12" type="sldNum"/>
          </p:nvPr>
        </p:nvSpPr>
        <p:spPr>
          <a:xfrm>
            <a:off x="10862452" y="381000"/>
            <a:ext cx="64374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Quote with Caption" showMasterSp="0">
  <p:cSld name="Quote with Caption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0-HD-BTM.png" id="86" name="Google Shape;86;p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4375150"/>
            <a:ext cx="12192000" cy="2482850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9"/>
          <p:cNvSpPr txBox="1"/>
          <p:nvPr>
            <p:ph type="title"/>
          </p:nvPr>
        </p:nvSpPr>
        <p:spPr>
          <a:xfrm>
            <a:off x="1024467" y="753533"/>
            <a:ext cx="10151533" cy="260449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entury Gothic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19"/>
          <p:cNvSpPr txBox="1"/>
          <p:nvPr>
            <p:ph idx="1" type="body"/>
          </p:nvPr>
        </p:nvSpPr>
        <p:spPr>
          <a:xfrm>
            <a:off x="1303865" y="3365556"/>
            <a:ext cx="9592736" cy="4444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89" name="Google Shape;89;p19"/>
          <p:cNvSpPr txBox="1"/>
          <p:nvPr>
            <p:ph idx="2" type="body"/>
          </p:nvPr>
        </p:nvSpPr>
        <p:spPr>
          <a:xfrm>
            <a:off x="1024467" y="3959862"/>
            <a:ext cx="10151533" cy="6798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90" name="Google Shape;90;p19"/>
          <p:cNvSpPr txBox="1"/>
          <p:nvPr>
            <p:ph idx="10" type="dt"/>
          </p:nvPr>
        </p:nvSpPr>
        <p:spPr>
          <a:xfrm>
            <a:off x="7814452" y="381000"/>
            <a:ext cx="291084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9"/>
          <p:cNvSpPr txBox="1"/>
          <p:nvPr>
            <p:ph idx="11" type="ftr"/>
          </p:nvPr>
        </p:nvSpPr>
        <p:spPr>
          <a:xfrm>
            <a:off x="685800" y="379941"/>
            <a:ext cx="699149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19"/>
          <p:cNvSpPr txBox="1"/>
          <p:nvPr>
            <p:ph idx="12" type="sldNum"/>
          </p:nvPr>
        </p:nvSpPr>
        <p:spPr>
          <a:xfrm>
            <a:off x="10862452" y="381000"/>
            <a:ext cx="64374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3" name="Google Shape;93;p19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Century Gothic"/>
              <a:buNone/>
            </a:pPr>
            <a:r>
              <a:rPr b="0" i="0" lang="en-US" sz="8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“</a:t>
            </a:r>
            <a:endParaRPr/>
          </a:p>
        </p:txBody>
      </p:sp>
      <p:sp>
        <p:nvSpPr>
          <p:cNvPr id="94" name="Google Shape;94;p1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Century Gothic"/>
              <a:buNone/>
            </a:pPr>
            <a:r>
              <a:rPr b="0" i="0" lang="en-US" sz="8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”</a:t>
            </a: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Name Card" showMasterSp="0">
  <p:cSld name="Name Card"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0-HD-BTM.png" id="96" name="Google Shape;96;p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4375150"/>
            <a:ext cx="12192000" cy="2482850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20"/>
          <p:cNvSpPr txBox="1"/>
          <p:nvPr>
            <p:ph type="title"/>
          </p:nvPr>
        </p:nvSpPr>
        <p:spPr>
          <a:xfrm>
            <a:off x="1024495" y="1124701"/>
            <a:ext cx="10146186" cy="251183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entury Gothic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" name="Google Shape;98;p20"/>
          <p:cNvSpPr txBox="1"/>
          <p:nvPr>
            <p:ph idx="1" type="body"/>
          </p:nvPr>
        </p:nvSpPr>
        <p:spPr>
          <a:xfrm>
            <a:off x="1024467" y="3648315"/>
            <a:ext cx="10144654" cy="9998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99" name="Google Shape;99;p20"/>
          <p:cNvSpPr txBox="1"/>
          <p:nvPr>
            <p:ph idx="10" type="dt"/>
          </p:nvPr>
        </p:nvSpPr>
        <p:spPr>
          <a:xfrm>
            <a:off x="7814452" y="378883"/>
            <a:ext cx="291084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1" type="ftr"/>
          </p:nvPr>
        </p:nvSpPr>
        <p:spPr>
          <a:xfrm>
            <a:off x="685800" y="378883"/>
            <a:ext cx="699149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1" name="Google Shape;101;p20"/>
          <p:cNvSpPr txBox="1"/>
          <p:nvPr>
            <p:ph idx="12" type="sldNum"/>
          </p:nvPr>
        </p:nvSpPr>
        <p:spPr>
          <a:xfrm>
            <a:off x="10862452" y="381000"/>
            <a:ext cx="64374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3 Column">
  <p:cSld name="3 Column"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1"/>
          <p:cNvSpPr txBox="1"/>
          <p:nvPr>
            <p:ph type="title"/>
          </p:nvPr>
        </p:nvSpPr>
        <p:spPr>
          <a:xfrm>
            <a:off x="2895600" y="761999"/>
            <a:ext cx="8610599" cy="13038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21"/>
          <p:cNvSpPr txBox="1"/>
          <p:nvPr>
            <p:ph idx="1" type="body"/>
          </p:nvPr>
        </p:nvSpPr>
        <p:spPr>
          <a:xfrm>
            <a:off x="685800" y="2202080"/>
            <a:ext cx="3456432" cy="61732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b="0" sz="24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05" name="Google Shape;105;p21"/>
          <p:cNvSpPr txBox="1"/>
          <p:nvPr>
            <p:ph idx="2" type="body"/>
          </p:nvPr>
        </p:nvSpPr>
        <p:spPr>
          <a:xfrm>
            <a:off x="685799" y="2904565"/>
            <a:ext cx="3456432" cy="33141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106" name="Google Shape;106;p21"/>
          <p:cNvSpPr txBox="1"/>
          <p:nvPr>
            <p:ph idx="3" type="body"/>
          </p:nvPr>
        </p:nvSpPr>
        <p:spPr>
          <a:xfrm>
            <a:off x="4368800" y="2201333"/>
            <a:ext cx="3456432" cy="6265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b="0" sz="24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07" name="Google Shape;107;p21"/>
          <p:cNvSpPr txBox="1"/>
          <p:nvPr>
            <p:ph idx="4" type="body"/>
          </p:nvPr>
        </p:nvSpPr>
        <p:spPr>
          <a:xfrm>
            <a:off x="4366858" y="2904067"/>
            <a:ext cx="3456432" cy="33146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108" name="Google Shape;108;p21"/>
          <p:cNvSpPr txBox="1"/>
          <p:nvPr>
            <p:ph idx="5" type="body"/>
          </p:nvPr>
        </p:nvSpPr>
        <p:spPr>
          <a:xfrm>
            <a:off x="8051800" y="2192866"/>
            <a:ext cx="3456432" cy="6265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b="0" sz="24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09" name="Google Shape;109;p21"/>
          <p:cNvSpPr txBox="1"/>
          <p:nvPr>
            <p:ph idx="6" type="body"/>
          </p:nvPr>
        </p:nvSpPr>
        <p:spPr>
          <a:xfrm>
            <a:off x="8051801" y="2904565"/>
            <a:ext cx="3456432" cy="33141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110" name="Google Shape;110;p21"/>
          <p:cNvSpPr txBox="1"/>
          <p:nvPr>
            <p:ph idx="10" type="dt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21"/>
          <p:cNvSpPr txBox="1"/>
          <p:nvPr>
            <p:ph idx="11" type="ftr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2" name="Google Shape;112;p21"/>
          <p:cNvSpPr txBox="1"/>
          <p:nvPr>
            <p:ph idx="12" type="sldNum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3 Picture Column">
  <p:cSld name="3 Picture Column"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2"/>
          <p:cNvSpPr txBox="1"/>
          <p:nvPr>
            <p:ph type="title"/>
          </p:nvPr>
        </p:nvSpPr>
        <p:spPr>
          <a:xfrm>
            <a:off x="2895600" y="762000"/>
            <a:ext cx="8610599" cy="129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" name="Google Shape;115;p22"/>
          <p:cNvSpPr txBox="1"/>
          <p:nvPr>
            <p:ph idx="1" type="body"/>
          </p:nvPr>
        </p:nvSpPr>
        <p:spPr>
          <a:xfrm>
            <a:off x="688618" y="4191000"/>
            <a:ext cx="3451582" cy="68276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b="0" sz="24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16" name="Google Shape;116;p22"/>
          <p:cNvSpPr/>
          <p:nvPr>
            <p:ph idx="2" type="pic"/>
          </p:nvPr>
        </p:nvSpPr>
        <p:spPr>
          <a:xfrm>
            <a:off x="688618" y="2362200"/>
            <a:ext cx="3451582" cy="1524000"/>
          </a:xfrm>
          <a:prstGeom prst="roundRect">
            <a:avLst>
              <a:gd fmla="val 0" name="adj"/>
            </a:avLst>
          </a:prstGeom>
          <a:noFill/>
          <a:ln>
            <a:noFill/>
          </a:ln>
          <a:effectLst>
            <a:outerShdw blurRad="50800" rotWithShape="0" algn="tl" dir="5400000" dist="50800">
              <a:srgbClr val="000000">
                <a:alpha val="42745"/>
              </a:srgbClr>
            </a:outerShdw>
          </a:effectLst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17" name="Google Shape;117;p22"/>
          <p:cNvSpPr txBox="1"/>
          <p:nvPr>
            <p:ph idx="3" type="body"/>
          </p:nvPr>
        </p:nvSpPr>
        <p:spPr>
          <a:xfrm>
            <a:off x="688618" y="4873764"/>
            <a:ext cx="3451582" cy="13449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118" name="Google Shape;118;p22"/>
          <p:cNvSpPr txBox="1"/>
          <p:nvPr>
            <p:ph idx="4" type="body"/>
          </p:nvPr>
        </p:nvSpPr>
        <p:spPr>
          <a:xfrm>
            <a:off x="4374263" y="4191000"/>
            <a:ext cx="3448935" cy="68276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b="0" sz="24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19" name="Google Shape;119;p22"/>
          <p:cNvSpPr/>
          <p:nvPr>
            <p:ph idx="5" type="pic"/>
          </p:nvPr>
        </p:nvSpPr>
        <p:spPr>
          <a:xfrm>
            <a:off x="4374263" y="2362200"/>
            <a:ext cx="3448936" cy="1524000"/>
          </a:xfrm>
          <a:prstGeom prst="roundRect">
            <a:avLst>
              <a:gd fmla="val 0" name="adj"/>
            </a:avLst>
          </a:prstGeom>
          <a:noFill/>
          <a:ln>
            <a:noFill/>
          </a:ln>
          <a:effectLst>
            <a:outerShdw blurRad="50800" rotWithShape="0" algn="tl" dir="5400000" dist="50800">
              <a:srgbClr val="000000">
                <a:alpha val="42745"/>
              </a:srgbClr>
            </a:outerShdw>
          </a:effectLst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20" name="Google Shape;120;p22"/>
          <p:cNvSpPr txBox="1"/>
          <p:nvPr>
            <p:ph idx="6" type="body"/>
          </p:nvPr>
        </p:nvSpPr>
        <p:spPr>
          <a:xfrm>
            <a:off x="4374264" y="4873763"/>
            <a:ext cx="3448935" cy="13449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121" name="Google Shape;121;p22"/>
          <p:cNvSpPr txBox="1"/>
          <p:nvPr>
            <p:ph idx="7" type="body"/>
          </p:nvPr>
        </p:nvSpPr>
        <p:spPr>
          <a:xfrm>
            <a:off x="8049731" y="4191000"/>
            <a:ext cx="3456469" cy="68276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b="0" sz="24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22" name="Google Shape;122;p22"/>
          <p:cNvSpPr/>
          <p:nvPr>
            <p:ph idx="8" type="pic"/>
          </p:nvPr>
        </p:nvSpPr>
        <p:spPr>
          <a:xfrm>
            <a:off x="8049855" y="2362200"/>
            <a:ext cx="3447878" cy="1524000"/>
          </a:xfrm>
          <a:prstGeom prst="roundRect">
            <a:avLst>
              <a:gd fmla="val 0" name="adj"/>
            </a:avLst>
          </a:prstGeom>
          <a:noFill/>
          <a:ln>
            <a:noFill/>
          </a:ln>
          <a:effectLst>
            <a:outerShdw blurRad="50800" rotWithShape="0" algn="tl" dir="5400000" dist="50800">
              <a:srgbClr val="000000">
                <a:alpha val="42745"/>
              </a:srgbClr>
            </a:outerShdw>
          </a:effectLst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23" name="Google Shape;123;p22"/>
          <p:cNvSpPr txBox="1"/>
          <p:nvPr>
            <p:ph idx="9" type="body"/>
          </p:nvPr>
        </p:nvSpPr>
        <p:spPr>
          <a:xfrm>
            <a:off x="8049731" y="4873761"/>
            <a:ext cx="3452445" cy="13449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124" name="Google Shape;124;p22"/>
          <p:cNvSpPr txBox="1"/>
          <p:nvPr>
            <p:ph idx="10" type="dt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2"/>
          <p:cNvSpPr txBox="1"/>
          <p:nvPr>
            <p:ph idx="11" type="ftr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2"/>
          <p:cNvSpPr txBox="1"/>
          <p:nvPr>
            <p:ph idx="12" type="sldNum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Vertical Text" type="vertTx">
  <p:cSld name="VERTICAL_TEXT"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3"/>
          <p:cNvSpPr txBox="1"/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p23"/>
          <p:cNvSpPr txBox="1"/>
          <p:nvPr>
            <p:ph idx="1" type="body"/>
          </p:nvPr>
        </p:nvSpPr>
        <p:spPr>
          <a:xfrm rot="5400000">
            <a:off x="4083937" y="-1203579"/>
            <a:ext cx="4024125" cy="10820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" name="Google Shape;130;p23"/>
          <p:cNvSpPr txBox="1"/>
          <p:nvPr>
            <p:ph idx="10" type="dt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" name="Google Shape;131;p23"/>
          <p:cNvSpPr txBox="1"/>
          <p:nvPr>
            <p:ph idx="11" type="ftr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2" name="Google Shape;132;p23"/>
          <p:cNvSpPr txBox="1"/>
          <p:nvPr>
            <p:ph idx="12" type="sldNum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Vertical Title and Text" showMasterSp="0" type="vertTitleAndTx">
  <p:cSld name="VERTICAL_TITLE_AND_VERTICAL_TEXT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0-HD-BTM.png" id="134" name="Google Shape;134;p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4375150"/>
            <a:ext cx="12192000" cy="2482850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24"/>
          <p:cNvSpPr txBox="1"/>
          <p:nvPr>
            <p:ph type="title"/>
          </p:nvPr>
        </p:nvSpPr>
        <p:spPr>
          <a:xfrm rot="5400000">
            <a:off x="8525933" y="1667933"/>
            <a:ext cx="3903133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entury Gothic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" name="Google Shape;136;p24"/>
          <p:cNvSpPr txBox="1"/>
          <p:nvPr>
            <p:ph idx="1" type="body"/>
          </p:nvPr>
        </p:nvSpPr>
        <p:spPr>
          <a:xfrm rot="5400000">
            <a:off x="3175000" y="-1405467"/>
            <a:ext cx="3903133" cy="82042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" name="Google Shape;137;p24"/>
          <p:cNvSpPr txBox="1"/>
          <p:nvPr>
            <p:ph idx="10" type="dt"/>
          </p:nvPr>
        </p:nvSpPr>
        <p:spPr>
          <a:xfrm>
            <a:off x="7814452" y="379941"/>
            <a:ext cx="291084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" name="Google Shape;138;p24"/>
          <p:cNvSpPr txBox="1"/>
          <p:nvPr>
            <p:ph idx="11" type="ftr"/>
          </p:nvPr>
        </p:nvSpPr>
        <p:spPr>
          <a:xfrm>
            <a:off x="685800" y="381000"/>
            <a:ext cx="699149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" name="Google Shape;139;p24"/>
          <p:cNvSpPr txBox="1"/>
          <p:nvPr>
            <p:ph idx="12" type="sldNum"/>
          </p:nvPr>
        </p:nvSpPr>
        <p:spPr>
          <a:xfrm>
            <a:off x="10862452" y="381000"/>
            <a:ext cx="64374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Content" type="obj">
  <p:cSld name="OBJECT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9"/>
          <p:cNvSpPr txBox="1"/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9"/>
          <p:cNvSpPr txBox="1"/>
          <p:nvPr>
            <p:ph idx="1" type="body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" name="Google Shape;22;p9"/>
          <p:cNvSpPr txBox="1"/>
          <p:nvPr>
            <p:ph idx="10" type="dt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9"/>
          <p:cNvSpPr txBox="1"/>
          <p:nvPr>
            <p:ph idx="11" type="ftr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9"/>
          <p:cNvSpPr txBox="1"/>
          <p:nvPr>
            <p:ph idx="12" type="sldNum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showMasterSp="0" type="secHead">
  <p:cSld name="SECTION_HEADER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0-HD-BTM.png" id="26" name="Google Shape;26;p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4375150"/>
            <a:ext cx="12192000" cy="2482850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10"/>
          <p:cNvSpPr txBox="1"/>
          <p:nvPr>
            <p:ph type="title"/>
          </p:nvPr>
        </p:nvSpPr>
        <p:spPr>
          <a:xfrm>
            <a:off x="685800" y="753533"/>
            <a:ext cx="10820399" cy="280193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entury Gothic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10"/>
          <p:cNvSpPr txBox="1"/>
          <p:nvPr>
            <p:ph idx="1" type="body"/>
          </p:nvPr>
        </p:nvSpPr>
        <p:spPr>
          <a:xfrm>
            <a:off x="1024467" y="3641725"/>
            <a:ext cx="10490200" cy="9556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9" name="Google Shape;29;p10"/>
          <p:cNvSpPr txBox="1"/>
          <p:nvPr>
            <p:ph idx="10" type="dt"/>
          </p:nvPr>
        </p:nvSpPr>
        <p:spPr>
          <a:xfrm>
            <a:off x="7814452" y="381000"/>
            <a:ext cx="291084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10"/>
          <p:cNvSpPr txBox="1"/>
          <p:nvPr>
            <p:ph idx="11" type="ftr"/>
          </p:nvPr>
        </p:nvSpPr>
        <p:spPr>
          <a:xfrm>
            <a:off x="685800" y="381001"/>
            <a:ext cx="6991492" cy="3640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0"/>
          <p:cNvSpPr txBox="1"/>
          <p:nvPr>
            <p:ph idx="12" type="sldNum"/>
          </p:nvPr>
        </p:nvSpPr>
        <p:spPr>
          <a:xfrm>
            <a:off x="10862452" y="381000"/>
            <a:ext cx="64374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wo Content" type="twoObj">
  <p:cSld name="TWO_OBJECTS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1"/>
          <p:cNvSpPr txBox="1"/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11"/>
          <p:cNvSpPr txBox="1"/>
          <p:nvPr>
            <p:ph idx="1" type="body"/>
          </p:nvPr>
        </p:nvSpPr>
        <p:spPr>
          <a:xfrm>
            <a:off x="685800" y="2194559"/>
            <a:ext cx="5334000" cy="4024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" name="Google Shape;35;p11"/>
          <p:cNvSpPr txBox="1"/>
          <p:nvPr>
            <p:ph idx="2" type="body"/>
          </p:nvPr>
        </p:nvSpPr>
        <p:spPr>
          <a:xfrm>
            <a:off x="6172200" y="2194559"/>
            <a:ext cx="5334000" cy="4024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11"/>
          <p:cNvSpPr txBox="1"/>
          <p:nvPr>
            <p:ph idx="10" type="dt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11"/>
          <p:cNvSpPr txBox="1"/>
          <p:nvPr>
            <p:ph idx="11" type="ftr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1"/>
          <p:cNvSpPr txBox="1"/>
          <p:nvPr>
            <p:ph idx="12" type="sldNum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mparison" type="twoTxTwoObj">
  <p:cSld name="TWO_OBJECTS_WITH_TEXT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2"/>
          <p:cNvSpPr txBox="1"/>
          <p:nvPr>
            <p:ph type="title"/>
          </p:nvPr>
        </p:nvSpPr>
        <p:spPr>
          <a:xfrm>
            <a:off x="2895600" y="762000"/>
            <a:ext cx="8610600" cy="129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12"/>
          <p:cNvSpPr txBox="1"/>
          <p:nvPr>
            <p:ph idx="1" type="body"/>
          </p:nvPr>
        </p:nvSpPr>
        <p:spPr>
          <a:xfrm>
            <a:off x="914409" y="2183802"/>
            <a:ext cx="5079991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b="0"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2" name="Google Shape;42;p12"/>
          <p:cNvSpPr txBox="1"/>
          <p:nvPr>
            <p:ph idx="2" type="body"/>
          </p:nvPr>
        </p:nvSpPr>
        <p:spPr>
          <a:xfrm>
            <a:off x="685800" y="3132666"/>
            <a:ext cx="5311775" cy="30860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3" name="Google Shape;43;p12"/>
          <p:cNvSpPr txBox="1"/>
          <p:nvPr>
            <p:ph idx="3" type="body"/>
          </p:nvPr>
        </p:nvSpPr>
        <p:spPr>
          <a:xfrm>
            <a:off x="6400800" y="2183802"/>
            <a:ext cx="5105400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b="0"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4" name="Google Shape;44;p12"/>
          <p:cNvSpPr txBox="1"/>
          <p:nvPr>
            <p:ph idx="4" type="body"/>
          </p:nvPr>
        </p:nvSpPr>
        <p:spPr>
          <a:xfrm>
            <a:off x="6172200" y="3132666"/>
            <a:ext cx="5334000" cy="30860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p12"/>
          <p:cNvSpPr txBox="1"/>
          <p:nvPr>
            <p:ph idx="10" type="dt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12"/>
          <p:cNvSpPr txBox="1"/>
          <p:nvPr>
            <p:ph idx="11" type="ftr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2"/>
          <p:cNvSpPr txBox="1"/>
          <p:nvPr>
            <p:ph idx="12" type="sldNum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3"/>
          <p:cNvSpPr txBox="1"/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13"/>
          <p:cNvSpPr txBox="1"/>
          <p:nvPr>
            <p:ph idx="10" type="dt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13"/>
          <p:cNvSpPr txBox="1"/>
          <p:nvPr>
            <p:ph idx="11" type="ftr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3"/>
          <p:cNvSpPr txBox="1"/>
          <p:nvPr>
            <p:ph idx="12" type="sldNum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4"/>
          <p:cNvSpPr txBox="1"/>
          <p:nvPr>
            <p:ph idx="10" type="dt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14"/>
          <p:cNvSpPr txBox="1"/>
          <p:nvPr>
            <p:ph idx="11" type="ftr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4"/>
          <p:cNvSpPr txBox="1"/>
          <p:nvPr>
            <p:ph idx="12" type="sldNum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ntent with Caption" type="objTx">
  <p:cSld name="OBJECT_WITH_CAPTION_TEXT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5"/>
          <p:cNvSpPr txBox="1"/>
          <p:nvPr>
            <p:ph type="title"/>
          </p:nvPr>
        </p:nvSpPr>
        <p:spPr>
          <a:xfrm>
            <a:off x="685800" y="1524000"/>
            <a:ext cx="4114800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entury Gothic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5"/>
          <p:cNvSpPr txBox="1"/>
          <p:nvPr>
            <p:ph idx="1" type="body"/>
          </p:nvPr>
        </p:nvSpPr>
        <p:spPr>
          <a:xfrm>
            <a:off x="4995582" y="746759"/>
            <a:ext cx="6510618" cy="54719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" name="Google Shape;60;p15"/>
          <p:cNvSpPr txBox="1"/>
          <p:nvPr>
            <p:ph idx="2" type="body"/>
          </p:nvPr>
        </p:nvSpPr>
        <p:spPr>
          <a:xfrm>
            <a:off x="685800" y="3124199"/>
            <a:ext cx="4114800" cy="30944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1" name="Google Shape;61;p15"/>
          <p:cNvSpPr txBox="1"/>
          <p:nvPr>
            <p:ph idx="10" type="dt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15"/>
          <p:cNvSpPr txBox="1"/>
          <p:nvPr>
            <p:ph idx="11" type="ftr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5"/>
          <p:cNvSpPr txBox="1"/>
          <p:nvPr>
            <p:ph idx="12" type="sldNum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Picture with Caption" type="picTx">
  <p:cSld name="PICTURE_WITH_CAPTION_TEX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6"/>
          <p:cNvSpPr txBox="1"/>
          <p:nvPr>
            <p:ph type="title"/>
          </p:nvPr>
        </p:nvSpPr>
        <p:spPr>
          <a:xfrm>
            <a:off x="685800" y="1524000"/>
            <a:ext cx="6873240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entury Gothic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6"/>
          <p:cNvSpPr/>
          <p:nvPr>
            <p:ph idx="2" type="pic"/>
          </p:nvPr>
        </p:nvSpPr>
        <p:spPr>
          <a:xfrm>
            <a:off x="7861238" y="751241"/>
            <a:ext cx="3644962" cy="54674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67" name="Google Shape;67;p16"/>
          <p:cNvSpPr txBox="1"/>
          <p:nvPr>
            <p:ph idx="1" type="body"/>
          </p:nvPr>
        </p:nvSpPr>
        <p:spPr>
          <a:xfrm>
            <a:off x="685800" y="3124199"/>
            <a:ext cx="6873240" cy="30944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8" name="Google Shape;68;p16"/>
          <p:cNvSpPr txBox="1"/>
          <p:nvPr>
            <p:ph idx="10" type="dt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6"/>
          <p:cNvSpPr txBox="1"/>
          <p:nvPr>
            <p:ph idx="11" type="ftr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6"/>
          <p:cNvSpPr txBox="1"/>
          <p:nvPr>
            <p:ph idx="12" type="sldNum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15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3.xml"/><Relationship Id="rId17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15.xml"/><Relationship Id="rId5" Type="http://schemas.openxmlformats.org/officeDocument/2006/relationships/slideLayout" Target="../slideLayouts/slideLayout4.xml"/><Relationship Id="rId19" Type="http://schemas.openxmlformats.org/officeDocument/2006/relationships/theme" Target="../theme/theme2.xml"/><Relationship Id="rId6" Type="http://schemas.openxmlformats.org/officeDocument/2006/relationships/slideLayout" Target="../slideLayouts/slideLayout5.xml"/><Relationship Id="rId18" Type="http://schemas.openxmlformats.org/officeDocument/2006/relationships/slideLayout" Target="../slideLayouts/slideLayout17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dk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0-HD-TOP.png" id="6" name="Google Shape;6;p7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0" y="0"/>
            <a:ext cx="12192000" cy="144145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p7"/>
          <p:cNvSpPr txBox="1"/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entury Gothic"/>
              <a:buNone/>
              <a:defRPr b="0" i="0" sz="4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8" name="Google Shape;8;p7"/>
          <p:cNvSpPr txBox="1"/>
          <p:nvPr>
            <p:ph idx="1" type="body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83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b="0" i="0" sz="22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55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3429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3302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3302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3302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3302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3302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3302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9" name="Google Shape;9;p7"/>
          <p:cNvSpPr txBox="1"/>
          <p:nvPr>
            <p:ph idx="10" type="dt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5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0" name="Google Shape;10;p7"/>
          <p:cNvSpPr txBox="1"/>
          <p:nvPr>
            <p:ph idx="11" type="ftr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5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1" name="Google Shape;11;p7"/>
          <p:cNvSpPr txBox="1"/>
          <p:nvPr>
            <p:ph idx="12" type="sldNum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05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05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05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05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05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05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05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05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05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comments" Target="../comments/comment1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"/>
          <p:cNvSpPr txBox="1"/>
          <p:nvPr>
            <p:ph type="ctrTitle"/>
          </p:nvPr>
        </p:nvSpPr>
        <p:spPr>
          <a:xfrm>
            <a:off x="1371600" y="1803405"/>
            <a:ext cx="9448800" cy="182509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Century Gothic"/>
              <a:buNone/>
            </a:pPr>
            <a:r>
              <a:rPr lang="en-US"/>
              <a:t>REVIEW OF SWEDEN’S POLICY PROPOSAL</a:t>
            </a:r>
            <a:endParaRPr/>
          </a:p>
        </p:txBody>
      </p:sp>
      <p:sp>
        <p:nvSpPr>
          <p:cNvPr id="145" name="Google Shape;145;p1"/>
          <p:cNvSpPr txBox="1"/>
          <p:nvPr>
            <p:ph idx="1" type="subTitle"/>
          </p:nvPr>
        </p:nvSpPr>
        <p:spPr>
          <a:xfrm>
            <a:off x="1371600" y="3632201"/>
            <a:ext cx="9448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r>
              <a:rPr lang="en-US"/>
              <a:t>The Polish Team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"/>
          <p:cNvSpPr txBox="1"/>
          <p:nvPr>
            <p:ph type="title"/>
          </p:nvPr>
        </p:nvSpPr>
        <p:spPr>
          <a:xfrm>
            <a:off x="2895600" y="654397"/>
            <a:ext cx="8610600" cy="129302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entury Gothic"/>
              <a:buNone/>
            </a:pPr>
            <a:r>
              <a:rPr lang="en-US"/>
              <a:t>STRONG ARGUMENTS</a:t>
            </a:r>
            <a:endParaRPr/>
          </a:p>
        </p:txBody>
      </p:sp>
      <p:sp>
        <p:nvSpPr>
          <p:cNvPr id="151" name="Google Shape;151;p2"/>
          <p:cNvSpPr txBox="1"/>
          <p:nvPr>
            <p:ph idx="1" type="body"/>
          </p:nvPr>
        </p:nvSpPr>
        <p:spPr>
          <a:xfrm>
            <a:off x="685800" y="1947425"/>
            <a:ext cx="10820400" cy="4024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Noto Sans Symbols"/>
              <a:buChar char="❖"/>
            </a:pPr>
            <a:r>
              <a:rPr lang="en-US"/>
              <a:t>Active initiative towards protecting the environment:</a:t>
            </a:r>
            <a:endParaRPr/>
          </a:p>
          <a:p>
            <a:pPr indent="-228600" lvl="1" marL="685800" rtl="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✔"/>
            </a:pPr>
            <a:r>
              <a:rPr lang="en-US"/>
              <a:t>Willingness to create international cooperation aimed at establishing environmental protection agenda</a:t>
            </a:r>
            <a:endParaRPr/>
          </a:p>
          <a:p>
            <a:pPr indent="-228600" lvl="1" marL="685800" rtl="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✔"/>
            </a:pPr>
            <a:r>
              <a:rPr lang="en-US"/>
              <a:t>Engaging in international effort to reduce temperature rise</a:t>
            </a:r>
            <a:endParaRPr/>
          </a:p>
          <a:p>
            <a:pPr indent="-228600" lvl="1" marL="685800" rtl="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✔"/>
            </a:pPr>
            <a:r>
              <a:rPr lang="en-US"/>
              <a:t>Focusing on solving carbon leakage before setting more ambitious goals toward CO2 emission</a:t>
            </a:r>
            <a:endParaRPr/>
          </a:p>
          <a:p>
            <a:pPr indent="-88900" lvl="0" marL="2286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Noto Sans Symbols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3"/>
          <p:cNvSpPr txBox="1"/>
          <p:nvPr>
            <p:ph type="title"/>
          </p:nvPr>
        </p:nvSpPr>
        <p:spPr>
          <a:xfrm>
            <a:off x="2895600" y="467811"/>
            <a:ext cx="8610600" cy="129302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entury Gothic"/>
              <a:buNone/>
            </a:pPr>
            <a:r>
              <a:rPr lang="en-US"/>
              <a:t>STRONG ARGUMENTS</a:t>
            </a:r>
            <a:endParaRPr/>
          </a:p>
        </p:txBody>
      </p:sp>
      <p:sp>
        <p:nvSpPr>
          <p:cNvPr id="157" name="Google Shape;157;p3"/>
          <p:cNvSpPr txBox="1"/>
          <p:nvPr>
            <p:ph idx="1" type="body"/>
          </p:nvPr>
        </p:nvSpPr>
        <p:spPr>
          <a:xfrm>
            <a:off x="685800" y="1760839"/>
            <a:ext cx="10820400" cy="46293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39077" lvl="0" marL="22860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Noto Sans Symbols"/>
              <a:buChar char="❖"/>
            </a:pPr>
            <a:r>
              <a:rPr lang="en-US"/>
              <a:t>Willingness to help other EU countries to reach the target:</a:t>
            </a:r>
            <a:endParaRPr/>
          </a:p>
          <a:p>
            <a:pPr indent="-238125" lvl="1" marL="685800" rtl="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✔"/>
            </a:pPr>
            <a:r>
              <a:rPr lang="en-US"/>
              <a:t>Sweden’s advancement in nuclear and green energy technology will help other countries gain the knowledge in a shorter time; therefore, willingness to provide poorer countries with technology and information needed for the transition to clean energy</a:t>
            </a:r>
            <a:endParaRPr/>
          </a:p>
          <a:p>
            <a:pPr indent="-238125" lvl="1" marL="685800" rtl="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✔"/>
            </a:pPr>
            <a:r>
              <a:rPr lang="en-US"/>
              <a:t>Objective of EU Green Deal is helping member countries to decrease their carbon dependency</a:t>
            </a:r>
            <a:endParaRPr/>
          </a:p>
          <a:p>
            <a:pPr indent="-238125" lvl="1" marL="685800" rtl="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✔"/>
            </a:pPr>
            <a:r>
              <a:rPr lang="en-US"/>
              <a:t>Willingness to contribute to and provide extra finances needed by poorer EU countries to help ease the transition</a:t>
            </a:r>
            <a:endParaRPr/>
          </a:p>
          <a:p>
            <a:pPr indent="-99377" lvl="0" marL="228600" rtl="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35"/>
              <a:buNone/>
            </a:pPr>
            <a:r>
              <a:t/>
            </a:r>
            <a:endParaRPr sz="2035"/>
          </a:p>
          <a:p>
            <a:pPr indent="-99377" lvl="0" marL="228600" rtl="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35"/>
              <a:buNone/>
            </a:pPr>
            <a:r>
              <a:t/>
            </a:r>
            <a:endParaRPr sz="2035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4"/>
          <p:cNvSpPr txBox="1"/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entury Gothic"/>
              <a:buNone/>
            </a:pPr>
            <a:r>
              <a:rPr lang="en-US"/>
              <a:t>Non-Deductive Arguments</a:t>
            </a:r>
            <a:endParaRPr/>
          </a:p>
        </p:txBody>
      </p:sp>
      <p:sp>
        <p:nvSpPr>
          <p:cNvPr id="163" name="Google Shape;163;p4"/>
          <p:cNvSpPr txBox="1"/>
          <p:nvPr>
            <p:ph idx="1" type="body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-US" sz="2000"/>
              <a:t>the historical Paradox</a:t>
            </a:r>
            <a:endParaRPr sz="2000"/>
          </a:p>
          <a:p>
            <a:pPr indent="-3556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Char char="○"/>
            </a:pPr>
            <a:r>
              <a:rPr lang="en-US"/>
              <a:t>sweden itself claims over a 50 years process for its transformation</a:t>
            </a:r>
            <a:endParaRPr/>
          </a:p>
          <a:p>
            <a:pPr indent="0" lvl="0" marL="18288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/>
              <a:t>→ suggests other countries should do the same in less</a:t>
            </a:r>
            <a:endParaRPr sz="2000"/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-US" sz="2000"/>
              <a:t>Numbers and facts (100 billion?)</a:t>
            </a:r>
            <a:endParaRPr sz="2000"/>
          </a:p>
          <a:p>
            <a:pPr indent="-3556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Char char="○"/>
            </a:pPr>
            <a:r>
              <a:rPr lang="en-US"/>
              <a:t>some of the statistics show no actual relation, neither could be used as an actual powerful example</a:t>
            </a:r>
            <a:endParaRPr/>
          </a:p>
          <a:p>
            <a:pPr indent="0" lvl="0" marL="22860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/>
              <a:t>→  proposals and approaches seem “naive” or unrealistic</a:t>
            </a:r>
            <a:endParaRPr sz="2000"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74ea14dc91_0_5"/>
          <p:cNvSpPr txBox="1"/>
          <p:nvPr>
            <p:ph type="title"/>
          </p:nvPr>
        </p:nvSpPr>
        <p:spPr>
          <a:xfrm>
            <a:off x="2895600" y="764373"/>
            <a:ext cx="86106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entury Gothic"/>
              <a:buNone/>
            </a:pPr>
            <a:r>
              <a:rPr lang="en-US"/>
              <a:t>Non-Deductive Arguments</a:t>
            </a:r>
            <a:endParaRPr/>
          </a:p>
        </p:txBody>
      </p:sp>
      <p:sp>
        <p:nvSpPr>
          <p:cNvPr id="169" name="Google Shape;169;g74ea14dc91_0_5"/>
          <p:cNvSpPr txBox="1"/>
          <p:nvPr>
            <p:ph idx="1" type="body"/>
          </p:nvPr>
        </p:nvSpPr>
        <p:spPr>
          <a:xfrm>
            <a:off x="685800" y="2194560"/>
            <a:ext cx="10820400" cy="40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-US" sz="2000"/>
              <a:t>consensus</a:t>
            </a:r>
            <a:r>
              <a:rPr lang="en-US" sz="2000"/>
              <a:t>?</a:t>
            </a:r>
            <a:endParaRPr sz="2000"/>
          </a:p>
          <a:p>
            <a:pPr indent="-3556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Char char="○"/>
            </a:pPr>
            <a:r>
              <a:rPr lang="en-US"/>
              <a:t>will to relate? </a:t>
            </a:r>
            <a:endParaRPr sz="2000"/>
          </a:p>
          <a:p>
            <a:pPr indent="-355600" lvl="2" marL="13716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Char char="■"/>
            </a:pPr>
            <a:r>
              <a:rPr lang="en-US" sz="2000"/>
              <a:t>is sweden actually regarding other positions or does it only see its own </a:t>
            </a:r>
            <a:r>
              <a:rPr lang="en-US" sz="2000">
                <a:extLst>
                  <a:ext uri="http://customooxmlschemas.google.com/">
                    <go:slidesCustomData xmlns:go="http://customooxmlschemas.google.com/" textRoundtripDataId="0"/>
                  </a:ext>
                </a:extLst>
              </a:rPr>
              <a:t>approach</a:t>
            </a:r>
            <a:r>
              <a:rPr lang="en-US" sz="2000"/>
              <a:t>?</a:t>
            </a:r>
            <a:endParaRPr sz="2000"/>
          </a:p>
          <a:p>
            <a:pPr indent="-355600" lvl="2" marL="13716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Char char="■"/>
            </a:pPr>
            <a:r>
              <a:rPr lang="en-US" sz="2000"/>
              <a:t>ambitious</a:t>
            </a:r>
            <a:r>
              <a:rPr lang="en-US" sz="2000"/>
              <a:t> </a:t>
            </a:r>
            <a:r>
              <a:rPr lang="en-US" sz="2000"/>
              <a:t>Sweden's  plan or just the position of a superior / profiteur</a:t>
            </a:r>
            <a:endParaRPr sz="2000"/>
          </a:p>
          <a:p>
            <a:pPr indent="-355600" lvl="4" marL="22860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Char char="○"/>
            </a:pPr>
            <a:r>
              <a:rPr lang="en-US" sz="2000"/>
              <a:t>why should the GDP increase same as in sweden?</a:t>
            </a:r>
            <a:endParaRPr sz="2000"/>
          </a:p>
          <a:p>
            <a:pPr indent="-355600" lvl="6" marL="3200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-US" sz="2000"/>
              <a:t>are there any facts this could also work for other regions without the same context as sweden (our way / best way)</a:t>
            </a:r>
            <a:endParaRPr sz="2000"/>
          </a:p>
          <a:p>
            <a:pPr indent="-355600" lvl="4" marL="22860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Char char="○"/>
            </a:pPr>
            <a:r>
              <a:rPr lang="en-US" sz="2000"/>
              <a:t>even Germany is getting criticized though it has an plan which fits EU regulations</a:t>
            </a:r>
            <a:endParaRPr sz="2000"/>
          </a:p>
          <a:p>
            <a:pPr indent="0" lvl="0" marL="22860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  <a:p>
            <a:pPr indent="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5"/>
          <p:cNvSpPr txBox="1"/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entury Gothic"/>
              <a:buNone/>
            </a:pPr>
            <a:r>
              <a:rPr lang="en-US"/>
              <a:t>Conclusion</a:t>
            </a:r>
            <a:endParaRPr/>
          </a:p>
        </p:txBody>
      </p:sp>
      <p:sp>
        <p:nvSpPr>
          <p:cNvPr id="175" name="Google Shape;175;p5"/>
          <p:cNvSpPr txBox="1"/>
          <p:nvPr>
            <p:ph idx="1" type="body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39077" lvl="0" marL="2286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2200"/>
              <a:buFont typeface="Noto Sans Symbols"/>
              <a:buChar char="❖"/>
            </a:pPr>
            <a:r>
              <a:rPr lang="en-US"/>
              <a:t>A</a:t>
            </a:r>
            <a:r>
              <a:rPr lang="en-US"/>
              <a:t>greement</a:t>
            </a:r>
            <a:r>
              <a:rPr lang="en-US"/>
              <a:t> on many points</a:t>
            </a:r>
            <a:endParaRPr/>
          </a:p>
          <a:p>
            <a:pPr indent="-3302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-US" sz="2000"/>
              <a:t>N</a:t>
            </a:r>
            <a:r>
              <a:rPr lang="en-US" sz="2000"/>
              <a:t>ecessity to act </a:t>
            </a:r>
            <a:endParaRPr sz="2000"/>
          </a:p>
          <a:p>
            <a:pPr indent="-3302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-US" sz="2000"/>
              <a:t>International </a:t>
            </a:r>
            <a:r>
              <a:rPr lang="en-US" sz="2000"/>
              <a:t>cooperation</a:t>
            </a:r>
            <a:r>
              <a:rPr lang="en-US" sz="2000"/>
              <a:t> and exchange </a:t>
            </a:r>
            <a:endParaRPr sz="2000"/>
          </a:p>
          <a:p>
            <a:pPr indent="-3302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-US" sz="2000"/>
              <a:t>Carbon Leakage problem must be solved before strict measures are agreed upon</a:t>
            </a:r>
            <a:endParaRPr sz="2000"/>
          </a:p>
          <a:p>
            <a:pPr indent="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239077" lvl="0" marL="2286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2200"/>
              <a:buFont typeface="Noto Sans Symbols"/>
              <a:buChar char="❖"/>
            </a:pPr>
            <a:r>
              <a:rPr lang="en-US"/>
              <a:t>P</a:t>
            </a:r>
            <a:r>
              <a:rPr lang="en-US"/>
              <a:t>oints</a:t>
            </a:r>
            <a:r>
              <a:rPr lang="en-US"/>
              <a:t> for discussion</a:t>
            </a:r>
            <a:endParaRPr/>
          </a:p>
          <a:p>
            <a:pPr indent="-3302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-US" sz="2000"/>
              <a:t>R</a:t>
            </a:r>
            <a:r>
              <a:rPr lang="en-US" sz="2000"/>
              <a:t>ealistic goals (definition of ambitious goals) for a just transformation</a:t>
            </a:r>
            <a:endParaRPr sz="2000"/>
          </a:p>
          <a:p>
            <a:pPr indent="-3302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-US" sz="2000"/>
              <a:t>Different paths for countries with different economic development</a:t>
            </a:r>
            <a:endParaRPr sz="2000"/>
          </a:p>
          <a:p>
            <a:pPr indent="-3302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-US" sz="2000"/>
              <a:t>F</a:t>
            </a:r>
            <a:r>
              <a:rPr lang="en-US" sz="2000"/>
              <a:t>inancial</a:t>
            </a:r>
            <a:r>
              <a:rPr lang="en-US" sz="2000"/>
              <a:t> contributions to enable ambitious transformation plan  </a:t>
            </a:r>
            <a:endParaRPr sz="20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Vapor Trail">
  <a:themeElements>
    <a:clrScheme name="Vapor Trail">
      <a:dk1>
        <a:srgbClr val="000000"/>
      </a:dk1>
      <a:lt1>
        <a:srgbClr val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2020-04-25T17:22:59Z</dcterms:created>
  <dc:creator>Nuha Hussein</dc:creator>
</cp:coreProperties>
</file>