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57" r:id="rId5"/>
    <p:sldId id="258" r:id="rId6"/>
    <p:sldId id="259" r:id="rId7"/>
    <p:sldId id="260" r:id="rId8"/>
    <p:sldId id="265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3300"/>
    <a:srgbClr val="FF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585F-B0D9-45B6-9F4E-3DD3CF0284C9}" type="datetimeFigureOut">
              <a:rPr lang="cs-CZ" smtClean="0"/>
              <a:pPr/>
              <a:t>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1138-FE71-4410-BCCB-8AD7241D106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585F-B0D9-45B6-9F4E-3DD3CF0284C9}" type="datetimeFigureOut">
              <a:rPr lang="cs-CZ" smtClean="0"/>
              <a:pPr/>
              <a:t>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1138-FE71-4410-BCCB-8AD7241D10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585F-B0D9-45B6-9F4E-3DD3CF0284C9}" type="datetimeFigureOut">
              <a:rPr lang="cs-CZ" smtClean="0"/>
              <a:pPr/>
              <a:t>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1138-FE71-4410-BCCB-8AD7241D10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585F-B0D9-45B6-9F4E-3DD3CF0284C9}" type="datetimeFigureOut">
              <a:rPr lang="cs-CZ" smtClean="0"/>
              <a:pPr/>
              <a:t>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1138-FE71-4410-BCCB-8AD7241D10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585F-B0D9-45B6-9F4E-3DD3CF0284C9}" type="datetimeFigureOut">
              <a:rPr lang="cs-CZ" smtClean="0"/>
              <a:pPr/>
              <a:t>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1138-FE71-4410-BCCB-8AD7241D10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585F-B0D9-45B6-9F4E-3DD3CF0284C9}" type="datetimeFigureOut">
              <a:rPr lang="cs-CZ" smtClean="0"/>
              <a:pPr/>
              <a:t>1.12.2012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1138-FE71-4410-BCCB-8AD7241D10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585F-B0D9-45B6-9F4E-3DD3CF0284C9}" type="datetimeFigureOut">
              <a:rPr lang="cs-CZ" smtClean="0"/>
              <a:pPr/>
              <a:t>1.12.2012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1138-FE71-4410-BCCB-8AD7241D10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585F-B0D9-45B6-9F4E-3DD3CF0284C9}" type="datetimeFigureOut">
              <a:rPr lang="cs-CZ" smtClean="0"/>
              <a:pPr/>
              <a:t>1.12.2012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1138-FE71-4410-BCCB-8AD7241D10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585F-B0D9-45B6-9F4E-3DD3CF0284C9}" type="datetimeFigureOut">
              <a:rPr lang="cs-CZ" smtClean="0"/>
              <a:pPr/>
              <a:t>1.12.2012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1138-FE71-4410-BCCB-8AD7241D10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585F-B0D9-45B6-9F4E-3DD3CF0284C9}" type="datetimeFigureOut">
              <a:rPr lang="cs-CZ" smtClean="0"/>
              <a:pPr/>
              <a:t>1.12.2012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1138-FE71-4410-BCCB-8AD7241D106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083585F-B0D9-45B6-9F4E-3DD3CF0284C9}" type="datetimeFigureOut">
              <a:rPr lang="cs-CZ" smtClean="0"/>
              <a:pPr/>
              <a:t>1.12.2012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1711138-FE71-4410-BCCB-8AD7241D10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083585F-B0D9-45B6-9F4E-3DD3CF0284C9}" type="datetimeFigureOut">
              <a:rPr lang="cs-CZ" smtClean="0"/>
              <a:pPr/>
              <a:t>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1711138-FE71-4410-BCCB-8AD7241D106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ichaela.kaslova@pedf.c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OUTDOOROVÁ MATEMATIKA </a:t>
            </a:r>
            <a:r>
              <a:rPr lang="cs-CZ" dirty="0" smtClean="0">
                <a:latin typeface="Arial Black" pitchFamily="34" charset="0"/>
              </a:rPr>
              <a:t>2</a:t>
            </a:r>
            <a:r>
              <a:rPr lang="cs-CZ" dirty="0" smtClean="0"/>
              <a:t>. </a:t>
            </a:r>
            <a:r>
              <a:rPr lang="cs-CZ" dirty="0" smtClean="0"/>
              <a:t>díl – </a:t>
            </a:r>
            <a:r>
              <a:rPr lang="cs-CZ" sz="4400" dirty="0" smtClean="0"/>
              <a:t>vazba na okruhy P1 a P2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Michaela KASLOVÁ</a:t>
            </a:r>
          </a:p>
          <a:p>
            <a:r>
              <a:rPr lang="cs-CZ" dirty="0" err="1" smtClean="0">
                <a:hlinkClick r:id="rId2"/>
              </a:rPr>
              <a:t>michaela.kaslova</a:t>
            </a:r>
            <a:r>
              <a:rPr lang="en-US" dirty="0" smtClean="0">
                <a:hlinkClick r:id="rId2"/>
              </a:rPr>
              <a:t>@</a:t>
            </a:r>
            <a:r>
              <a:rPr lang="cs-CZ" dirty="0" err="1" smtClean="0">
                <a:hlinkClick r:id="rId2"/>
              </a:rPr>
              <a:t>pedf.cuni.cz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Pokračování </a:t>
            </a:r>
            <a:r>
              <a:rPr lang="cs-CZ" dirty="0" smtClean="0">
                <a:latin typeface="Arial Black" pitchFamily="34" charset="0"/>
              </a:rPr>
              <a:t>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CC99"/>
          </a:solidFill>
        </p:spPr>
        <p:txBody>
          <a:bodyPr/>
          <a:lstStyle/>
          <a:p>
            <a:r>
              <a:rPr lang="cs-CZ" b="1" dirty="0" smtClean="0"/>
              <a:t>Smysluplnost dělat si záznamy -</a:t>
            </a:r>
            <a:r>
              <a:rPr lang="cs-CZ" dirty="0" smtClean="0"/>
              <a:t>poznámky nebo jinou dokumentaci</a:t>
            </a:r>
          </a:p>
          <a:p>
            <a:r>
              <a:rPr lang="cs-CZ" b="1" dirty="0" smtClean="0"/>
              <a:t>Následně porozumět </a:t>
            </a:r>
            <a:r>
              <a:rPr lang="cs-CZ" dirty="0" smtClean="0"/>
              <a:t>vlastním zápisům/záznamům, důvodu pořízení a dalším souvislostem</a:t>
            </a:r>
          </a:p>
          <a:p>
            <a:r>
              <a:rPr lang="cs-CZ" b="1" dirty="0" smtClean="0"/>
              <a:t>Vnímání proporcí</a:t>
            </a:r>
          </a:p>
          <a:p>
            <a:r>
              <a:rPr lang="cs-CZ" b="1" dirty="0" smtClean="0"/>
              <a:t>Rozšiřování znalostí</a:t>
            </a:r>
          </a:p>
          <a:p>
            <a:r>
              <a:rPr lang="cs-CZ" b="1" dirty="0" smtClean="0"/>
              <a:t>Rozšíření škály otázek</a:t>
            </a:r>
          </a:p>
          <a:p>
            <a:r>
              <a:rPr lang="cs-CZ" dirty="0" smtClean="0"/>
              <a:t>….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Pokračování </a:t>
            </a:r>
            <a:r>
              <a:rPr lang="cs-CZ" dirty="0" smtClean="0">
                <a:latin typeface="Arial Black" pitchFamily="34" charset="0"/>
              </a:rPr>
              <a:t> 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Posilování paměti dynamické i statické </a:t>
            </a:r>
            <a:r>
              <a:rPr lang="cs-CZ" dirty="0" smtClean="0"/>
              <a:t>střednědobé i dlouhodobé, vizuální, hmatové, kinestetické i slovně akustické</a:t>
            </a:r>
          </a:p>
          <a:p>
            <a:r>
              <a:rPr lang="cs-CZ" b="1" dirty="0" smtClean="0"/>
              <a:t>Propojování různých typů </a:t>
            </a:r>
            <a:r>
              <a:rPr lang="cs-CZ" b="1" dirty="0" smtClean="0"/>
              <a:t>představ</a:t>
            </a:r>
          </a:p>
          <a:p>
            <a:r>
              <a:rPr lang="cs-CZ" b="1" dirty="0" smtClean="0"/>
              <a:t>Posílení schopnosti vybavit si</a:t>
            </a:r>
            <a:r>
              <a:rPr lang="cs-CZ" dirty="0" smtClean="0"/>
              <a:t>, opěrné nástroje pro vybavování</a:t>
            </a:r>
          </a:p>
          <a:p>
            <a:r>
              <a:rPr lang="cs-CZ" b="1" dirty="0" smtClean="0"/>
              <a:t>Relativita slov: </a:t>
            </a:r>
            <a:r>
              <a:rPr lang="cs-CZ" dirty="0" smtClean="0"/>
              <a:t>podstatné, důležité</a:t>
            </a:r>
            <a:endParaRPr lang="cs-CZ" dirty="0" smtClean="0"/>
          </a:p>
          <a:p>
            <a:r>
              <a:rPr lang="cs-CZ" b="1" dirty="0" smtClean="0"/>
              <a:t>Vytváření nových struktur</a:t>
            </a:r>
          </a:p>
          <a:p>
            <a:r>
              <a:rPr lang="cs-CZ" b="1" dirty="0" smtClean="0"/>
              <a:t>Stimulace kreativity</a:t>
            </a:r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ZASAZENÍ DO RÁMCE  ZŠ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76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pojem</a:t>
                      </a:r>
                      <a:endParaRPr lang="cs-CZ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proces</a:t>
                      </a:r>
                      <a:endParaRPr lang="cs-CZ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Motivace</a:t>
                      </a:r>
                      <a:r>
                        <a:rPr lang="cs-CZ" dirty="0" smtClean="0"/>
                        <a:t> – zájem, referát, kreativita – mimo ŠVP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Vasarely</a:t>
                      </a:r>
                      <a:r>
                        <a:rPr lang="cs-CZ" dirty="0" smtClean="0"/>
                        <a:t>, Muzeum Kubismu,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Vasarely</a:t>
                      </a:r>
                      <a:r>
                        <a:rPr lang="cs-CZ" dirty="0" smtClean="0"/>
                        <a:t>, rekonstrukce budovy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Učivo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0" dirty="0" smtClean="0"/>
                        <a:t>– </a:t>
                      </a:r>
                      <a:r>
                        <a:rPr lang="cs-CZ" b="0" dirty="0" smtClean="0">
                          <a:solidFill>
                            <a:srgbClr val="A50021"/>
                          </a:solidFill>
                        </a:rPr>
                        <a:t>úvod k tématu</a:t>
                      </a:r>
                    </a:p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hektar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Určování</a:t>
                      </a:r>
                      <a:r>
                        <a:rPr lang="cs-CZ" baseline="0" dirty="0" smtClean="0"/>
                        <a:t> o</a:t>
                      </a:r>
                      <a:r>
                        <a:rPr lang="cs-CZ" dirty="0" smtClean="0"/>
                        <a:t>bvodu </a:t>
                      </a:r>
                      <a:r>
                        <a:rPr lang="cs-CZ" dirty="0" smtClean="0"/>
                        <a:t>kruhu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   - 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nová látka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 lze i děli do částí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Obvod n-úhelníka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   - 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procvičení</a:t>
                      </a:r>
                      <a:r>
                        <a:rPr lang="cs-CZ" dirty="0" smtClean="0"/>
                        <a:t> – nový kontext, upevňování i kontrastem, …      </a:t>
                      </a:r>
                    </a:p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Shodná rozložitelnost a </a:t>
                      </a:r>
                      <a:r>
                        <a:rPr lang="cs-CZ" dirty="0" smtClean="0"/>
                        <a:t>S - chodníky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   - 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shrnutí, zobecnění</a:t>
                      </a:r>
                      <a:r>
                        <a:rPr lang="cs-CZ" dirty="0" smtClean="0"/>
                        <a:t>,</a:t>
                      </a:r>
                    </a:p>
                    <a:p>
                      <a:r>
                        <a:rPr lang="cs-CZ" dirty="0" smtClean="0"/>
                        <a:t>aplikace, souvislosti, strukturace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Langwilův</a:t>
                      </a:r>
                      <a:r>
                        <a:rPr lang="cs-CZ" dirty="0" smtClean="0"/>
                        <a:t> model Prahy</a:t>
                      </a:r>
                    </a:p>
                    <a:p>
                      <a:r>
                        <a:rPr lang="cs-CZ" smtClean="0"/>
                        <a:t>architektonické detaily a styly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fasády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  - </a:t>
                      </a:r>
                      <a:r>
                        <a:rPr lang="cs-CZ" dirty="0" smtClean="0">
                          <a:solidFill>
                            <a:srgbClr val="C00000"/>
                          </a:solidFill>
                        </a:rPr>
                        <a:t>diagnostika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55448"/>
            <a:ext cx="9144000" cy="125272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Předpokládá se zkušenost z P1,P2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pPr>
              <a:buClr>
                <a:schemeClr val="bg2">
                  <a:lumMod val="10000"/>
                </a:schemeClr>
              </a:buClr>
            </a:pPr>
            <a:r>
              <a:rPr lang="cs-CZ" b="1" dirty="0" smtClean="0"/>
              <a:t>Proběhla práce v terénu 1,5 hodiny: </a:t>
            </a:r>
          </a:p>
          <a:p>
            <a:pPr marL="633222" indent="-514350">
              <a:buClr>
                <a:schemeClr val="accent5">
                  <a:lumMod val="50000"/>
                </a:schemeClr>
              </a:buClr>
              <a:buFont typeface="+mj-lt"/>
              <a:buAutoNum type="alphaLcParenR"/>
            </a:pPr>
            <a:r>
              <a:rPr lang="cs-CZ" dirty="0" smtClean="0"/>
              <a:t>S</a:t>
            </a:r>
            <a:r>
              <a:rPr lang="cs-CZ" dirty="0" smtClean="0"/>
              <a:t>e skupinou jako celkem</a:t>
            </a:r>
          </a:p>
          <a:p>
            <a:pPr marL="633222" indent="-514350">
              <a:buClr>
                <a:schemeClr val="accent5">
                  <a:lumMod val="50000"/>
                </a:schemeClr>
              </a:buClr>
              <a:buFont typeface="+mj-lt"/>
              <a:buAutoNum type="alphaLcParenR"/>
            </a:pPr>
            <a:r>
              <a:rPr lang="cs-CZ" dirty="0" smtClean="0"/>
              <a:t>Ve 4-5 členných skupinách</a:t>
            </a:r>
          </a:p>
          <a:p>
            <a:pPr marL="633222" indent="-514350">
              <a:buClr>
                <a:schemeClr val="accent5">
                  <a:lumMod val="50000"/>
                </a:schemeClr>
              </a:buClr>
              <a:buFont typeface="+mj-lt"/>
              <a:buAutoNum type="alphaLcParenR"/>
            </a:pPr>
            <a:r>
              <a:rPr lang="cs-CZ" dirty="0" smtClean="0"/>
              <a:t>Ve dvojicích</a:t>
            </a:r>
          </a:p>
          <a:p>
            <a:pPr marL="633222" indent="-514350">
              <a:buClr>
                <a:schemeClr val="accent5">
                  <a:lumMod val="50000"/>
                </a:schemeClr>
              </a:buClr>
            </a:pPr>
            <a:r>
              <a:rPr lang="cs-CZ" b="1" dirty="0" smtClean="0"/>
              <a:t>Úkoly</a:t>
            </a:r>
          </a:p>
          <a:p>
            <a:pPr marL="633222" indent="-514350">
              <a:buClr>
                <a:schemeClr val="accent5">
                  <a:lumMod val="50000"/>
                </a:schemeClr>
              </a:buClr>
              <a:buAutoNum type="alphaLcParenR"/>
            </a:pPr>
            <a:r>
              <a:rPr lang="cs-CZ" dirty="0" smtClean="0"/>
              <a:t>Identifikační			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e)</a:t>
            </a:r>
            <a:r>
              <a:rPr lang="cs-CZ" dirty="0" smtClean="0"/>
              <a:t>  </a:t>
            </a:r>
            <a:r>
              <a:rPr lang="cs-CZ" dirty="0" err="1" smtClean="0"/>
              <a:t>S</a:t>
            </a:r>
            <a:r>
              <a:rPr lang="cs-CZ" dirty="0" err="1" smtClean="0"/>
              <a:t>trukturační</a:t>
            </a:r>
            <a:endParaRPr lang="cs-CZ" dirty="0" smtClean="0"/>
          </a:p>
          <a:p>
            <a:pPr marL="633222" indent="-514350">
              <a:buClr>
                <a:schemeClr val="accent5">
                  <a:lumMod val="50000"/>
                </a:schemeClr>
              </a:buClr>
              <a:buAutoNum type="alphaLcParenR"/>
            </a:pPr>
            <a:r>
              <a:rPr lang="cs-CZ" dirty="0" smtClean="0"/>
              <a:t>Komparační			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f)  </a:t>
            </a:r>
            <a:r>
              <a:rPr lang="cs-CZ" dirty="0" smtClean="0"/>
              <a:t>Deskriptivní</a:t>
            </a:r>
          </a:p>
          <a:p>
            <a:pPr marL="633222" indent="-514350">
              <a:buClr>
                <a:schemeClr val="accent5">
                  <a:lumMod val="50000"/>
                </a:schemeClr>
              </a:buClr>
              <a:buAutoNum type="alphaLcParenR"/>
            </a:pPr>
            <a:r>
              <a:rPr lang="cs-CZ" dirty="0" smtClean="0"/>
              <a:t>Kontextové			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g)</a:t>
            </a:r>
            <a:r>
              <a:rPr lang="cs-CZ" dirty="0" smtClean="0"/>
              <a:t> Evaluační</a:t>
            </a:r>
          </a:p>
          <a:p>
            <a:pPr marL="633222" indent="-514350">
              <a:buClr>
                <a:schemeClr val="accent5">
                  <a:lumMod val="50000"/>
                </a:schemeClr>
              </a:buClr>
              <a:buAutoNum type="alphaLcParenR"/>
            </a:pPr>
            <a:r>
              <a:rPr lang="cs-CZ" dirty="0" smtClean="0"/>
              <a:t>Selekční			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h)</a:t>
            </a:r>
            <a:r>
              <a:rPr lang="cs-CZ" dirty="0" smtClean="0"/>
              <a:t> Logické </a:t>
            </a:r>
            <a:r>
              <a:rPr lang="cs-CZ" sz="2000" dirty="0" smtClean="0"/>
              <a:t>(úvaha, úsudek)</a:t>
            </a:r>
          </a:p>
          <a:p>
            <a:pPr marL="633222" indent="-514350">
              <a:buClr>
                <a:schemeClr val="accent5">
                  <a:lumMod val="50000"/>
                </a:schemeClr>
              </a:buClr>
              <a:buAutoNum type="alphaLcParenR"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OBOHACENO o A 1 - 3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686800" cy="4625609"/>
          </a:xfrm>
        </p:spPr>
        <p:txBody>
          <a:bodyPr>
            <a:normAutofit/>
          </a:bodyPr>
          <a:lstStyle/>
          <a:p>
            <a:r>
              <a:rPr lang="cs-CZ" b="1" dirty="0" smtClean="0"/>
              <a:t>Aktivity ve skupinách </a:t>
            </a:r>
            <a:r>
              <a:rPr lang="cs-CZ" dirty="0" smtClean="0"/>
              <a:t>(pro žáky od 5 po 15 let)</a:t>
            </a:r>
          </a:p>
          <a:p>
            <a:r>
              <a:rPr lang="cs-CZ" b="1" dirty="0" smtClean="0"/>
              <a:t>Prostředí: </a:t>
            </a:r>
            <a:r>
              <a:rPr lang="cs-CZ" dirty="0" smtClean="0"/>
              <a:t>Karlovo náměstí</a:t>
            </a:r>
          </a:p>
          <a:p>
            <a:r>
              <a:rPr lang="cs-CZ" b="1" dirty="0" smtClean="0"/>
              <a:t>Témata:</a:t>
            </a:r>
            <a:r>
              <a:rPr lang="cs-CZ" dirty="0" smtClean="0"/>
              <a:t> </a:t>
            </a:r>
          </a:p>
          <a:p>
            <a:pPr marL="633222" indent="-514350">
              <a:buAutoNum type="alphaUcParenR"/>
            </a:pPr>
            <a:r>
              <a:rPr lang="cs-CZ" dirty="0" smtClean="0"/>
              <a:t>P</a:t>
            </a:r>
            <a:r>
              <a:rPr lang="cs-CZ" dirty="0" smtClean="0"/>
              <a:t>ojmotvorný proces (představy a zobecňování)</a:t>
            </a:r>
          </a:p>
          <a:p>
            <a:pPr marL="633222" indent="-514350">
              <a:buAutoNum type="alphaUcParenR"/>
            </a:pPr>
            <a:r>
              <a:rPr lang="cs-CZ" dirty="0" smtClean="0"/>
              <a:t>Diagnostika</a:t>
            </a:r>
          </a:p>
          <a:p>
            <a:pPr marL="633222" indent="-514350">
              <a:buAutoNum type="alphaUcParenR"/>
            </a:pPr>
            <a:r>
              <a:rPr lang="cs-CZ" dirty="0" smtClean="0"/>
              <a:t>Terapeutické aktivity</a:t>
            </a:r>
          </a:p>
          <a:p>
            <a:pPr marL="633222" indent="-514350">
              <a:buAutoNum type="alphaUcParenR"/>
            </a:pPr>
            <a:r>
              <a:rPr lang="cs-CZ" dirty="0" smtClean="0"/>
              <a:t>Aktivity na poznání /objevení procesu</a:t>
            </a:r>
          </a:p>
          <a:p>
            <a:pPr marL="633222" indent="-514350">
              <a:buAutoNum type="alphaUcParenR"/>
            </a:pPr>
            <a:r>
              <a:rPr lang="cs-CZ" dirty="0" smtClean="0"/>
              <a:t>Komunikace a transformace komunikačních kódů</a:t>
            </a:r>
          </a:p>
          <a:p>
            <a:pPr marL="633222" indent="-514350">
              <a:buAutoNum type="alphaUcParenR"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Vycházka a její </a:t>
            </a:r>
            <a:r>
              <a:rPr lang="cs-CZ" dirty="0" smtClean="0"/>
              <a:t>rozbor  (P1, P2)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pPr>
              <a:buClr>
                <a:schemeClr val="accent1">
                  <a:lumMod val="50000"/>
                </a:schemeClr>
              </a:buClr>
              <a:buSzPct val="90000"/>
              <a:buFont typeface="Wingdings" pitchFamily="2" charset="2"/>
              <a:buChar char="q"/>
            </a:pPr>
            <a:r>
              <a:rPr lang="cs-CZ" b="1" dirty="0" smtClean="0"/>
              <a:t>Identifikace objektů </a:t>
            </a:r>
            <a:r>
              <a:rPr lang="cs-CZ" dirty="0" smtClean="0"/>
              <a:t>zadaného tvaru – podpora pojmotvorného procesu – nezávislost tvaru na velikosti , barvě, poloze, vzdálenosti i natočení objektu, případně úplné viditelnosti (část)</a:t>
            </a:r>
          </a:p>
          <a:p>
            <a:pPr>
              <a:buClr>
                <a:schemeClr val="accent1">
                  <a:lumMod val="50000"/>
                </a:schemeClr>
              </a:buClr>
              <a:buSzPct val="90000"/>
              <a:buFont typeface="Wingdings" pitchFamily="2" charset="2"/>
              <a:buChar char="q"/>
            </a:pPr>
            <a:r>
              <a:rPr lang="cs-CZ" b="1" dirty="0" smtClean="0"/>
              <a:t>Rozšíření pozorovacího úhlu </a:t>
            </a:r>
            <a:r>
              <a:rPr lang="cs-CZ" dirty="0" smtClean="0"/>
              <a:t>– trénink vnímání </a:t>
            </a:r>
            <a:r>
              <a:rPr lang="cs-CZ" dirty="0" err="1" smtClean="0"/>
              <a:t>makroprostoru</a:t>
            </a:r>
            <a:r>
              <a:rPr lang="cs-CZ" dirty="0" smtClean="0"/>
              <a:t>, stimulace vztahového vnímání,  stimulace separace, přijetí nového úkolu vně stereotypu</a:t>
            </a:r>
            <a:r>
              <a:rPr lang="cs-CZ" b="1" dirty="0" smtClean="0"/>
              <a:t> 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Pokračování </a:t>
            </a:r>
            <a:r>
              <a:rPr lang="cs-CZ" dirty="0" smtClean="0">
                <a:latin typeface="Arial Black" pitchFamily="34" charset="0"/>
              </a:rPr>
              <a:t>1</a:t>
            </a:r>
            <a:endParaRPr lang="cs-CZ" dirty="0"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Propojení M s historií </a:t>
            </a:r>
            <a:r>
              <a:rPr lang="cs-CZ" dirty="0" smtClean="0"/>
              <a:t>– změna pojetí matematiky – matematika není dána shora (</a:t>
            </a:r>
            <a:r>
              <a:rPr lang="cs-CZ" dirty="0" err="1" smtClean="0"/>
              <a:t>platonovské</a:t>
            </a:r>
            <a:r>
              <a:rPr lang="cs-CZ" dirty="0" smtClean="0"/>
              <a:t>), matematika se rodí neustále  kolem nás; v historii nebyli hlupáci – naše myšlení se vyvíjí v návaznosti na předky, lety kultivuje – respekt k historii, k předkům, zdroj informací i zapomenutých; P a matematici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Vopěnka</a:t>
            </a:r>
            <a:r>
              <a:rPr lang="cs-CZ" dirty="0" smtClean="0"/>
              <a:t>, </a:t>
            </a:r>
            <a:r>
              <a:rPr lang="cs-CZ" dirty="0" err="1" smtClean="0"/>
              <a:t>etnomatematika</a:t>
            </a:r>
            <a:r>
              <a:rPr lang="cs-CZ" dirty="0" smtClean="0"/>
              <a:t>, archivy, muzea, staré i historické filmy ….)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Pokračování </a:t>
            </a:r>
            <a:r>
              <a:rPr lang="cs-CZ" dirty="0" smtClean="0">
                <a:latin typeface="Arial Black" pitchFamily="34" charset="0"/>
              </a:rPr>
              <a:t>2</a:t>
            </a:r>
            <a:endParaRPr lang="cs-CZ" dirty="0"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Orientace v </a:t>
            </a:r>
            <a:r>
              <a:rPr lang="cs-CZ" b="1" dirty="0" err="1" smtClean="0"/>
              <a:t>makroprostoru</a:t>
            </a:r>
            <a:r>
              <a:rPr lang="cs-CZ" b="1" dirty="0" smtClean="0"/>
              <a:t> </a:t>
            </a:r>
            <a:r>
              <a:rPr lang="cs-CZ" dirty="0" smtClean="0"/>
              <a:t>(fr. experimenty </a:t>
            </a:r>
            <a:r>
              <a:rPr lang="cs-CZ" i="1" dirty="0" err="1" smtClean="0"/>
              <a:t>Brousseau</a:t>
            </a:r>
            <a:r>
              <a:rPr lang="cs-CZ" dirty="0" smtClean="0"/>
              <a:t> v Mexiku,italské experimenty </a:t>
            </a:r>
            <a:r>
              <a:rPr lang="cs-CZ" i="1" dirty="0" err="1" smtClean="0"/>
              <a:t>C.Marchini</a:t>
            </a:r>
            <a:r>
              <a:rPr lang="cs-CZ" dirty="0" smtClean="0"/>
              <a:t>, </a:t>
            </a:r>
            <a:r>
              <a:rPr lang="cs-CZ" i="1" dirty="0" smtClean="0"/>
              <a:t>N. </a:t>
            </a:r>
            <a:r>
              <a:rPr lang="cs-CZ" i="1" dirty="0" err="1" smtClean="0"/>
              <a:t>Lanciano</a:t>
            </a:r>
            <a:r>
              <a:rPr lang="cs-CZ" i="1" dirty="0" smtClean="0"/>
              <a:t>, ….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	Prostředím může být velké město, příroda bez obydlí, velké vodní plochy, zasněžené pláně, obloha. S-J,V-Z</a:t>
            </a:r>
          </a:p>
          <a:p>
            <a:pPr>
              <a:buNone/>
            </a:pPr>
            <a:r>
              <a:rPr lang="cs-CZ" dirty="0" smtClean="0"/>
              <a:t>	Vzniká spontánní potřeba plánku, schématu.</a:t>
            </a:r>
          </a:p>
          <a:p>
            <a:r>
              <a:rPr lang="cs-CZ" b="1" dirty="0" smtClean="0"/>
              <a:t>Orientace v čase </a:t>
            </a: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představ</a:t>
            </a:r>
            <a:endParaRPr lang="cs-CZ" dirty="0"/>
          </a:p>
        </p:txBody>
      </p:sp>
      <p:pic>
        <p:nvPicPr>
          <p:cNvPr id="4" name="Zástupný symbol pro obsah 3" descr="screenshoter.jpeg"/>
          <p:cNvPicPr>
            <a:picLocks noGrp="1" noChangeAspect="1"/>
          </p:cNvPicPr>
          <p:nvPr>
            <p:ph idx="1"/>
          </p:nvPr>
        </p:nvPicPr>
        <p:blipFill>
          <a:blip r:embed="rId2">
            <a:lum bright="-20000" contrast="10000"/>
          </a:blip>
          <a:stretch>
            <a:fillRect/>
          </a:stretch>
        </p:blipFill>
        <p:spPr>
          <a:xfrm>
            <a:off x="1945584" y="1774825"/>
            <a:ext cx="5252832" cy="462597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INTERPETACE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550070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Vlastní plánek absolvované trasy</a:t>
            </a:r>
          </a:p>
          <a:p>
            <a:r>
              <a:rPr lang="cs-CZ" dirty="0" smtClean="0"/>
              <a:t>Mapka a vyznačení trasy</a:t>
            </a:r>
          </a:p>
          <a:p>
            <a:r>
              <a:rPr lang="cs-CZ" dirty="0" smtClean="0"/>
              <a:t>Komparace</a:t>
            </a:r>
          </a:p>
          <a:p>
            <a:r>
              <a:rPr lang="cs-CZ" dirty="0" smtClean="0"/>
              <a:t>Interpretace rozdílů (ŽÁKEM, UČITELEM)</a:t>
            </a:r>
          </a:p>
          <a:p>
            <a:r>
              <a:rPr lang="cs-CZ" dirty="0" smtClean="0"/>
              <a:t>Porozumění měřítku</a:t>
            </a:r>
          </a:p>
          <a:p>
            <a:r>
              <a:rPr lang="cs-CZ" dirty="0" smtClean="0"/>
              <a:t>Druhy obtíží</a:t>
            </a:r>
          </a:p>
          <a:p>
            <a:r>
              <a:rPr lang="cs-CZ" dirty="0" smtClean="0"/>
              <a:t>Návrh nové trasy dané délky / časový limit</a:t>
            </a:r>
          </a:p>
          <a:p>
            <a:r>
              <a:rPr lang="cs-CZ" dirty="0" smtClean="0"/>
              <a:t>Kontrola podmínek</a:t>
            </a:r>
          </a:p>
          <a:p>
            <a:r>
              <a:rPr lang="cs-CZ" dirty="0" smtClean="0"/>
              <a:t>Zjištění /odhad délky úseku trasy/celé trasy</a:t>
            </a:r>
          </a:p>
          <a:p>
            <a:r>
              <a:rPr lang="cs-CZ" dirty="0" smtClean="0"/>
              <a:t>Vyznačení oblíbené části</a:t>
            </a:r>
          </a:p>
          <a:p>
            <a:r>
              <a:rPr lang="cs-CZ" dirty="0" smtClean="0"/>
              <a:t>…..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Pokračování </a:t>
            </a:r>
            <a:r>
              <a:rPr lang="cs-CZ" dirty="0" smtClean="0">
                <a:latin typeface="Arial Black" pitchFamily="34" charset="0"/>
              </a:rPr>
              <a:t>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401080" cy="4625609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Odhady</a:t>
            </a:r>
            <a:r>
              <a:rPr lang="cs-CZ" dirty="0" smtClean="0"/>
              <a:t> – délky, výšky, vzdálenosti – zásady práce s více zdroji; šířka, hloubka a historie města</a:t>
            </a:r>
          </a:p>
          <a:p>
            <a:r>
              <a:rPr lang="cs-CZ" b="1" dirty="0" smtClean="0"/>
              <a:t>Měření</a:t>
            </a:r>
            <a:r>
              <a:rPr lang="cs-CZ" dirty="0" smtClean="0"/>
              <a:t> – dnes, kriteria, jednotky</a:t>
            </a:r>
          </a:p>
          <a:p>
            <a:r>
              <a:rPr lang="cs-CZ" b="1" dirty="0" smtClean="0"/>
              <a:t>Hledání informací </a:t>
            </a:r>
            <a:r>
              <a:rPr lang="cs-CZ" dirty="0" smtClean="0"/>
              <a:t>– výzva/příprava</a:t>
            </a:r>
          </a:p>
          <a:p>
            <a:r>
              <a:rPr lang="cs-CZ" b="1" dirty="0" smtClean="0"/>
              <a:t>Úvod k finanční matematice – </a:t>
            </a:r>
            <a:r>
              <a:rPr lang="cs-CZ" dirty="0" smtClean="0"/>
              <a:t>dnes i v historii</a:t>
            </a:r>
          </a:p>
          <a:p>
            <a:r>
              <a:rPr lang="cs-CZ" b="1" dirty="0" smtClean="0"/>
              <a:t>Témata – symetrie, dekory, dlažby</a:t>
            </a:r>
          </a:p>
          <a:p>
            <a:r>
              <a:rPr lang="cs-CZ" b="1" dirty="0" smtClean="0"/>
              <a:t>Slovní zásoba – </a:t>
            </a:r>
            <a:r>
              <a:rPr lang="cs-CZ" dirty="0" smtClean="0"/>
              <a:t>aktivace, smysluplnost rozšíření (nelze použít jen gesta, </a:t>
            </a:r>
            <a:r>
              <a:rPr lang="cs-CZ" dirty="0" smtClean="0"/>
              <a:t>obrázek)</a:t>
            </a:r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142</TotalTime>
  <Words>503</Words>
  <Application>Microsoft Office PowerPoint</Application>
  <PresentationFormat>Předvádění na obrazovce (4:3)</PresentationFormat>
  <Paragraphs>92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Modul</vt:lpstr>
      <vt:lpstr>OUTDOOROVÁ MATEMATIKA 2. díl – vazba na okruhy P1 a P2</vt:lpstr>
      <vt:lpstr>Předpokládá se zkušenost z P1,P2</vt:lpstr>
      <vt:lpstr>OBOHACENO o A 1 - 3</vt:lpstr>
      <vt:lpstr>Vycházka a její rozbor  (P1, P2)</vt:lpstr>
      <vt:lpstr>Pokračování 1</vt:lpstr>
      <vt:lpstr>Pokračování 2</vt:lpstr>
      <vt:lpstr>Kontrola představ</vt:lpstr>
      <vt:lpstr>INTERPETACE</vt:lpstr>
      <vt:lpstr>Pokračování 3</vt:lpstr>
      <vt:lpstr>Pokračování 4</vt:lpstr>
      <vt:lpstr>Pokračování  5</vt:lpstr>
      <vt:lpstr>ZASAZENÍ DO RÁMCE  ZŠ</vt:lpstr>
    </vt:vector>
  </TitlesOfParts>
  <Company>PedF UK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OUTDOOROVÁ MATEMATIKA 2. díl</dc:title>
  <dc:creator>uživatel</dc:creator>
  <cp:lastModifiedBy>uživatel</cp:lastModifiedBy>
  <cp:revision>19</cp:revision>
  <dcterms:created xsi:type="dcterms:W3CDTF">2012-12-01T08:21:58Z</dcterms:created>
  <dcterms:modified xsi:type="dcterms:W3CDTF">2012-12-01T14:22:17Z</dcterms:modified>
</cp:coreProperties>
</file>