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A9DB9-B76A-4208-96B3-7A7EEB79B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76903"/>
            <a:ext cx="8825658" cy="3329581"/>
          </a:xfrm>
        </p:spPr>
        <p:txBody>
          <a:bodyPr/>
          <a:lstStyle/>
          <a:p>
            <a:r>
              <a:rPr lang="cs-CZ" dirty="0"/>
              <a:t>Informální impérium</a:t>
            </a:r>
            <a:br>
              <a:rPr lang="cs-CZ" dirty="0"/>
            </a:br>
            <a:r>
              <a:rPr lang="cs-CZ" dirty="0"/>
              <a:t>Velké Británie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355D13-1153-454B-A7C9-FDF25470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48828"/>
            <a:ext cx="8825658" cy="861420"/>
          </a:xfrm>
        </p:spPr>
        <p:txBody>
          <a:bodyPr/>
          <a:lstStyle/>
          <a:p>
            <a:r>
              <a:rPr lang="cs-CZ" dirty="0"/>
              <a:t>Latinská Amerika a Velká </a:t>
            </a:r>
            <a:r>
              <a:rPr lang="cs-CZ" dirty="0" err="1"/>
              <a:t>británie</a:t>
            </a:r>
            <a:r>
              <a:rPr lang="cs-CZ" dirty="0"/>
              <a:t> v 19. století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85D2BE-081A-4E66-9209-9E57BA63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20" y="4369"/>
            <a:ext cx="7304689" cy="54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7F902-C173-4D23-8C9B-A5B83CAF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Konzulové bez kanónů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39A9F3-C265-4387-8DDE-7AA9241B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883" y="1723698"/>
            <a:ext cx="8481848" cy="4524702"/>
          </a:xfrm>
        </p:spPr>
        <p:txBody>
          <a:bodyPr/>
          <a:lstStyle/>
          <a:p>
            <a:r>
              <a:rPr lang="cs-CZ" dirty="0"/>
              <a:t>Zejména na západním pobřeží, daleko od vlády</a:t>
            </a:r>
          </a:p>
          <a:p>
            <a:r>
              <a:rPr lang="cs-CZ" dirty="0"/>
              <a:t>Většinou obchodníci, proto hájili své zájmy</a:t>
            </a:r>
          </a:p>
          <a:p>
            <a:r>
              <a:rPr lang="cs-CZ" dirty="0"/>
              <a:t>Podpora volného trhu a liberálů – Bolívie a Peru za Santa </a:t>
            </a:r>
            <a:r>
              <a:rPr lang="cs-CZ" dirty="0" err="1"/>
              <a:t>Cruze</a:t>
            </a:r>
            <a:r>
              <a:rPr lang="cs-CZ" dirty="0"/>
              <a:t> proti </a:t>
            </a:r>
          </a:p>
          <a:p>
            <a:r>
              <a:rPr lang="cs-CZ" dirty="0"/>
              <a:t>Chile</a:t>
            </a:r>
          </a:p>
          <a:p>
            <a:r>
              <a:rPr lang="cs-CZ" dirty="0"/>
              <a:t>Ovšem jen omezený úspěch – Střední Amerika, Mexiko, Peru</a:t>
            </a:r>
          </a:p>
          <a:p>
            <a:r>
              <a:rPr lang="cs-CZ" dirty="0"/>
              <a:t>Výrazně lepší v Brazílii a Argentině, kde měli co vyvážet a tím pádem nakupovali – tolerance </a:t>
            </a:r>
            <a:r>
              <a:rPr lang="cs-CZ" dirty="0" err="1"/>
              <a:t>negentlemanského</a:t>
            </a:r>
            <a:r>
              <a:rPr lang="cs-CZ" dirty="0"/>
              <a:t> otroctví a </a:t>
            </a:r>
            <a:r>
              <a:rPr lang="cs-CZ" dirty="0" err="1"/>
              <a:t>Rosase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B9D547-9D3B-4610-B8E9-2B1815F0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957"/>
            <a:ext cx="3183452" cy="51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3F45-28F0-425D-A9E5-46985801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648" y="367862"/>
            <a:ext cx="5836186" cy="1485386"/>
          </a:xfrm>
        </p:spPr>
        <p:txBody>
          <a:bodyPr/>
          <a:lstStyle/>
          <a:p>
            <a:r>
              <a:rPr lang="cs-CZ" dirty="0"/>
              <a:t>1850-1914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C7C56-0B2A-432F-A4A6-14E54BD1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667" y="1853248"/>
            <a:ext cx="7778636" cy="4395151"/>
          </a:xfrm>
        </p:spPr>
        <p:txBody>
          <a:bodyPr>
            <a:normAutofit/>
          </a:bodyPr>
          <a:lstStyle/>
          <a:p>
            <a:r>
              <a:rPr lang="cs-CZ" dirty="0"/>
              <a:t>Vítězství liberálů – diktátorů a oligarchů</a:t>
            </a:r>
          </a:p>
          <a:p>
            <a:r>
              <a:rPr lang="cs-CZ" dirty="0"/>
              <a:t>Spolupracující elity a netřeba politických zásahů – závislost, byznys imperialismus</a:t>
            </a:r>
          </a:p>
          <a:p>
            <a:r>
              <a:rPr lang="cs-CZ" dirty="0"/>
              <a:t>Stabilita - rostoucí export – více peněz v pokladně – více nákupů (domácí trh) – více zahraničních investic (železnice, přístavy, telegraf)</a:t>
            </a:r>
          </a:p>
          <a:p>
            <a:r>
              <a:rPr lang="cs-CZ" dirty="0"/>
              <a:t>Potřeby druhé průmyslové revoluce</a:t>
            </a:r>
          </a:p>
          <a:p>
            <a:r>
              <a:rPr lang="cs-CZ" dirty="0"/>
              <a:t>Nové odvětví? Strojírenství</a:t>
            </a:r>
          </a:p>
          <a:p>
            <a:r>
              <a:rPr lang="cs-CZ" dirty="0"/>
              <a:t>Co potřebuje? Suroviny: kovy, bavlna, kůže Potraviny: káva, čaj, maso, pšenice, guáno, ledek</a:t>
            </a:r>
          </a:p>
          <a:p>
            <a:r>
              <a:rPr lang="cs-CZ" dirty="0"/>
              <a:t>Co vyrábí? Železnice, těžba, zbraně, lodě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C186E0-5FD7-4E95-8C71-0DF7F75A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4213667" cy="56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7D01-576F-4169-A181-C61AB6BB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6A0863-E0EF-4388-AA67-B3670669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2052918"/>
            <a:ext cx="7035311" cy="4195481"/>
          </a:xfrm>
        </p:spPr>
        <p:txBody>
          <a:bodyPr/>
          <a:lstStyle/>
          <a:p>
            <a:r>
              <a:rPr lang="cs-CZ" dirty="0"/>
              <a:t>Podíl na transformaci a rozvoji zemí – Argentina – Jihoamerická Austrálie</a:t>
            </a:r>
          </a:p>
          <a:p>
            <a:r>
              <a:rPr lang="cs-CZ" dirty="0"/>
              <a:t>Británie byla trhem, obchodním partnerem a zdroj přímých a nepřímých investic</a:t>
            </a:r>
          </a:p>
          <a:p>
            <a:r>
              <a:rPr lang="cs-CZ" dirty="0"/>
              <a:t>Vytvoření závislosti – ano, ale také Britská pomoc</a:t>
            </a:r>
          </a:p>
          <a:p>
            <a:r>
              <a:rPr lang="cs-CZ" dirty="0"/>
              <a:t>Britové také tratili</a:t>
            </a:r>
          </a:p>
          <a:p>
            <a:r>
              <a:rPr lang="cs-CZ" dirty="0"/>
              <a:t>Profit pro místní elity, ale Indiáni, řemeslníci a rolníci na tom dobře nebyli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7EE0D1-1583-4A89-BAA4-10271496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188" y="1714500"/>
            <a:ext cx="54408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2309B-1FBA-4E7B-AAE9-5D742627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296923-DA65-471C-95A1-EE13902D5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13898DA-E65E-48BB-89F4-0CB5DC0C8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86163"/>
              </p:ext>
            </p:extLst>
          </p:nvPr>
        </p:nvGraphicFramePr>
        <p:xfrm>
          <a:off x="1669606" y="1152983"/>
          <a:ext cx="8127999" cy="489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20445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428211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53663923"/>
                    </a:ext>
                  </a:extLst>
                </a:gridCol>
              </a:tblGrid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Položka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25614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 5, na 14 milionů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55 mil (10 procent)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72642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Textil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70 procent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 procent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636602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76 milionů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79071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Partneři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Brazílie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Brazílie, Argentina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33793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 err="1"/>
                        <a:t>Nepartneři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Peru, Mexiko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Peru, Mexiko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0875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Investice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430559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Vládní dluhopisy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76 procent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38 procent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415058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Železnice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34 procent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94363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Státní majetky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 procent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22071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Bankovnictví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procent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62717"/>
                  </a:ext>
                </a:extLst>
              </a:tr>
              <a:tr h="408200">
                <a:tc>
                  <a:txBody>
                    <a:bodyPr/>
                    <a:lstStyle/>
                    <a:p>
                      <a:r>
                        <a:rPr lang="cs-CZ" dirty="0"/>
                        <a:t>Argentina (41 %)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Brazílie (22 %)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Mexiko (11 %)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12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92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377CC-042D-46A8-B13A-2FE1CD64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Anglikanizace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92AD7F-02AA-478A-BA45-4E87A1CD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009157" cy="4195481"/>
          </a:xfrm>
        </p:spPr>
        <p:txBody>
          <a:bodyPr/>
          <a:lstStyle/>
          <a:p>
            <a:r>
              <a:rPr lang="cs-CZ" dirty="0"/>
              <a:t>Žádná velká migrace (40 tisíc v Argentině proti 2 mil. Italů) – ovšem ekonomická síla</a:t>
            </a:r>
          </a:p>
          <a:p>
            <a:r>
              <a:rPr lang="cs-CZ" dirty="0"/>
              <a:t>Naturalizovaní byznysmeni – </a:t>
            </a:r>
            <a:r>
              <a:rPr lang="cs-CZ" dirty="0" err="1"/>
              <a:t>Barronové</a:t>
            </a:r>
            <a:r>
              <a:rPr lang="cs-CZ" dirty="0"/>
              <a:t> v Mexiku, Edwardové v Chile, </a:t>
            </a:r>
            <a:r>
              <a:rPr lang="cs-CZ" dirty="0" err="1"/>
              <a:t>Boultonové</a:t>
            </a:r>
            <a:r>
              <a:rPr lang="cs-CZ" dirty="0"/>
              <a:t> ve Venezuele</a:t>
            </a:r>
          </a:p>
          <a:p>
            <a:r>
              <a:rPr lang="cs-CZ" dirty="0"/>
              <a:t>Britské osady – těžba – kluby, obchody, kostely</a:t>
            </a:r>
          </a:p>
          <a:p>
            <a:r>
              <a:rPr lang="cs-CZ" dirty="0"/>
              <a:t>Transfer ale i nápadů, slov, zvyků, móda, hry, sport, hospody</a:t>
            </a:r>
          </a:p>
          <a:p>
            <a:r>
              <a:rPr lang="cs-CZ" dirty="0"/>
              <a:t>Literáti – Smith, </a:t>
            </a:r>
            <a:r>
              <a:rPr lang="cs-CZ" dirty="0" err="1"/>
              <a:t>Spencer</a:t>
            </a:r>
            <a:r>
              <a:rPr lang="cs-CZ" dirty="0"/>
              <a:t>, Darwin, </a:t>
            </a:r>
            <a:r>
              <a:rPr lang="cs-CZ" dirty="0" err="1"/>
              <a:t>Scott</a:t>
            </a:r>
            <a:endParaRPr lang="cs-CZ" dirty="0"/>
          </a:p>
          <a:p>
            <a:r>
              <a:rPr lang="cs-CZ" dirty="0"/>
              <a:t>Buenos Aires – elity hrají pólo, nakupovali v </a:t>
            </a:r>
            <a:r>
              <a:rPr lang="cs-CZ" dirty="0" err="1"/>
              <a:t>Harrods</a:t>
            </a:r>
            <a:r>
              <a:rPr lang="cs-CZ" dirty="0"/>
              <a:t>, měli guvernantku z Anglie a studovali anglickou školu, nebo i v Anglii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31754F-D168-4714-A225-93689D4D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78" y="1444844"/>
            <a:ext cx="2886798" cy="41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1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C1FB6-8E50-4D07-BB49-D376BF1B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Konkurence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31FD1-6868-4E5D-9174-82EC39D2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2918"/>
            <a:ext cx="7336221" cy="467370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Konec 19. století přinesl konkurenty v dovozu do Latinské Ameriky</a:t>
            </a:r>
          </a:p>
          <a:p>
            <a:r>
              <a:rPr lang="cs-CZ" dirty="0"/>
              <a:t>Textil uvadal a nová odvětví nebyla britským forte</a:t>
            </a:r>
          </a:p>
          <a:p>
            <a:r>
              <a:rPr lang="cs-CZ" dirty="0"/>
              <a:t>Elektrické přístroje, chemikálie, automobily</a:t>
            </a:r>
          </a:p>
          <a:p>
            <a:r>
              <a:rPr lang="cs-CZ" dirty="0"/>
              <a:t>Německo, Spojené státy americké a Francie</a:t>
            </a:r>
          </a:p>
          <a:p>
            <a:r>
              <a:rPr lang="cs-CZ" dirty="0"/>
              <a:t>Němci dominují Venezuele a Chile, jejich pivo dobývá LA</a:t>
            </a:r>
          </a:p>
          <a:p>
            <a:r>
              <a:rPr lang="cs-CZ" dirty="0"/>
              <a:t>USA – Mexiko, Kuba, Kolumbie, dovoz z Brazílie, investice (Andy)</a:t>
            </a:r>
          </a:p>
          <a:p>
            <a:r>
              <a:rPr lang="cs-CZ" dirty="0"/>
              <a:t>Po první světové ještě více a Británie se stáhla prakticky do Argentiny, Uruguaye</a:t>
            </a:r>
          </a:p>
          <a:p>
            <a:r>
              <a:rPr lang="cs-CZ" dirty="0"/>
              <a:t>Také pod tlakem nově vzniklých nacionalistických hnutí – střední třída, rolníci a řemeslníci, dělníci</a:t>
            </a:r>
          </a:p>
          <a:p>
            <a:r>
              <a:rPr lang="cs-CZ" dirty="0"/>
              <a:t>Britové reagují – nový imperialismus, </a:t>
            </a:r>
            <a:r>
              <a:rPr lang="cs-CZ" dirty="0" err="1"/>
              <a:t>scramble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Latin America, rvačka o LA, ale blbost, právě naopak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9F8721-2D8C-4A4D-9F90-B709ED29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269" y="0"/>
            <a:ext cx="52047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2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03EBC-7D35-4B49-B654-CFA12875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807" y="441434"/>
            <a:ext cx="4659027" cy="1411814"/>
          </a:xfrm>
        </p:spPr>
        <p:txBody>
          <a:bodyPr/>
          <a:lstStyle/>
          <a:p>
            <a:r>
              <a:rPr lang="cs-CZ" dirty="0"/>
              <a:t>Appeasement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066E5D-6A22-4A76-9CE5-AF9BFB2E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826" y="1853248"/>
            <a:ext cx="6496374" cy="4810311"/>
          </a:xfrm>
        </p:spPr>
        <p:txBody>
          <a:bodyPr>
            <a:normAutofit/>
          </a:bodyPr>
          <a:lstStyle/>
          <a:p>
            <a:r>
              <a:rPr lang="cs-CZ" dirty="0"/>
              <a:t>Při lokálních krizích 1860-1914 se Britové drží stranou</a:t>
            </a:r>
          </a:p>
          <a:p>
            <a:r>
              <a:rPr lang="cs-CZ" dirty="0"/>
              <a:t>Využívají Spojené státy – mírotvůrce</a:t>
            </a:r>
          </a:p>
          <a:p>
            <a:r>
              <a:rPr lang="cs-CZ" dirty="0"/>
              <a:t>Vláda neměla žádný strategický zájem v LA – nechtěli San Francisco, Smlouva </a:t>
            </a:r>
            <a:r>
              <a:rPr lang="cs-CZ" dirty="0" err="1"/>
              <a:t>Clayton-Bulwer</a:t>
            </a:r>
            <a:r>
              <a:rPr lang="cs-CZ" dirty="0"/>
              <a:t> 1850, přijmutí hegemonie USA v Karibiku (Venezuela, Kuba 98), neaktivita v Mexické revoluci </a:t>
            </a:r>
          </a:p>
          <a:p>
            <a:r>
              <a:rPr lang="cs-CZ" dirty="0"/>
              <a:t>Stabilní vlády v LA nevyžadují žádný zásah, navíc spolupracující elity byly anglikanizované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9EC9CA-DA55-4957-9B77-C2C5EF09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93"/>
            <a:ext cx="5292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78D06-6774-479D-961A-960D75CA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243" y="336331"/>
            <a:ext cx="5824591" cy="1516917"/>
          </a:xfrm>
        </p:spPr>
        <p:txBody>
          <a:bodyPr/>
          <a:lstStyle/>
          <a:p>
            <a:r>
              <a:rPr lang="cs-CZ" dirty="0"/>
              <a:t>Španělská Amerika se stává Britskou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D61CE2-CEC2-4CE3-9741-90EBD9C7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262" y="1853248"/>
            <a:ext cx="6516310" cy="50047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'</a:t>
            </a:r>
            <a:r>
              <a:rPr lang="cs-CZ" dirty="0" err="1"/>
              <a:t>Spanish</a:t>
            </a:r>
            <a:r>
              <a:rPr lang="cs-CZ" dirty="0"/>
              <a:t> America </a:t>
            </a:r>
            <a:r>
              <a:rPr lang="cs-CZ" dirty="0" err="1"/>
              <a:t>is</a:t>
            </a:r>
            <a:r>
              <a:rPr lang="cs-CZ" dirty="0"/>
              <a:t> free, </a:t>
            </a:r>
            <a:r>
              <a:rPr lang="en-US" dirty="0"/>
              <a:t>and if we do not mismanage our affairs sadly, she is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.‘ – George </a:t>
            </a:r>
            <a:r>
              <a:rPr lang="cs-CZ" dirty="0" err="1"/>
              <a:t>Canning</a:t>
            </a:r>
            <a:r>
              <a:rPr lang="cs-CZ" dirty="0"/>
              <a:t> – min. zahraničí</a:t>
            </a:r>
          </a:p>
          <a:p>
            <a:r>
              <a:rPr lang="cs-CZ" dirty="0"/>
              <a:t>Lenin a další – vrcholem kapitalismu je imperialismus</a:t>
            </a:r>
          </a:p>
          <a:p>
            <a:r>
              <a:rPr lang="cs-CZ" dirty="0"/>
              <a:t>Imperialismus volného obchodu</a:t>
            </a:r>
          </a:p>
          <a:p>
            <a:r>
              <a:rPr lang="cs-CZ" dirty="0"/>
              <a:t>Nová závislost</a:t>
            </a:r>
          </a:p>
          <a:p>
            <a:r>
              <a:rPr lang="cs-CZ" dirty="0"/>
              <a:t>Britové měli i kolonie, ale ty z logiky věci nepatří do LA</a:t>
            </a:r>
          </a:p>
          <a:p>
            <a:r>
              <a:rPr lang="cs-CZ" dirty="0"/>
              <a:t>Vedly ale ke konfliktům – hranice, kontraband</a:t>
            </a:r>
          </a:p>
          <a:p>
            <a:r>
              <a:rPr lang="cs-CZ" dirty="0"/>
              <a:t>Trinidad a Guyana s Venezuelou,</a:t>
            </a:r>
          </a:p>
          <a:p>
            <a:r>
              <a:rPr lang="cs-CZ" dirty="0"/>
              <a:t>Britský Honduras a Pobřeží moskytů – Guatemala a Nikaragua</a:t>
            </a:r>
          </a:p>
          <a:p>
            <a:r>
              <a:rPr lang="cs-CZ" dirty="0"/>
              <a:t>1833 zábor Falklandských ostrovů – Malvíny - Argentina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4CE1C9-F211-46D9-957B-ED904B9D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9F84D-06B6-4ED2-AED1-1BB7817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Strůjci imperialismu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A552D-B242-4D6A-A0FE-FBB62514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2918"/>
            <a:ext cx="7405877" cy="465268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Whitehall</a:t>
            </a:r>
            <a:r>
              <a:rPr lang="cs-CZ" dirty="0"/>
              <a:t> dost často v opozici</a:t>
            </a:r>
          </a:p>
          <a:p>
            <a:r>
              <a:rPr lang="cs-CZ" dirty="0"/>
              <a:t>Diplomaté, konzulové, obchodníci, námořníci</a:t>
            </a:r>
          </a:p>
          <a:p>
            <a:r>
              <a:rPr lang="cs-CZ" dirty="0" err="1"/>
              <a:t>Percy</a:t>
            </a:r>
            <a:r>
              <a:rPr lang="cs-CZ" dirty="0"/>
              <a:t> Clinton Sydney </a:t>
            </a:r>
            <a:r>
              <a:rPr lang="cs-CZ" dirty="0" err="1"/>
              <a:t>Smythe</a:t>
            </a:r>
            <a:r>
              <a:rPr lang="cs-CZ" dirty="0"/>
              <a:t>, vikomt </a:t>
            </a:r>
            <a:r>
              <a:rPr lang="cs-CZ" dirty="0" err="1"/>
              <a:t>Strangford</a:t>
            </a:r>
            <a:r>
              <a:rPr lang="cs-CZ" dirty="0"/>
              <a:t> (BRA)</a:t>
            </a:r>
          </a:p>
          <a:p>
            <a:r>
              <a:rPr lang="cs-CZ" dirty="0"/>
              <a:t>Frederick </a:t>
            </a:r>
            <a:r>
              <a:rPr lang="cs-CZ" dirty="0" err="1"/>
              <a:t>Chatfield</a:t>
            </a:r>
            <a:r>
              <a:rPr lang="cs-CZ" dirty="0"/>
              <a:t> (CA)</a:t>
            </a:r>
          </a:p>
          <a:p>
            <a:r>
              <a:rPr lang="cs-CZ" dirty="0"/>
              <a:t>Henri </a:t>
            </a:r>
            <a:r>
              <a:rPr lang="cs-CZ" dirty="0" err="1"/>
              <a:t>Mandeville</a:t>
            </a:r>
            <a:r>
              <a:rPr lang="cs-CZ" dirty="0"/>
              <a:t> vs. John </a:t>
            </a:r>
            <a:r>
              <a:rPr lang="cs-CZ" dirty="0" err="1"/>
              <a:t>Purvis</a:t>
            </a:r>
            <a:r>
              <a:rPr lang="cs-CZ" dirty="0"/>
              <a:t> v Argentině ve 40. letech</a:t>
            </a:r>
          </a:p>
          <a:p>
            <a:r>
              <a:rPr lang="cs-CZ" dirty="0"/>
              <a:t>Sub-imperialismus</a:t>
            </a:r>
          </a:p>
          <a:p>
            <a:r>
              <a:rPr lang="cs-CZ" dirty="0"/>
              <a:t>Ekonomika, lokální politika a diplomacie</a:t>
            </a:r>
          </a:p>
          <a:p>
            <a:r>
              <a:rPr lang="cs-CZ" dirty="0"/>
              <a:t>Uruguay – imperialismus nikoli kvůli ekonomice (srov. Dánsko)</a:t>
            </a:r>
          </a:p>
          <a:p>
            <a:r>
              <a:rPr lang="cs-CZ" dirty="0"/>
              <a:t>Uruguay – imperialismus kvůli vytvoření a udržování státu</a:t>
            </a:r>
          </a:p>
          <a:p>
            <a:r>
              <a:rPr lang="cs-CZ" dirty="0"/>
              <a:t>Podobně Mexiko (1860) a Venezuela (1902)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D1607D-B6E3-451B-BF08-0D760734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876" y="0"/>
            <a:ext cx="478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B1D7A-FC94-41B5-8F18-92DFEFD3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Politika imperialismu nebo závislost?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3DE707-43B5-43E2-AFDC-1DF6901F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Konzulové a jiní používají lobbování, úplatky, podporují frakce a organizují obchod, cla a revoluce</a:t>
            </a:r>
          </a:p>
          <a:p>
            <a:r>
              <a:rPr lang="cs-CZ" dirty="0"/>
              <a:t>Hledání spolupracujících elit</a:t>
            </a:r>
          </a:p>
          <a:p>
            <a:r>
              <a:rPr lang="cs-CZ" dirty="0"/>
              <a:t>Případně další figury – generálové, soudci, obchodníci, bandité</a:t>
            </a:r>
          </a:p>
          <a:p>
            <a:r>
              <a:rPr lang="cs-CZ" dirty="0"/>
              <a:t>Informální impérium – lokální zájmy a nikoli </a:t>
            </a:r>
            <a:r>
              <a:rPr lang="cs-CZ" dirty="0" err="1"/>
              <a:t>Whitehall</a:t>
            </a:r>
            <a:r>
              <a:rPr lang="cs-CZ" dirty="0"/>
              <a:t> – nechtěli se pouštět do </a:t>
            </a:r>
            <a:r>
              <a:rPr lang="cs-CZ" dirty="0" err="1"/>
              <a:t>gunboat</a:t>
            </a:r>
            <a:r>
              <a:rPr lang="cs-CZ" dirty="0"/>
              <a:t> </a:t>
            </a:r>
            <a:r>
              <a:rPr lang="cs-CZ" dirty="0" err="1"/>
              <a:t>diplomacy</a:t>
            </a:r>
            <a:r>
              <a:rPr lang="cs-CZ" dirty="0"/>
              <a:t> – drahé a chyběly jinde</a:t>
            </a:r>
          </a:p>
          <a:p>
            <a:r>
              <a:rPr lang="cs-CZ" dirty="0"/>
              <a:t>Ovšem někteří spolupracovali dobrovolně, nikoli ze strachu – proto termín závislost vystihuje tyto vztahy mnohdy lépe</a:t>
            </a:r>
          </a:p>
          <a:p>
            <a:r>
              <a:rPr lang="cs-CZ" dirty="0"/>
              <a:t>Nerovnováha obchodu kombinovaná s kulturním vlivem</a:t>
            </a:r>
          </a:p>
          <a:p>
            <a:r>
              <a:rPr lang="cs-CZ" dirty="0"/>
              <a:t>Británie byla důležitým obchodním partnerem Argentiny, ale Argentina nebyla důležitý obchodní partner VB</a:t>
            </a:r>
          </a:p>
          <a:p>
            <a:r>
              <a:rPr lang="cs-CZ" dirty="0"/>
              <a:t>Podobně to bylo se zadlužením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73F533-08DB-41EC-9F10-C1F6C802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91" y="1586588"/>
            <a:ext cx="2713009" cy="35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6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07032-0608-4C90-B051-5032C1E3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5B7AE7-3DF3-46A0-80A5-2EFE2A3D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4" y="1702675"/>
            <a:ext cx="7607676" cy="5023945"/>
          </a:xfrm>
        </p:spPr>
        <p:txBody>
          <a:bodyPr>
            <a:normAutofit/>
          </a:bodyPr>
          <a:lstStyle/>
          <a:p>
            <a:r>
              <a:rPr lang="cs-CZ" dirty="0"/>
              <a:t>Nejen ekonomika a politika</a:t>
            </a:r>
          </a:p>
          <a:p>
            <a:r>
              <a:rPr lang="cs-CZ" dirty="0"/>
              <a:t>Ekonomický liberalismus, parlamentarismus, monarchismus, abolice otroctví, protestantismus, sport, rasismus, gentlemanství</a:t>
            </a:r>
          </a:p>
          <a:p>
            <a:r>
              <a:rPr lang="cs-CZ" dirty="0"/>
              <a:t>Výchova spolupracujících elit</a:t>
            </a:r>
          </a:p>
          <a:p>
            <a:r>
              <a:rPr lang="cs-CZ" dirty="0"/>
              <a:t>Například </a:t>
            </a:r>
            <a:r>
              <a:rPr lang="cs-CZ" dirty="0" err="1"/>
              <a:t>Bartolomé</a:t>
            </a:r>
            <a:r>
              <a:rPr lang="cs-CZ" dirty="0"/>
              <a:t> </a:t>
            </a:r>
            <a:r>
              <a:rPr lang="cs-CZ" dirty="0" err="1"/>
              <a:t>Mitre</a:t>
            </a:r>
            <a:r>
              <a:rPr lang="cs-CZ" dirty="0"/>
              <a:t> a další liberálové v Argentině</a:t>
            </a:r>
          </a:p>
          <a:p>
            <a:r>
              <a:rPr lang="cs-CZ" dirty="0"/>
              <a:t>had [in exile] </a:t>
            </a:r>
            <a:r>
              <a:rPr lang="cs-CZ" dirty="0" err="1"/>
              <a:t>come</a:t>
            </a:r>
            <a:r>
              <a:rPr lang="cs-CZ" dirty="0"/>
              <a:t> </a:t>
            </a:r>
            <a:r>
              <a:rPr lang="en-US" dirty="0"/>
              <a:t>into contact with a more advanced civilization and learned in adversity to</a:t>
            </a:r>
            <a:r>
              <a:rPr lang="cs-CZ" dirty="0"/>
              <a:t> </a:t>
            </a:r>
            <a:r>
              <a:rPr lang="en-US" dirty="0"/>
              <a:t>appreciate constitutional order and industrial development. Henceforth... They</a:t>
            </a:r>
            <a:r>
              <a:rPr lang="cs-CZ" dirty="0"/>
              <a:t> </a:t>
            </a:r>
            <a:r>
              <a:rPr lang="en-US" dirty="0"/>
              <a:t>predisposed large numbers of their countrymen to defer to... the intelligent</a:t>
            </a:r>
            <a:r>
              <a:rPr lang="cs-CZ" dirty="0"/>
              <a:t> </a:t>
            </a:r>
            <a:r>
              <a:rPr lang="en-US" dirty="0"/>
              <a:t>portion of the foreign residents whose interests had been engrafted into those 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country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CD440B-D0A1-4D75-A4BA-7B5CA04E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270" y="1853248"/>
            <a:ext cx="4464235" cy="33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7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1AE72-8980-44B5-A903-ED80237B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Iberské kolonie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568F25-4449-4505-A7E5-8A0FB8D7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992" y="1566041"/>
            <a:ext cx="6793394" cy="491358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Latinská Amerika jako potencionálně důležitý trh od konce 18. století</a:t>
            </a:r>
          </a:p>
          <a:p>
            <a:r>
              <a:rPr lang="cs-CZ" dirty="0"/>
              <a:t>Portugalci otevřeli obchod – otroci za zlato a bavlnu</a:t>
            </a:r>
          </a:p>
          <a:p>
            <a:r>
              <a:rPr lang="cs-CZ" dirty="0"/>
              <a:t>Španělé ale spíše utužili svůj systém monopolního merkantilismu</a:t>
            </a:r>
          </a:p>
          <a:p>
            <a:r>
              <a:rPr lang="cs-CZ" dirty="0"/>
              <a:t>1790 ale války způsobily kolaps, který dovršila Napoleonova kontinentální blokáda – kontraband se mění na normální obchod</a:t>
            </a:r>
          </a:p>
          <a:p>
            <a:r>
              <a:rPr lang="cs-CZ" dirty="0"/>
              <a:t>Ovšem i snahy o dobytí kolonií – invaze do </a:t>
            </a:r>
            <a:r>
              <a:rPr lang="cs-CZ" dirty="0" err="1"/>
              <a:t>Baires</a:t>
            </a:r>
            <a:r>
              <a:rPr lang="cs-CZ" dirty="0"/>
              <a:t> a Montevidea, plány na okupaci Mexika</a:t>
            </a:r>
          </a:p>
          <a:p>
            <a:r>
              <a:rPr lang="cs-CZ" dirty="0"/>
              <a:t>1808 – Napoleon napadl Španělsko – to je najednou spojenec a tudíž se mu kolonie nedobývají</a:t>
            </a:r>
          </a:p>
          <a:p>
            <a:r>
              <a:rPr lang="cs-CZ" dirty="0"/>
              <a:t>Podpora nezávislosti – vláda opatrná, ale soukromníci ne – obchodníci pašují zbraně, námořníci, dobrovolníci – Lord </a:t>
            </a:r>
            <a:r>
              <a:rPr lang="cs-CZ" dirty="0" err="1"/>
              <a:t>Cochrane</a:t>
            </a:r>
            <a:endParaRPr lang="cs-CZ" dirty="0"/>
          </a:p>
          <a:p>
            <a:r>
              <a:rPr lang="cs-CZ" dirty="0"/>
              <a:t>Uznání ale až v 1820s – do té doby jen ekonomické uznání pod tlakem USA a Francie</a:t>
            </a:r>
          </a:p>
          <a:p>
            <a:r>
              <a:rPr lang="cs-CZ" dirty="0"/>
              <a:t>Brazílie byla jediná výjimka – přechod na císařství sponzorované Brity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0224D1-3254-4C6E-9A45-43435B3B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130"/>
            <a:ext cx="5292379" cy="35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BAAF3-621E-42FE-8805-097B7761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Nezávislá Latinská Amerika 1820-1850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8F3D8B-0079-400A-A7F5-144EFA08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138" y="1555532"/>
            <a:ext cx="7977172" cy="46928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Obchodní vazby a volný trh už dříve a více - nutnost</a:t>
            </a:r>
          </a:p>
          <a:p>
            <a:r>
              <a:rPr lang="cs-CZ" dirty="0"/>
              <a:t>Britský export – 5 milionů liber (13 procent z celku) – 20. léta</a:t>
            </a:r>
          </a:p>
          <a:p>
            <a:r>
              <a:rPr lang="cs-CZ" dirty="0"/>
              <a:t>Brazílie a Argentina především</a:t>
            </a:r>
          </a:p>
          <a:p>
            <a:r>
              <a:rPr lang="cs-CZ" dirty="0"/>
              <a:t>Potřeby první průmyslové revoluce</a:t>
            </a:r>
          </a:p>
          <a:p>
            <a:r>
              <a:rPr lang="cs-CZ" dirty="0"/>
              <a:t>Hlavní odvětví? Textilní továrny</a:t>
            </a:r>
          </a:p>
          <a:p>
            <a:r>
              <a:rPr lang="cs-CZ" dirty="0"/>
              <a:t>Co produkují? Textil</a:t>
            </a:r>
          </a:p>
          <a:p>
            <a:r>
              <a:rPr lang="cs-CZ" dirty="0"/>
              <a:t>Co potřebují? Barviva (indigo, karmín) a bavlna, jídlo</a:t>
            </a:r>
          </a:p>
          <a:p>
            <a:r>
              <a:rPr lang="cs-CZ" dirty="0"/>
              <a:t>První migranti – horníci v Mexiku</a:t>
            </a:r>
          </a:p>
          <a:p>
            <a:r>
              <a:rPr lang="cs-CZ" dirty="0"/>
              <a:t>Ovšem euforie vyprchala – trh slabý, malá města, malá populace, pomalá a drahá doprava, slabý kapitál, politická nestabilita (Brazílie a Chile snad jediné), půjčky rychle zmizely, odpůrci volného trhu u moci</a:t>
            </a:r>
          </a:p>
          <a:p>
            <a:r>
              <a:rPr lang="cs-CZ" dirty="0"/>
              <a:t>Britské zboží se vršilo ve skladech – z bruslí udělali kliky v Riu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E2CD25-B808-4DCD-836E-7D1E6038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248"/>
            <a:ext cx="3006138" cy="49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B0DBA-310D-47BD-8722-D277118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nezmohla ekonomika dodělala 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50E956-DDEC-400A-89AE-2137187B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992" y="2052918"/>
            <a:ext cx="6667270" cy="4195481"/>
          </a:xfrm>
        </p:spPr>
        <p:txBody>
          <a:bodyPr>
            <a:normAutofit/>
          </a:bodyPr>
          <a:lstStyle/>
          <a:p>
            <a:r>
              <a:rPr lang="cs-CZ" dirty="0"/>
              <a:t>1800-1850 vrchol politického a vojenského nátlaku</a:t>
            </a:r>
          </a:p>
          <a:p>
            <a:r>
              <a:rPr lang="cs-CZ" dirty="0" err="1"/>
              <a:t>Castlereagh</a:t>
            </a:r>
            <a:r>
              <a:rPr lang="cs-CZ" dirty="0"/>
              <a:t> opatrný a nevěřil teritoriální expanzi</a:t>
            </a:r>
          </a:p>
          <a:p>
            <a:r>
              <a:rPr lang="cs-CZ" dirty="0"/>
              <a:t>Politický tlak na ekonomickou spolupráci</a:t>
            </a:r>
          </a:p>
          <a:p>
            <a:r>
              <a:rPr lang="cs-CZ" dirty="0"/>
              <a:t>William </a:t>
            </a:r>
            <a:r>
              <a:rPr lang="cs-CZ" dirty="0" err="1"/>
              <a:t>Beresford</a:t>
            </a:r>
            <a:r>
              <a:rPr lang="cs-CZ" dirty="0"/>
              <a:t>,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Popham</a:t>
            </a:r>
            <a:r>
              <a:rPr lang="cs-CZ" dirty="0"/>
              <a:t>, John </a:t>
            </a:r>
            <a:r>
              <a:rPr lang="cs-CZ" dirty="0" err="1"/>
              <a:t>Whitelock</a:t>
            </a:r>
            <a:r>
              <a:rPr lang="cs-CZ" dirty="0"/>
              <a:t> – dobytí Buenos Aires a Montevidea 1806-1807</a:t>
            </a:r>
          </a:p>
          <a:p>
            <a:r>
              <a:rPr lang="cs-CZ" dirty="0"/>
              <a:t>Nezávislost Uruguaye, Falklandy, proti </a:t>
            </a:r>
            <a:r>
              <a:rPr lang="cs-CZ" dirty="0" err="1"/>
              <a:t>Rosasovi</a:t>
            </a:r>
            <a:r>
              <a:rPr lang="cs-CZ" dirty="0"/>
              <a:t>, zájem v Guatemale a Venezuele</a:t>
            </a:r>
          </a:p>
          <a:p>
            <a:r>
              <a:rPr lang="cs-CZ" dirty="0"/>
              <a:t>Brazílie – proti otrokářství, Kuba – podpora rebelů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5ECE0-664C-42EC-85C4-F14188F4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59301"/>
            <a:ext cx="5282993" cy="35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23052-1B65-440B-9B3C-FC3ADF42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Body programu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36437-2AFD-4861-ABAF-ADA326ADA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Ofenzivní a defenzivní aliance</a:t>
            </a:r>
          </a:p>
          <a:p>
            <a:r>
              <a:rPr lang="cs-CZ" dirty="0"/>
              <a:t>Přehnaná ochrana britských občanů – </a:t>
            </a:r>
            <a:r>
              <a:rPr lang="cs-CZ" dirty="0" err="1"/>
              <a:t>Jenkinsovo</a:t>
            </a:r>
            <a:r>
              <a:rPr lang="cs-CZ" dirty="0"/>
              <a:t> ucho</a:t>
            </a:r>
          </a:p>
          <a:p>
            <a:r>
              <a:rPr lang="cs-CZ" dirty="0"/>
              <a:t>Vyslání námořní síly</a:t>
            </a:r>
          </a:p>
          <a:p>
            <a:r>
              <a:rPr lang="cs-CZ" dirty="0"/>
              <a:t>Výnosy z cel jako investice do spolupracujících vlád</a:t>
            </a:r>
          </a:p>
          <a:p>
            <a:r>
              <a:rPr lang="cs-CZ" dirty="0"/>
              <a:t>Konsolidace územních zisků – Pobřeží moskytů, Belize</a:t>
            </a:r>
          </a:p>
          <a:p>
            <a:r>
              <a:rPr lang="cs-CZ" dirty="0"/>
              <a:t>Návrhy na odkoupení San Francisca od Mexika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926202-4470-41CE-8046-D6362358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14" y="1416479"/>
            <a:ext cx="3562597" cy="48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2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763</TotalTime>
  <Words>1235</Words>
  <Application>Microsoft Office PowerPoint</Application>
  <PresentationFormat>Širokoúhlá obrazovka</PresentationFormat>
  <Paragraphs>148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Informální impérium Velké Británie</vt:lpstr>
      <vt:lpstr>Španělská Amerika se stává Britskou</vt:lpstr>
      <vt:lpstr>Strůjci imperialismu</vt:lpstr>
      <vt:lpstr>Politika imperialismu nebo závislost?</vt:lpstr>
      <vt:lpstr>Ideologie</vt:lpstr>
      <vt:lpstr>Iberské kolonie</vt:lpstr>
      <vt:lpstr>Nezávislá Latinská Amerika 1820-1850</vt:lpstr>
      <vt:lpstr>Co nezmohla ekonomika dodělala politika</vt:lpstr>
      <vt:lpstr>Body programu</vt:lpstr>
      <vt:lpstr>Konzulové bez kanónů</vt:lpstr>
      <vt:lpstr>1850-1914</vt:lpstr>
      <vt:lpstr>Ekonomika</vt:lpstr>
      <vt:lpstr>Prezentace aplikace PowerPoint</vt:lpstr>
      <vt:lpstr>Anglikanizace společnosti</vt:lpstr>
      <vt:lpstr>Konkurence</vt:lpstr>
      <vt:lpstr>Appeasement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Informální impérium Velké Británie</dc:title>
  <dc:creator>Lukáš Perutka</dc:creator>
  <cp:lastModifiedBy>Lukáš Perutka</cp:lastModifiedBy>
  <cp:revision>18</cp:revision>
  <dcterms:created xsi:type="dcterms:W3CDTF">2018-12-20T17:53:40Z</dcterms:created>
  <dcterms:modified xsi:type="dcterms:W3CDTF">2018-12-21T06:37:05Z</dcterms:modified>
</cp:coreProperties>
</file>