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54BD3-421C-4353-8590-CFDFB364B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C0ADAA-F501-4F2A-937D-5474C6F3E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5F12F8-D841-452D-9F0E-972BDFED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A1ACD9-3DC7-413E-9188-18B4B167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52C556-6DEF-4D98-B318-10876C93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89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E9EB4-566E-44C0-96C1-5214FCC8F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0FE49A-6A24-4CF3-A01C-671C06679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3F46EF-23A5-444A-A591-1E8802A7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9D41F9-6C8B-4EB8-8066-A8CF3676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FF0EF7-948B-491D-8C91-DAD436F6C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74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E993BA3-86C4-4F4B-8C12-E1B4A5344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BC3A82-8208-40A4-AA5D-35F5821A7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EB0C07-2C0D-4E9B-9EB4-0FF32F6D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E7F1DC-F182-48CD-92D3-0F7BC4F2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E9B4E0-9EB2-4B96-95DF-53C216D6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67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1B772-9008-4965-B391-D406480B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4FC03C-7157-44FC-AE10-47F0692CB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44F7AB-43B6-4EDA-BED0-CD88017E5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FEA70D-9ECE-4911-BE0E-7A13F4B7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81CD43-2D44-468A-8E97-F29BBCF8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18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16828-0F58-4CBE-913F-051B8A6B7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B1E701-A00C-4F62-8B97-DBAAEA461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84237B-5502-4D43-B116-E02CD7442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315E8A-9B9C-4835-B23E-05391B00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0E70AB-8070-4F8B-A7E0-FDB73DB4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09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99C640-812D-497D-BB65-EE1A708A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6E777-F898-4292-85E8-68ABF3137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B686B4-58F1-44D8-A34A-66D961926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F4B7AE-17AA-43A2-9DD1-28637E192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CE9C09-745D-4BE0-913D-DC13515B9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7B2CEA-7C41-4392-971B-3AB7656DB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83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4285D-DC7E-49BF-915F-6F5F6F329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02C449-E192-419E-986E-3D00B0ADD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9DDD94-9190-43B1-AEE3-C63C9311D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43A490-00C4-423D-8C35-949169F8D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C968300-A645-454B-B081-E7AFFE666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C55A5C3-77A3-4325-8C70-2B680502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FAD914-5C26-474E-89BD-C58B52F5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3F8F391-4CEE-4677-8600-8F7989EB3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35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0C50A-0F6F-4709-AB13-FC019D62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4B1A8D0-E30A-4928-AD0F-C10A11796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6CC9AE-8914-4D06-B22C-4F79EB85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13EB8D-E447-423F-9AEF-F7DA54A7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83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4D0B39-F599-44F1-A7EB-D51D47BF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A99B31-CE0A-4603-BCB3-F2F88DB71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89DD19-ED95-4E50-913D-EE9D86114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97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BC9E2-28F1-4496-BBF3-01F0298B2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3B7D12-31DB-462C-9F52-344ADC24D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23AFF0-C99A-42F3-B873-22D233700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607472-056E-40C4-9A9F-B03F525B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11D213-AE84-456F-888F-D24ED365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BB99C5-78AC-47F8-883C-E209173F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30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66A18-2B70-48EB-94B8-74B06DA5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57C7CD6-4EC2-4A13-9FF5-8FCBDDC5C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362718-E778-4504-A7DF-487D14774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F0C634-D0C1-40E0-A26C-0AD295DE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8A6272-D5D0-49D4-9819-473D00C90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0F8755-B034-44A4-B991-C171FE502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64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0B9E0C8-5432-43FB-BD91-2899639F0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CA5121-2462-4F3B-A9B0-BB5AA149F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5DEBAC-E50E-4CB9-A2DC-91D91A9F1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8004-062D-4F4B-B2CB-F63F17D750E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6A62AE-16DA-4DAF-A08A-A6061F28D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E7A6D5-936B-44AF-8EF1-73BC3597A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2E3C-70D4-45BA-B3B3-67C158A757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23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6FAA8-52FA-48F9-9E9D-4DEC5DB1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0636"/>
            <a:ext cx="9144000" cy="1585326"/>
          </a:xfrm>
        </p:spPr>
        <p:txBody>
          <a:bodyPr>
            <a:normAutofit fontScale="90000"/>
          </a:bodyPr>
          <a:lstStyle/>
          <a:p>
            <a:r>
              <a:rPr lang="cs-CZ" dirty="0"/>
              <a:t>Filosofie I.</a:t>
            </a:r>
            <a:br>
              <a:rPr lang="cs-CZ" dirty="0"/>
            </a:br>
            <a:r>
              <a:rPr lang="cs-CZ" dirty="0"/>
              <a:t>Přednáška 4.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10C60F-24B8-4FA8-9D40-2329C34D82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Subjekt objektový rozvrh světa a jeho význam pro vznik exaktní vědy. Hledání nových počátků filosofie </a:t>
            </a:r>
          </a:p>
        </p:txBody>
      </p:sp>
    </p:spTree>
    <p:extLst>
      <p:ext uri="{BB962C8B-B14F-4D97-AF65-F5344CB8AC3E}">
        <p14:creationId xmlns:p14="http://schemas.microsoft.com/office/powerpoint/2010/main" val="1909382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6FAA8-52FA-48F9-9E9D-4DEC5DB1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6858" y="1122363"/>
            <a:ext cx="9061142" cy="546639"/>
          </a:xfrm>
        </p:spPr>
        <p:txBody>
          <a:bodyPr>
            <a:noAutofit/>
          </a:bodyPr>
          <a:lstStyle/>
          <a:p>
            <a:r>
              <a:rPr lang="cs-CZ" sz="4400" dirty="0"/>
              <a:t>Literatura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10C60F-24B8-4FA8-9D40-2329C34D8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6857" y="1819922"/>
            <a:ext cx="9061142" cy="4536490"/>
          </a:xfrm>
        </p:spPr>
        <p:txBody>
          <a:bodyPr/>
          <a:lstStyle/>
          <a:p>
            <a:pPr algn="l"/>
            <a:r>
              <a:rPr lang="cs-CZ" cap="all" dirty="0">
                <a:effectLst/>
              </a:rPr>
              <a:t>Sobotka</a:t>
            </a:r>
            <a:r>
              <a:rPr lang="cs-CZ" dirty="0"/>
              <a:t>, Milan, </a:t>
            </a:r>
            <a:r>
              <a:rPr lang="cs-CZ" cap="all" dirty="0">
                <a:effectLst/>
              </a:rPr>
              <a:t>Znoj</a:t>
            </a:r>
            <a:r>
              <a:rPr lang="cs-CZ" dirty="0"/>
              <a:t>, Milan a </a:t>
            </a:r>
            <a:r>
              <a:rPr lang="cs-CZ" cap="all" dirty="0" err="1">
                <a:effectLst/>
              </a:rPr>
              <a:t>Moural</a:t>
            </a:r>
            <a:r>
              <a:rPr lang="cs-CZ" dirty="0"/>
              <a:t>, Josef. </a:t>
            </a:r>
            <a:r>
              <a:rPr lang="cs-CZ" i="1" dirty="0"/>
              <a:t>Dějiny novověké filosofie od Descarta po </a:t>
            </a:r>
            <a:r>
              <a:rPr lang="cs-CZ" i="1" dirty="0" err="1"/>
              <a:t>Hegela</a:t>
            </a:r>
            <a:r>
              <a:rPr lang="cs-CZ" dirty="0"/>
              <a:t>. Vyd. 1. Praha: Filozofický ústav AV ČR, 1993.</a:t>
            </a:r>
          </a:p>
          <a:p>
            <a:pPr algn="l"/>
            <a:r>
              <a:rPr lang="cs-CZ" cap="all" dirty="0">
                <a:effectLst/>
              </a:rPr>
              <a:t>Rádl</a:t>
            </a:r>
            <a:r>
              <a:rPr lang="cs-CZ" dirty="0"/>
              <a:t>, Emanuel. </a:t>
            </a:r>
            <a:r>
              <a:rPr lang="cs-CZ" i="1" dirty="0"/>
              <a:t>Útěcha z filosofie</a:t>
            </a:r>
            <a:r>
              <a:rPr lang="cs-CZ" dirty="0"/>
              <a:t>. Vyd. 7., Ve </a:t>
            </a:r>
            <a:r>
              <a:rPr lang="cs-CZ" dirty="0" err="1"/>
              <a:t>Votobii</a:t>
            </a:r>
            <a:r>
              <a:rPr lang="cs-CZ" dirty="0"/>
              <a:t> první. V Olomouci: </a:t>
            </a:r>
            <a:r>
              <a:rPr lang="cs-CZ" dirty="0" err="1"/>
              <a:t>Votobia</a:t>
            </a:r>
            <a:r>
              <a:rPr lang="cs-CZ" dirty="0"/>
              <a:t>, 2000.</a:t>
            </a:r>
          </a:p>
          <a:p>
            <a:pPr algn="l"/>
            <a:r>
              <a:rPr lang="cs-CZ" cap="all" dirty="0">
                <a:effectLst/>
              </a:rPr>
              <a:t>Descartes</a:t>
            </a:r>
            <a:r>
              <a:rPr lang="cs-CZ" dirty="0"/>
              <a:t>, René. </a:t>
            </a:r>
            <a:r>
              <a:rPr lang="cs-CZ" i="1" dirty="0"/>
              <a:t>Úvahy o první filosofii, v nichž se dokazuje Boží existence a rozdíl mezi lidským duchem a tělem</a:t>
            </a:r>
            <a:r>
              <a:rPr lang="cs-CZ" dirty="0"/>
              <a:t>. Překlad Zdeněk Gabriel. 1. vyd. Praha: Svoboda, 1970.</a:t>
            </a:r>
          </a:p>
          <a:p>
            <a:pPr algn="l"/>
            <a:r>
              <a:rPr lang="cs-CZ" cap="all" dirty="0">
                <a:effectLst/>
              </a:rPr>
              <a:t>Pelcová</a:t>
            </a:r>
            <a:r>
              <a:rPr lang="cs-CZ" dirty="0"/>
              <a:t>, Naděžda. </a:t>
            </a:r>
            <a:r>
              <a:rPr lang="cs-CZ" i="1" dirty="0"/>
              <a:t>Vzorce lidství: filosofické základy pedagogické antropologie</a:t>
            </a:r>
            <a:r>
              <a:rPr lang="cs-CZ" dirty="0"/>
              <a:t>. Vyd. 2., </a:t>
            </a:r>
            <a:r>
              <a:rPr lang="cs-CZ" dirty="0" err="1"/>
              <a:t>přeprac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., V Portálu 1. Praha: Portál, 2010.</a:t>
            </a:r>
          </a:p>
          <a:p>
            <a:pPr algn="l"/>
            <a:r>
              <a:rPr lang="cs-CZ" cap="all" dirty="0" err="1">
                <a:effectLst/>
              </a:rPr>
              <a:t>Floss</a:t>
            </a:r>
            <a:r>
              <a:rPr lang="cs-CZ" dirty="0"/>
              <a:t>, Pavel. </a:t>
            </a:r>
            <a:r>
              <a:rPr lang="cs-CZ" i="1" dirty="0"/>
              <a:t>Proměny vědění</a:t>
            </a:r>
            <a:r>
              <a:rPr lang="cs-CZ" dirty="0"/>
              <a:t>. 1. vyd. Praha: Mladá fronta, 1987.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82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6FAA8-52FA-48F9-9E9D-4DEC5DB1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11128"/>
          </a:xfrm>
        </p:spPr>
        <p:txBody>
          <a:bodyPr>
            <a:noAutofit/>
          </a:bodyPr>
          <a:lstStyle/>
          <a:p>
            <a:r>
              <a:rPr lang="cs-CZ" sz="3600" dirty="0"/>
              <a:t>Počátky novověku-změna konceptu světa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10C60F-24B8-4FA8-9D40-2329C34D8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837678"/>
            <a:ext cx="9123285" cy="4383426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-Co činí novověk novověkem? Historické versus filosofické pojetí novověku.</a:t>
            </a:r>
          </a:p>
          <a:p>
            <a:pPr algn="l"/>
            <a:r>
              <a:rPr lang="cs-CZ" dirty="0"/>
              <a:t>-Svět jako organismus (fysis) se proměňuje v </a:t>
            </a:r>
            <a:r>
              <a:rPr lang="cs-CZ" dirty="0" err="1"/>
              <a:t>mechanus</a:t>
            </a:r>
            <a:r>
              <a:rPr lang="cs-CZ" dirty="0"/>
              <a:t> </a:t>
            </a:r>
            <a:r>
              <a:rPr lang="cs-CZ" dirty="0" err="1"/>
              <a:t>mundi</a:t>
            </a:r>
            <a:r>
              <a:rPr lang="cs-CZ" dirty="0"/>
              <a:t>  (stroj světa).</a:t>
            </a:r>
          </a:p>
          <a:p>
            <a:pPr algn="l"/>
            <a:r>
              <a:rPr lang="cs-CZ" dirty="0"/>
              <a:t>-Starověký a středověký koncept světa – svět je dobrý, krásný a pravdivý.</a:t>
            </a:r>
          </a:p>
          <a:p>
            <a:pPr algn="l"/>
            <a:r>
              <a:rPr lang="cs-CZ" dirty="0"/>
              <a:t>-Novověký svět jako „labyrint“, </a:t>
            </a:r>
            <a:r>
              <a:rPr lang="cs-CZ" dirty="0" err="1"/>
              <a:t>matématizace</a:t>
            </a:r>
            <a:r>
              <a:rPr lang="cs-CZ" dirty="0"/>
              <a:t> světa, re-konstrukce světa.</a:t>
            </a:r>
          </a:p>
          <a:p>
            <a:pPr algn="l"/>
            <a:r>
              <a:rPr lang="cs-CZ" dirty="0"/>
              <a:t>-Změna v pojetí místa člověka ve světě – od participace (antika a středověk) k distanci (novověk).</a:t>
            </a:r>
          </a:p>
          <a:p>
            <a:pPr algn="l"/>
            <a:r>
              <a:rPr lang="cs-CZ" dirty="0"/>
              <a:t>-Pohled z žabí perspektivy x pohled z ptačí perspektivy</a:t>
            </a:r>
          </a:p>
          <a:p>
            <a:pPr algn="l"/>
            <a:r>
              <a:rPr lang="cs-CZ" dirty="0"/>
              <a:t>-Člověk jako objektivní pozorovatel (poznávající subjekt).</a:t>
            </a:r>
          </a:p>
          <a:p>
            <a:pPr algn="l"/>
            <a:r>
              <a:rPr lang="cs-CZ" dirty="0"/>
              <a:t>-Člověk jako pán a vládce přírody.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87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6FAA8-52FA-48F9-9E9D-4DEC5DB1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99905"/>
          </a:xfrm>
        </p:spPr>
        <p:txBody>
          <a:bodyPr>
            <a:normAutofit fontScale="90000"/>
          </a:bodyPr>
          <a:lstStyle/>
          <a:p>
            <a:r>
              <a:rPr lang="cs-CZ" dirty="0"/>
              <a:t>Proměna  myšlení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10C60F-24B8-4FA8-9D40-2329C34D8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37677"/>
            <a:ext cx="9144000" cy="4323425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cs-CZ" dirty="0" err="1"/>
              <a:t>Mentalistický</a:t>
            </a:r>
            <a:r>
              <a:rPr lang="cs-CZ" dirty="0"/>
              <a:t> obrat v myšlení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Pojetí pravdy ve starověku (</a:t>
            </a:r>
            <a:r>
              <a:rPr lang="cs-CZ" dirty="0" err="1"/>
              <a:t>alétheia</a:t>
            </a:r>
            <a:r>
              <a:rPr lang="cs-CZ" dirty="0"/>
              <a:t>) a středověku (</a:t>
            </a:r>
            <a:r>
              <a:rPr lang="cs-CZ" dirty="0" err="1"/>
              <a:t>veritas</a:t>
            </a:r>
            <a:r>
              <a:rPr lang="cs-CZ" dirty="0"/>
              <a:t>) – ontologická pravda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Pojetí pravdy v novověku – pravda vzniká v procesu poznávání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subjektivní a objektivní pravda, </a:t>
            </a:r>
            <a:r>
              <a:rPr lang="cs-CZ" dirty="0" err="1"/>
              <a:t>evidentia</a:t>
            </a:r>
            <a:r>
              <a:rPr lang="cs-CZ" dirty="0"/>
              <a:t> (jistota) a </a:t>
            </a:r>
            <a:r>
              <a:rPr lang="cs-CZ" dirty="0" err="1"/>
              <a:t>orthotes</a:t>
            </a:r>
            <a:r>
              <a:rPr lang="cs-CZ" dirty="0"/>
              <a:t> (správnost), relativní pravda, historická pravda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Co je objektivní pravda a jak ji dosáhnout? Intersubjektivní charakter pravdy.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88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6FAA8-52FA-48F9-9E9D-4DEC5DB1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82150"/>
          </a:xfrm>
        </p:spPr>
        <p:txBody>
          <a:bodyPr>
            <a:noAutofit/>
          </a:bodyPr>
          <a:lstStyle/>
          <a:p>
            <a:r>
              <a:rPr lang="cs-CZ" sz="4400" dirty="0"/>
              <a:t>Subjekt-objektový rozvrh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10C60F-24B8-4FA8-9D40-2329C34D8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95130"/>
            <a:ext cx="9144000" cy="316267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Východiska nového myšlení: o všem přemýšlet a pochybovat; vědění je moc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Snaha o nový počátek filosofie u Descarta – hledání nové </a:t>
            </a:r>
            <a:r>
              <a:rPr lang="cs-CZ" dirty="0" err="1"/>
              <a:t>evidentia</a:t>
            </a:r>
            <a:r>
              <a:rPr lang="cs-CZ" dirty="0"/>
              <a:t> (jistoty), podobně jako u vědy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Metodická skepse – uzávorkování (</a:t>
            </a:r>
            <a:r>
              <a:rPr lang="cs-CZ" dirty="0" err="1"/>
              <a:t>epoché</a:t>
            </a:r>
            <a:r>
              <a:rPr lang="cs-CZ" dirty="0"/>
              <a:t>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Jediná jistota: „</a:t>
            </a:r>
            <a:r>
              <a:rPr lang="cs-CZ" dirty="0" err="1"/>
              <a:t>dubito</a:t>
            </a:r>
            <a:r>
              <a:rPr lang="cs-CZ" dirty="0"/>
              <a:t> ergo sum“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„Cogito ergo sum“ – vznik poznávajícího subjektu, nové pojetí subjektu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04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6FAA8-52FA-48F9-9E9D-4DEC5DB1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17660"/>
          </a:xfrm>
        </p:spPr>
        <p:txBody>
          <a:bodyPr>
            <a:noAutofit/>
          </a:bodyPr>
          <a:lstStyle/>
          <a:p>
            <a:r>
              <a:rPr lang="cs-CZ" sz="4400" dirty="0"/>
              <a:t>Ego cogito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10C60F-24B8-4FA8-9D40-2329C34D8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01662"/>
            <a:ext cx="9144000" cy="3056138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Základ vší jistoty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Ego je </a:t>
            </a:r>
            <a:r>
              <a:rPr lang="cs-CZ" dirty="0" err="1"/>
              <a:t>apodiktické</a:t>
            </a:r>
            <a:r>
              <a:rPr lang="cs-CZ" dirty="0"/>
              <a:t>, nezrušitelné, vědomé já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„Myslím myšlenku.“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člověk je určován jako vědomí vědomé si sebe sama, jako jednota </a:t>
            </a:r>
            <a:r>
              <a:rPr lang="cs-CZ" i="1" dirty="0"/>
              <a:t>„ego cogito“</a:t>
            </a:r>
            <a:r>
              <a:rPr lang="cs-CZ" dirty="0"/>
              <a:t> a </a:t>
            </a:r>
            <a:r>
              <a:rPr lang="cs-CZ" i="1" dirty="0"/>
              <a:t>„res </a:t>
            </a:r>
            <a:r>
              <a:rPr lang="cs-CZ" i="1" dirty="0" err="1"/>
              <a:t>cogitans</a:t>
            </a:r>
            <a:r>
              <a:rPr lang="cs-CZ" i="1" dirty="0"/>
              <a:t>“</a:t>
            </a:r>
            <a:r>
              <a:rPr lang="cs-CZ" dirty="0"/>
              <a:t>, jako reflexe </a:t>
            </a:r>
            <a:r>
              <a:rPr lang="cs-CZ" dirty="0" err="1"/>
              <a:t>reflexe</a:t>
            </a:r>
            <a:r>
              <a:rPr lang="cs-CZ" dirty="0"/>
              <a:t>, jako </a:t>
            </a:r>
            <a:r>
              <a:rPr lang="cs-CZ" i="1" dirty="0"/>
              <a:t>ego cogito </a:t>
            </a:r>
            <a:r>
              <a:rPr lang="cs-CZ" i="1" dirty="0" err="1"/>
              <a:t>cogitatum</a:t>
            </a:r>
            <a:r>
              <a:rPr lang="cs-CZ" dirty="0"/>
              <a:t>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Konstituování lidského subjektu (ego cogito) souvisí s předmětným charakterem lidského myšlení a konání. Subjekt se vymezuje vždy vůči nějakému předmětu, objektu, Já konstituuje svou identitu distancí vůči Ne-já.</a:t>
            </a:r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70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6FAA8-52FA-48F9-9E9D-4DEC5DB1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596"/>
            <a:ext cx="9144000" cy="599905"/>
          </a:xfrm>
        </p:spPr>
        <p:txBody>
          <a:bodyPr>
            <a:noAutofit/>
          </a:bodyPr>
          <a:lstStyle/>
          <a:p>
            <a:r>
              <a:rPr lang="cs-CZ" sz="3600" dirty="0"/>
              <a:t>Předmětný charakter lidského myšlení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10C60F-24B8-4FA8-9D40-2329C34D8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96140"/>
            <a:ext cx="9144000" cy="3961660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před-</a:t>
            </a:r>
            <a:r>
              <a:rPr lang="cs-CZ" dirty="0" err="1"/>
              <a:t>mět</a:t>
            </a:r>
            <a:r>
              <a:rPr lang="cs-CZ" dirty="0"/>
              <a:t> od před-</a:t>
            </a:r>
            <a:r>
              <a:rPr lang="cs-CZ" dirty="0" err="1"/>
              <a:t>mítám</a:t>
            </a:r>
            <a:r>
              <a:rPr lang="cs-CZ" dirty="0"/>
              <a:t> (lat. ob-</a:t>
            </a:r>
            <a:r>
              <a:rPr lang="cs-CZ" dirty="0" err="1"/>
              <a:t>iaceo</a:t>
            </a:r>
            <a:r>
              <a:rPr lang="cs-CZ" dirty="0"/>
              <a:t>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Zpředmětňování, objektivace je základem vzniku exaktní vědy (ex-ago – vy-</a:t>
            </a:r>
            <a:r>
              <a:rPr lang="cs-CZ" dirty="0" err="1"/>
              <a:t>háním</a:t>
            </a:r>
            <a:r>
              <a:rPr lang="cs-CZ" dirty="0"/>
              <a:t>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Účelové zaměření objektivace (ve prospěch člověka) – příroda pojatá jen jako surovinový zdroj, druhý člověk pojatý jako prostředek k dosažení vytýčeného cíle (jako funkce, role, diagnóza)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Člověk jako arbitr a „objektivní“ pohled nezaujatého diváka, vnějšího pozorovatele –pohled z bodu alfa.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Komenského polemika se subjekt-objektovým rozvrhem </a:t>
            </a:r>
            <a:r>
              <a:rPr lang="cs-CZ" dirty="0" err="1"/>
              <a:t>Descartesa</a:t>
            </a:r>
            <a:r>
              <a:rPr lang="cs-CZ" dirty="0"/>
              <a:t>. Krédo </a:t>
            </a:r>
            <a:r>
              <a:rPr lang="cs-CZ" i="1" dirty="0"/>
              <a:t>„jsme všichni na jednom jevišti světa“.</a:t>
            </a:r>
            <a:r>
              <a:rPr lang="cs-CZ" dirty="0"/>
              <a:t>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Základní rozdíl pohledu </a:t>
            </a:r>
            <a:r>
              <a:rPr lang="cs-CZ" dirty="0" err="1"/>
              <a:t>Descartesa</a:t>
            </a:r>
            <a:r>
              <a:rPr lang="cs-CZ" dirty="0"/>
              <a:t> a Komenského, vytyčující dvojí linii v dějinách evropského myšlení, je sledován Janem Patočkou jako protiklad mezi duší uzavřenou u </a:t>
            </a:r>
            <a:r>
              <a:rPr lang="cs-CZ" dirty="0" err="1"/>
              <a:t>Descartesa</a:t>
            </a:r>
            <a:r>
              <a:rPr lang="cs-CZ" dirty="0"/>
              <a:t> a duší otevřenou u Komenského. Viz </a:t>
            </a:r>
            <a:r>
              <a:rPr lang="cs-CZ" i="1" dirty="0"/>
              <a:t>Komenský a otevřená duše</a:t>
            </a:r>
            <a:r>
              <a:rPr lang="cs-CZ" dirty="0"/>
              <a:t>. In Křesťanská revue 1970, podruhé vyšlo ve Studia </a:t>
            </a:r>
            <a:r>
              <a:rPr lang="cs-CZ" dirty="0" err="1"/>
              <a:t>paedagogica</a:t>
            </a:r>
            <a:r>
              <a:rPr lang="cs-CZ" dirty="0"/>
              <a:t> 1992.</a:t>
            </a:r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16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6FAA8-52FA-48F9-9E9D-4DEC5DB1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305" y="621437"/>
            <a:ext cx="9327471" cy="550415"/>
          </a:xfrm>
        </p:spPr>
        <p:txBody>
          <a:bodyPr>
            <a:noAutofit/>
          </a:bodyPr>
          <a:lstStyle/>
          <a:p>
            <a:pPr algn="l"/>
            <a:r>
              <a:rPr lang="cs-CZ" sz="4000" dirty="0"/>
              <a:t>Intencionalita (zaměřenost) lidského myšlení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10C60F-24B8-4FA8-9D40-2329C34D8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2216"/>
            <a:ext cx="9144000" cy="4263578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cs-CZ" dirty="0"/>
              <a:t>Myšlení a to myšlené (ego cogito </a:t>
            </a:r>
            <a:r>
              <a:rPr lang="cs-CZ" dirty="0" err="1"/>
              <a:t>cogitatum</a:t>
            </a:r>
            <a:r>
              <a:rPr lang="cs-CZ" dirty="0"/>
              <a:t>).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Člověk jako subjekt si nepřipouští žádné tabu – typický rys moderního myšlení.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Václav Bělohradský charakterizuje moderní dobu, začínající právě </a:t>
            </a:r>
            <a:r>
              <a:rPr lang="cs-CZ" dirty="0" err="1"/>
              <a:t>descartovským</a:t>
            </a:r>
            <a:r>
              <a:rPr lang="cs-CZ" dirty="0"/>
              <a:t> subjekt-objektovým rozvrhem, jako epochu obscénnosti, říká: </a:t>
            </a:r>
            <a:r>
              <a:rPr lang="cs-CZ" i="1" dirty="0"/>
              <a:t>„Slovu »obscénnost« vládne předpona »ob« podobně jako ve slově »objekt«. »Ob« znamená »před«. Ve slově »obdukce«, »pitva«, předpona »ob« mluví nejjasněji: před-</a:t>
            </a:r>
            <a:r>
              <a:rPr lang="cs-CZ" i="1" dirty="0" err="1"/>
              <a:t>mět</a:t>
            </a:r>
            <a:r>
              <a:rPr lang="cs-CZ" i="1" dirty="0"/>
              <a:t> už nemůže nijak vzdorovat lidskému pohledu, zcela se mu otvírá jako mrtvé tělo. Obscénní je právě tato neomezená vláda pohledu nad světem: vše je uvězněno v zorném poli jako před-</a:t>
            </a:r>
            <a:r>
              <a:rPr lang="cs-CZ" i="1" dirty="0" err="1"/>
              <a:t>mět</a:t>
            </a:r>
            <a:r>
              <a:rPr lang="cs-CZ" i="1" dirty="0"/>
              <a:t>.“</a:t>
            </a:r>
            <a:endParaRPr lang="cs-CZ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66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6FAA8-52FA-48F9-9E9D-4DEC5DB1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611" y="944810"/>
            <a:ext cx="9188389" cy="591028"/>
          </a:xfrm>
        </p:spPr>
        <p:txBody>
          <a:bodyPr>
            <a:noAutofit/>
          </a:bodyPr>
          <a:lstStyle/>
          <a:p>
            <a:r>
              <a:rPr lang="cs-CZ" sz="4000" dirty="0"/>
              <a:t>Charakter exaktních věd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10C60F-24B8-4FA8-9D40-2329C34D8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9611" y="1995179"/>
            <a:ext cx="9149918" cy="416592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dirty="0"/>
              <a:t>-17. století: vznik anatomie jako vědy</a:t>
            </a:r>
          </a:p>
          <a:p>
            <a:pPr algn="l"/>
            <a:r>
              <a:rPr lang="cs-CZ" dirty="0"/>
              <a:t>-Emanuel Rádl v Útěše z filosofie o charakteru vědy a vědeckosti: zpředmětňování jako umrtvování (ob-dukce).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-Člověk jako rozumná bytost si uzurpuje privilegované postavení a ze své vědomé subjektivity čerpá legitimitu pro neomezené panství nad celým světem, především prostřednictvím vědy. </a:t>
            </a:r>
          </a:p>
          <a:p>
            <a:pPr algn="l"/>
            <a:r>
              <a:rPr lang="cs-CZ" dirty="0"/>
              <a:t>-Exaktní věda v sobě zkoncentrovala:</a:t>
            </a:r>
          </a:p>
          <a:p>
            <a:pPr marL="457200" indent="-457200" algn="l">
              <a:buAutoNum type="arabicPeriod"/>
            </a:pPr>
            <a:r>
              <a:rPr lang="cs-CZ" dirty="0"/>
              <a:t>nárok na objektivitu poznání, </a:t>
            </a:r>
          </a:p>
          <a:p>
            <a:pPr marL="457200" indent="-457200" algn="l">
              <a:buAutoNum type="arabicPeriod"/>
            </a:pPr>
            <a:r>
              <a:rPr lang="cs-CZ" dirty="0"/>
              <a:t>na jeho univerzalitu – </a:t>
            </a:r>
            <a:r>
              <a:rPr lang="cs-CZ" dirty="0" err="1"/>
              <a:t>mathesis</a:t>
            </a:r>
            <a:r>
              <a:rPr lang="cs-CZ" dirty="0"/>
              <a:t> </a:t>
            </a:r>
            <a:r>
              <a:rPr lang="cs-CZ" dirty="0" err="1"/>
              <a:t>universalis</a:t>
            </a:r>
            <a:r>
              <a:rPr lang="cs-CZ" dirty="0"/>
              <a:t>, prosadila myšlení more </a:t>
            </a:r>
            <a:r>
              <a:rPr lang="cs-CZ" dirty="0" err="1"/>
              <a:t>geometrico</a:t>
            </a:r>
            <a:r>
              <a:rPr lang="cs-CZ" dirty="0"/>
              <a:t>,</a:t>
            </a:r>
          </a:p>
          <a:p>
            <a:pPr marL="457200" indent="-457200" algn="l">
              <a:buAutoNum type="arabicPeriod"/>
            </a:pPr>
            <a:r>
              <a:rPr lang="cs-CZ" dirty="0"/>
              <a:t> nárok na striktní pojmové vyjádření, aby v postupu objektivace a ideace vyvodila z aposteriorních poznatků obecně platnou teorii.</a:t>
            </a:r>
          </a:p>
          <a:p>
            <a:pPr algn="l"/>
            <a:r>
              <a:rPr lang="cs-CZ" dirty="0"/>
              <a:t>- Idea již není jsoucnost jsoucího, dokonalé jsoucno jako předobraz všeho reálně existujícího. U </a:t>
            </a:r>
            <a:r>
              <a:rPr lang="cs-CZ" dirty="0" err="1"/>
              <a:t>Descartesa</a:t>
            </a:r>
            <a:r>
              <a:rPr lang="cs-CZ" dirty="0"/>
              <a:t> je idea myšlenka, tedy obsah našeho vědomí.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64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6FAA8-52FA-48F9-9E9D-4DEC5DB1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6858" y="1122363"/>
            <a:ext cx="9061141" cy="477837"/>
          </a:xfrm>
        </p:spPr>
        <p:txBody>
          <a:bodyPr>
            <a:noAutofit/>
          </a:bodyPr>
          <a:lstStyle/>
          <a:p>
            <a:r>
              <a:rPr lang="cs-CZ" sz="3600" dirty="0"/>
              <a:t>Novověké myšlení o společnosti a výchově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10C60F-24B8-4FA8-9D40-2329C34D8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6858" y="1968547"/>
            <a:ext cx="9144000" cy="4192556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pPr marL="342900" indent="-342900" algn="l">
              <a:buFontTx/>
              <a:buChar char="-"/>
            </a:pPr>
            <a:r>
              <a:rPr lang="cs-CZ" dirty="0"/>
              <a:t>V politické sféře se prioritním úkolem stává rozvoj svobody občana – přirozená lidská práva, občanské svobody, náboženská tolerance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 pedagogické sféře, která se nyní stala také politickou záležitostí, rozvoj mohutností novověkého člověka.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Významné osobnosti anglického a francouzského osvícenství (např. John Locke) zahajují éru </a:t>
            </a:r>
            <a:r>
              <a:rPr lang="cs-CZ" dirty="0" err="1"/>
              <a:t>instumentálního</a:t>
            </a:r>
            <a:r>
              <a:rPr lang="cs-CZ" dirty="0"/>
              <a:t> pojetí výchovy.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Výchova už není péčí o duši, ani nemá připravit cestu do království božího, výchovou a vzděláním se člověk vybavuje především pro občanský a profesní život.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Výchova a vzdělání otevírá možnosti sociální mobility.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Cílem výchovy je udělat z člověka dobrého občana, poctivého a podnikavého obchodníka, uhlazeného gentlemana, zbožného věřícího, odpovědného a spravedlivého rodiče, mravného člověka.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Převažují praktické pozemské cíle (i v náboženských podobách). O tom Max Weber: Protestantská etika a duch kapitalismu.</a:t>
            </a:r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7667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1017</Words>
  <Application>Microsoft Office PowerPoint</Application>
  <PresentationFormat>Širokoúhlá obrazovka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Filosofie I. Přednáška 4.</vt:lpstr>
      <vt:lpstr>Počátky novověku-změna konceptu světa</vt:lpstr>
      <vt:lpstr>Proměna  myšlení</vt:lpstr>
      <vt:lpstr>Subjekt-objektový rozvrh</vt:lpstr>
      <vt:lpstr>Ego cogito</vt:lpstr>
      <vt:lpstr>Předmětný charakter lidského myšlení</vt:lpstr>
      <vt:lpstr>Intencionalita (zaměřenost) lidského myšlení</vt:lpstr>
      <vt:lpstr>Charakter exaktních věd</vt:lpstr>
      <vt:lpstr>Novověké myšlení o společnosti a výchově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I. Přednáška 4.</dc:title>
  <dc:creator>Naděžda Pelcová</dc:creator>
  <cp:lastModifiedBy>Naděžda Pelcová</cp:lastModifiedBy>
  <cp:revision>12</cp:revision>
  <dcterms:created xsi:type="dcterms:W3CDTF">2020-10-28T18:29:58Z</dcterms:created>
  <dcterms:modified xsi:type="dcterms:W3CDTF">2020-10-28T20:01:29Z</dcterms:modified>
</cp:coreProperties>
</file>