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3" r:id="rId6"/>
    <p:sldId id="266" r:id="rId7"/>
    <p:sldId id="265" r:id="rId8"/>
    <p:sldId id="267" r:id="rId9"/>
    <p:sldId id="268" r:id="rId10"/>
    <p:sldId id="258" r:id="rId11"/>
    <p:sldId id="269" r:id="rId12"/>
    <p:sldId id="260" r:id="rId13"/>
    <p:sldId id="261" r:id="rId14"/>
    <p:sldId id="262" r:id="rId15"/>
    <p:sldId id="270" r:id="rId16"/>
    <p:sldId id="271" r:id="rId17"/>
    <p:sldId id="272" r:id="rId18"/>
    <p:sldId id="273" r:id="rId19"/>
    <p:sldId id="274" r:id="rId20"/>
    <p:sldId id="278" r:id="rId21"/>
    <p:sldId id="279" r:id="rId22"/>
    <p:sldId id="27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3B236-DCC0-41FB-BB9C-2286BC1171F0}" v="1" dt="2022-02-20T09:04:4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67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a Jahnová" userId="S::80693182@cuni.cz::e9badf9c-b445-4a56-b214-fc955f9370b2" providerId="AD" clId="Web-{C673B236-DCC0-41FB-BB9C-2286BC1171F0}"/>
    <pc:docChg chg="modSld addMainMaster delMainMaster">
      <pc:chgData name="Michaela Jahnová" userId="S::80693182@cuni.cz::e9badf9c-b445-4a56-b214-fc955f9370b2" providerId="AD" clId="Web-{C673B236-DCC0-41FB-BB9C-2286BC1171F0}" dt="2022-02-20T09:04:40.535" v="0"/>
      <pc:docMkLst>
        <pc:docMk/>
      </pc:docMkLst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847005698" sldId="256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847005698" sldId="256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847005698" sldId="256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4017222052" sldId="258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017222052" sldId="258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017222052" sldId="258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2441162653" sldId="260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2441162653" sldId="260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2441162653" sldId="260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396514724" sldId="261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96514724" sldId="261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96514724" sldId="261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1897230939" sldId="262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897230939" sldId="262"/>
            <ac:spMk id="2" creationId="{00000000-0000-0000-0000-000000000000}"/>
          </ac:spMkLst>
        </pc:spChg>
        <pc:graphicFrameChg chg="mod ord">
          <ac:chgData name="Michaela Jahnová" userId="S::80693182@cuni.cz::e9badf9c-b445-4a56-b214-fc955f9370b2" providerId="AD" clId="Web-{C673B236-DCC0-41FB-BB9C-2286BC1171F0}" dt="2022-02-20T09:04:40.535" v="0"/>
          <ac:graphicFrameMkLst>
            <pc:docMk/>
            <pc:sldMk cId="1897230939" sldId="262"/>
            <ac:graphicFrameMk id="4" creationId="{00000000-0000-0000-0000-000000000000}"/>
          </ac:graphicFrameMkLst>
        </pc:graphicFrame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4049395673" sldId="263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049395673" sldId="263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049395673" sldId="263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295244828" sldId="265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295244828" sldId="265"/>
            <ac:spMk id="2" creationId="{00000000-0000-0000-0000-000000000000}"/>
          </ac:spMkLst>
        </pc:spChg>
        <pc:graphicFrameChg chg="mod ord">
          <ac:chgData name="Michaela Jahnová" userId="S::80693182@cuni.cz::e9badf9c-b445-4a56-b214-fc955f9370b2" providerId="AD" clId="Web-{C673B236-DCC0-41FB-BB9C-2286BC1171F0}" dt="2022-02-20T09:04:40.535" v="0"/>
          <ac:graphicFrameMkLst>
            <pc:docMk/>
            <pc:sldMk cId="295244828" sldId="265"/>
            <ac:graphicFrameMk id="4" creationId="{00000000-0000-0000-0000-000000000000}"/>
          </ac:graphicFrameMkLst>
        </pc:graphicFrame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382738952" sldId="266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82738952" sldId="266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82738952" sldId="266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3600485335" sldId="267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600485335" sldId="267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600485335" sldId="267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2373910719" sldId="268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2373910719" sldId="268"/>
            <ac:spMk id="2" creationId="{00000000-0000-0000-0000-000000000000}"/>
          </ac:spMkLst>
        </pc:spChg>
        <pc:graphicFrameChg chg="mod ord">
          <ac:chgData name="Michaela Jahnová" userId="S::80693182@cuni.cz::e9badf9c-b445-4a56-b214-fc955f9370b2" providerId="AD" clId="Web-{C673B236-DCC0-41FB-BB9C-2286BC1171F0}" dt="2022-02-20T09:04:40.535" v="0"/>
          <ac:graphicFrameMkLst>
            <pc:docMk/>
            <pc:sldMk cId="2373910719" sldId="268"/>
            <ac:graphicFrameMk id="4" creationId="{00000000-0000-0000-0000-000000000000}"/>
          </ac:graphicFrameMkLst>
        </pc:graphicFrame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1219759889" sldId="269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219759889" sldId="269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219759889" sldId="269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1669100268" sldId="270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669100268" sldId="270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669100268" sldId="270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4284663239" sldId="271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284663239" sldId="271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4284663239" sldId="271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680369828" sldId="272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680369828" sldId="272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680369828" sldId="272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1742938485" sldId="273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742938485" sldId="273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1742938485" sldId="273"/>
            <ac:spMk id="3" creationId="{00000000-0000-0000-0000-000000000000}"/>
          </ac:spMkLst>
        </pc:spChg>
      </pc:sldChg>
      <pc:sldChg chg="modSp mod modClrScheme chgLayout">
        <pc:chgData name="Michaela Jahnová" userId="S::80693182@cuni.cz::e9badf9c-b445-4a56-b214-fc955f9370b2" providerId="AD" clId="Web-{C673B236-DCC0-41FB-BB9C-2286BC1171F0}" dt="2022-02-20T09:04:40.535" v="0"/>
        <pc:sldMkLst>
          <pc:docMk/>
          <pc:sldMk cId="3220930402" sldId="274"/>
        </pc:sldMkLst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220930402" sldId="274"/>
            <ac:spMk id="2" creationId="{00000000-0000-0000-0000-000000000000}"/>
          </ac:spMkLst>
        </pc:spChg>
        <pc:spChg chg="mod ord">
          <ac:chgData name="Michaela Jahnová" userId="S::80693182@cuni.cz::e9badf9c-b445-4a56-b214-fc955f9370b2" providerId="AD" clId="Web-{C673B236-DCC0-41FB-BB9C-2286BC1171F0}" dt="2022-02-20T09:04:40.535" v="0"/>
          <ac:spMkLst>
            <pc:docMk/>
            <pc:sldMk cId="3220930402" sldId="274"/>
            <ac:spMk id="3" creationId="{00000000-0000-0000-0000-000000000000}"/>
          </ac:spMkLst>
        </pc:spChg>
      </pc:sldChg>
      <pc:sldMasterChg chg="del delSldLayout">
        <pc:chgData name="Michaela Jahnová" userId="S::80693182@cuni.cz::e9badf9c-b445-4a56-b214-fc955f9370b2" providerId="AD" clId="Web-{C673B236-DCC0-41FB-BB9C-2286BC1171F0}" dt="2022-02-20T09:04:40.535" v="0"/>
        <pc:sldMasterMkLst>
          <pc:docMk/>
          <pc:sldMasterMk cId="902472333" sldId="2147483648"/>
        </pc:sldMasterMkLst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3995083070" sldId="2147483649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3536402437" sldId="2147483650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1030311108" sldId="2147483651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102911502" sldId="2147483652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1183338707" sldId="2147483653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2288143178" sldId="2147483654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3467950200" sldId="2147483655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887250784" sldId="2147483656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998537009" sldId="2147483657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1369170691" sldId="2147483658"/>
          </pc:sldLayoutMkLst>
        </pc:sldLayoutChg>
        <pc:sldLayoutChg chg="del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902472333" sldId="2147483648"/>
            <pc:sldLayoutMk cId="2950447587" sldId="2147483659"/>
          </pc:sldLayoutMkLst>
        </pc:sldLayoutChg>
      </pc:sldMasterChg>
      <pc:sldMasterChg chg="add addSldLayout modSldLayout">
        <pc:chgData name="Michaela Jahnová" userId="S::80693182@cuni.cz::e9badf9c-b445-4a56-b214-fc955f9370b2" providerId="AD" clId="Web-{C673B236-DCC0-41FB-BB9C-2286BC1171F0}" dt="2022-02-20T09:04:40.535" v="0"/>
        <pc:sldMasterMkLst>
          <pc:docMk/>
          <pc:sldMasterMk cId="1352259968" sldId="2147483660"/>
        </pc:sldMasterMkLst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343591587" sldId="2147483661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247783579" sldId="2147483662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519075292" sldId="2147483663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3057786502" sldId="2147483664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4126392600" sldId="2147483665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2862755066" sldId="2147483666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1147503773" sldId="2147483667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2809425718" sldId="2147483668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2715139457" sldId="2147483669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647392679" sldId="2147483670"/>
          </pc:sldLayoutMkLst>
        </pc:sldLayoutChg>
        <pc:sldLayoutChg chg="add mod replId">
          <pc:chgData name="Michaela Jahnová" userId="S::80693182@cuni.cz::e9badf9c-b445-4a56-b214-fc955f9370b2" providerId="AD" clId="Web-{C673B236-DCC0-41FB-BB9C-2286BC1171F0}" dt="2022-02-20T09:04:40.535" v="0"/>
          <pc:sldLayoutMkLst>
            <pc:docMk/>
            <pc:sldMasterMk cId="1352259968" sldId="2147483660"/>
            <pc:sldLayoutMk cId="1408641690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9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9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4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7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8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9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5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0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2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5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150574"/>
          </a:xfrm>
        </p:spPr>
        <p:txBody>
          <a:bodyPr>
            <a:normAutofit fontScale="90000"/>
          </a:bodyPr>
          <a:lstStyle/>
          <a:p>
            <a:r>
              <a:rPr lang="cs-CZ" dirty="0"/>
              <a:t>Metodologická východiska „Pedagogické diagnostiky“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00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4068"/>
            <a:ext cx="10515600" cy="706619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000000"/>
                </a:solidFill>
              </a:rPr>
              <a:t>Podmínky </a:t>
            </a:r>
            <a:r>
              <a:rPr lang="cs-CZ" altLang="cs-CZ" b="1" dirty="0" err="1">
                <a:solidFill>
                  <a:srgbClr val="000000"/>
                </a:solidFill>
              </a:rPr>
              <a:t>metrizace</a:t>
            </a:r>
            <a:r>
              <a:rPr lang="cs-CZ" altLang="cs-CZ" b="1" dirty="0">
                <a:solidFill>
                  <a:srgbClr val="000000"/>
                </a:solidFill>
              </a:rPr>
              <a:t> (Švec a kol, 2009)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354" y="1402080"/>
            <a:ext cx="10587446" cy="4774884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000000"/>
                </a:solidFill>
              </a:rPr>
              <a:t>                           </a:t>
            </a:r>
            <a:endParaRPr lang="cs-CZ" dirty="0"/>
          </a:p>
        </p:txBody>
      </p:sp>
      <p:graphicFrame>
        <p:nvGraphicFramePr>
          <p:cNvPr id="4" name="Group 139"/>
          <p:cNvGraphicFramePr>
            <a:graphicFrameLocks noGrp="1"/>
          </p:cNvGraphicFramePr>
          <p:nvPr/>
        </p:nvGraphicFramePr>
        <p:xfrm>
          <a:off x="1010196" y="1773238"/>
          <a:ext cx="8273140" cy="4187827"/>
        </p:xfrm>
        <a:graphic>
          <a:graphicData uri="http://schemas.openxmlformats.org/drawingml/2006/table">
            <a:tbl>
              <a:tblPr/>
              <a:tblGrid>
                <a:gridCol w="2319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7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podmínky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Označení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Formulace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Tranzitivita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Existuje věcný tranzitivní vztah, který vyjadřujeme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=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„rovno resp.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9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(&gt;)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větší než“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Rozhodnutelnost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Rozhodntí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zda platí (neplatí) vztah 1a 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nebo 1b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28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Aditivita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Čítání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Konstantnost jednotky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Neměnná velikost intervalu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14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261258"/>
            <a:ext cx="7729728" cy="1323704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/>
              <a:t>Stupnice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97281" y="1584961"/>
          <a:ext cx="9152709" cy="4920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5684">
                  <a:extLst>
                    <a:ext uri="{9D8B030D-6E8A-4147-A177-3AD203B41FA5}">
                      <a16:colId xmlns:a16="http://schemas.microsoft.com/office/drawing/2014/main" val="2998524878"/>
                    </a:ext>
                  </a:extLst>
                </a:gridCol>
                <a:gridCol w="1591672">
                  <a:extLst>
                    <a:ext uri="{9D8B030D-6E8A-4147-A177-3AD203B41FA5}">
                      <a16:colId xmlns:a16="http://schemas.microsoft.com/office/drawing/2014/main" val="2406034125"/>
                    </a:ext>
                  </a:extLst>
                </a:gridCol>
                <a:gridCol w="2179385">
                  <a:extLst>
                    <a:ext uri="{9D8B030D-6E8A-4147-A177-3AD203B41FA5}">
                      <a16:colId xmlns:a16="http://schemas.microsoft.com/office/drawing/2014/main" val="2730898800"/>
                    </a:ext>
                  </a:extLst>
                </a:gridCol>
                <a:gridCol w="1675632">
                  <a:extLst>
                    <a:ext uri="{9D8B030D-6E8A-4147-A177-3AD203B41FA5}">
                      <a16:colId xmlns:a16="http://schemas.microsoft.com/office/drawing/2014/main" val="2002960447"/>
                    </a:ext>
                  </a:extLst>
                </a:gridCol>
                <a:gridCol w="1790336">
                  <a:extLst>
                    <a:ext uri="{9D8B030D-6E8A-4147-A177-3AD203B41FA5}">
                      <a16:colId xmlns:a16="http://schemas.microsoft.com/office/drawing/2014/main" val="3570517549"/>
                    </a:ext>
                  </a:extLst>
                </a:gridCol>
              </a:tblGrid>
              <a:tr h="415716">
                <a:tc>
                  <a:txBody>
                    <a:bodyPr/>
                    <a:lstStyle/>
                    <a:p>
                      <a:pPr marL="81915"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Měření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3020"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Stupnice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545"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Pojmenování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"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Kvantifikace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Podmínky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4605428"/>
                  </a:ext>
                </a:extLst>
              </a:tr>
              <a:tr h="1638046"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Symbolizování</a:t>
                      </a:r>
                    </a:p>
                    <a:p>
                      <a:pPr marL="2413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(měření        v nejširším smyslu)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Nominální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Klasifikace; kategorizace; symboly aj.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Pseudokvanti</a:t>
                      </a:r>
                      <a:endParaRPr lang="cs-CZ" sz="1600" dirty="0">
                        <a:effectLst/>
                      </a:endParaRPr>
                    </a:p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fikace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1a; 1b; 2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7251194"/>
                  </a:ext>
                </a:extLst>
              </a:tr>
              <a:tr h="1228535">
                <a:tc>
                  <a:txBody>
                    <a:bodyPr/>
                    <a:lstStyle/>
                    <a:p>
                      <a:pPr marL="2413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Škálování (měření v širším smyslu)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302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Ordinální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Stanovení pořadí; číslice; jednotka měření nepřesná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Kvazikvanti</a:t>
                      </a:r>
                      <a:endParaRPr lang="cs-CZ" sz="1600" dirty="0">
                        <a:effectLst/>
                      </a:endParaRPr>
                    </a:p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fikace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1a; 1b; 2; 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9795651"/>
                  </a:ext>
                </a:extLst>
              </a:tr>
              <a:tr h="1228535"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Měření</a:t>
                      </a:r>
                    </a:p>
                    <a:p>
                      <a:pPr marL="24130" marR="38735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(v užším smyslu)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302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Intervalové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Fyzikální veličiny; přesná jednotka měření,; čísla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Kvantifikace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1a; 1b; 2; 3; 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5418728"/>
                  </a:ext>
                </a:extLst>
              </a:tr>
              <a:tr h="409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3020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Poměrové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Arbitrární bod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4130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Kvantifikace    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1a; 1b; 2; 3; 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5863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30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vědeckého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Objektivita</a:t>
            </a:r>
          </a:p>
          <a:p>
            <a:r>
              <a:rPr lang="cs-CZ" b="1" u="sng" dirty="0"/>
              <a:t>Validita</a:t>
            </a:r>
            <a:r>
              <a:rPr lang="cs-CZ" dirty="0"/>
              <a:t> (= platnost):</a:t>
            </a:r>
          </a:p>
          <a:p>
            <a:pPr>
              <a:buFontTx/>
              <a:buChar char="-"/>
            </a:pPr>
            <a:r>
              <a:rPr lang="cs-CZ" b="1" dirty="0"/>
              <a:t>Obsahová</a:t>
            </a:r>
            <a:r>
              <a:rPr lang="cs-CZ" dirty="0"/>
              <a:t>: do jaké míry je test v souladu s tím, co zamýšlíme testovat (např. expertní posudek)</a:t>
            </a:r>
          </a:p>
          <a:p>
            <a:pPr>
              <a:buFontTx/>
              <a:buChar char="-"/>
            </a:pPr>
            <a:r>
              <a:rPr lang="cs-CZ" b="1" dirty="0" err="1"/>
              <a:t>Konstruktová</a:t>
            </a:r>
            <a:r>
              <a:rPr lang="cs-CZ" dirty="0"/>
              <a:t>: nakolik test měří určitou charakteristiku</a:t>
            </a:r>
          </a:p>
          <a:p>
            <a:pPr>
              <a:buFontTx/>
              <a:buChar char="-"/>
            </a:pPr>
            <a:r>
              <a:rPr lang="cs-CZ" b="1" dirty="0"/>
              <a:t>Kriteriální</a:t>
            </a:r>
            <a:r>
              <a:rPr lang="cs-CZ" dirty="0"/>
              <a:t> (souběžná): výsledek se porovnává s jinými údaji o probandech </a:t>
            </a:r>
          </a:p>
          <a:p>
            <a:r>
              <a:rPr lang="cs-CZ" b="1" u="sng" dirty="0"/>
              <a:t>Reliabilita</a:t>
            </a:r>
            <a:r>
              <a:rPr lang="cs-CZ" dirty="0"/>
              <a:t> (= spolehlivost, technická správnost testu): test ale může být spolehlivý a přitom neměřit požadované =) reliabilita je nutným předpokladem validity</a:t>
            </a:r>
          </a:p>
        </p:txBody>
      </p:sp>
    </p:spTree>
    <p:extLst>
      <p:ext uri="{BB962C8B-B14F-4D97-AF65-F5344CB8AC3E}">
        <p14:creationId xmlns:p14="http://schemas.microsoft.com/office/powerpoint/2010/main" val="166910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Reliabilita vs. validita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Reliabilita</a:t>
            </a:r>
            <a:r>
              <a:rPr lang="cs-CZ" dirty="0"/>
              <a:t> (=</a:t>
            </a:r>
            <a:r>
              <a:rPr lang="cs-CZ" b="1" dirty="0"/>
              <a:t>spolehlivost)</a:t>
            </a:r>
            <a:r>
              <a:rPr lang="cs-CZ" dirty="0"/>
              <a:t> vypovídá o tom, nakolik je výsledek testu ovlivněn náhodnou chybou – např., že student na část otázek nezná odpověď a tipuje. Reliabilita tedy udává, do jaké míry by se shodla dvě nezávislá testování téhož studenta.</a:t>
            </a:r>
          </a:p>
          <a:p>
            <a:r>
              <a:rPr lang="cs-CZ" b="1" dirty="0"/>
              <a:t>Validita</a:t>
            </a:r>
            <a:r>
              <a:rPr lang="cs-CZ" dirty="0"/>
              <a:t> (=</a:t>
            </a:r>
            <a:r>
              <a:rPr lang="cs-CZ" b="1" dirty="0"/>
              <a:t>správnost</a:t>
            </a:r>
            <a:r>
              <a:rPr lang="cs-CZ" dirty="0"/>
              <a:t>, </a:t>
            </a:r>
            <a:r>
              <a:rPr lang="cs-CZ" b="1" dirty="0"/>
              <a:t>platnost) </a:t>
            </a:r>
            <a:r>
              <a:rPr lang="cs-CZ" dirty="0"/>
              <a:t>vypovídá do jaké míry test měří zamýšlený konstrukt. Příklad: zda test skutečně zkouší učivo konkrétního předmětu, a ne něco zcela jiného (třeba schopnost rozklíčovat text, logické uvažování – třeba zebra, atd.)</a:t>
            </a:r>
          </a:p>
        </p:txBody>
      </p:sp>
      <p:pic>
        <p:nvPicPr>
          <p:cNvPr id="4" name="Obrázek 3" descr="https://www.wikiskripta.eu/images/thumb/2/24/Terc_v_2.png/1024px-Terc_v_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4942"/>
            <a:ext cx="1729740" cy="1729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s://www.wikiskripta.eu/images/thumb/9/9e/Terc_v_1.png/1024px-Terc_v_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775" y="5024942"/>
            <a:ext cx="1721225" cy="1729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https://www.wikiskripta.eu/images/thumb/e/e0/Terc_v_3.png/1024px-Terc_v_3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835" y="5024942"/>
            <a:ext cx="1714500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663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Reliabilita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Požadovaná úroveň reliability: různá (od 0,5 do 0,98)</a:t>
            </a:r>
          </a:p>
          <a:p>
            <a:r>
              <a:rPr lang="cs-CZ" b="1" dirty="0"/>
              <a:t>Některé druhy reliability:</a:t>
            </a:r>
          </a:p>
          <a:p>
            <a:pPr>
              <a:buFontTx/>
              <a:buChar char="-"/>
            </a:pPr>
            <a:r>
              <a:rPr lang="cs-CZ" b="1" dirty="0"/>
              <a:t>vnitřní konzistence </a:t>
            </a:r>
            <a:r>
              <a:rPr lang="cs-CZ" dirty="0"/>
              <a:t>(nejčastěji vyjádřena </a:t>
            </a:r>
            <a:r>
              <a:rPr lang="cs-CZ" dirty="0" err="1"/>
              <a:t>Cronbachovým</a:t>
            </a:r>
            <a:r>
              <a:rPr lang="cs-CZ" dirty="0"/>
              <a:t> alfa)</a:t>
            </a:r>
          </a:p>
          <a:p>
            <a:pPr>
              <a:buFontTx/>
              <a:buChar char="-"/>
            </a:pPr>
            <a:r>
              <a:rPr lang="cs-CZ" b="1" dirty="0"/>
              <a:t>test-</a:t>
            </a:r>
            <a:r>
              <a:rPr lang="cs-CZ" b="1" dirty="0" err="1"/>
              <a:t>retest</a:t>
            </a:r>
            <a:r>
              <a:rPr lang="cs-CZ" b="1" dirty="0"/>
              <a:t> reliabilita</a:t>
            </a:r>
          </a:p>
          <a:p>
            <a:pPr>
              <a:buFontTx/>
              <a:buChar char="-"/>
            </a:pPr>
            <a:r>
              <a:rPr lang="cs-CZ" b="1" dirty="0"/>
              <a:t>reliabilita paralelních forem </a:t>
            </a:r>
            <a:r>
              <a:rPr lang="cs-CZ" dirty="0"/>
              <a:t>(vygenerují se 2 verze testu stejnému respondentu a výsledky se pak korelují)</a:t>
            </a:r>
          </a:p>
          <a:p>
            <a:pPr>
              <a:buFontTx/>
              <a:buChar char="-"/>
            </a:pPr>
            <a:r>
              <a:rPr lang="cs-CZ" b="1" dirty="0"/>
              <a:t>split-</a:t>
            </a:r>
            <a:r>
              <a:rPr lang="cs-CZ" b="1" dirty="0" err="1"/>
              <a:t>half</a:t>
            </a:r>
            <a:r>
              <a:rPr lang="cs-CZ" b="1" dirty="0"/>
              <a:t> reliabilita </a:t>
            </a:r>
            <a:r>
              <a:rPr lang="cs-CZ" dirty="0"/>
              <a:t>(test se rozdělí na dvě poloviny a </a:t>
            </a:r>
            <a:r>
              <a:rPr lang="cs-CZ" dirty="0" err="1"/>
              <a:t>jeich</a:t>
            </a:r>
            <a:r>
              <a:rPr lang="cs-CZ" dirty="0"/>
              <a:t> výsledky se korelují – výhodné např. u úloh s omezeným časem)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shoda pozorovatelů </a:t>
            </a:r>
            <a:r>
              <a:rPr lang="cs-CZ" dirty="0"/>
              <a:t>(ve sportu např. v krasobruslení, skocích na lyžích, …)</a:t>
            </a:r>
          </a:p>
        </p:txBody>
      </p:sp>
    </p:spTree>
    <p:extLst>
      <p:ext uri="{BB962C8B-B14F-4D97-AF65-F5344CB8AC3E}">
        <p14:creationId xmlns:p14="http://schemas.microsoft.com/office/powerpoint/2010/main" val="68036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výzkumného vzorku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Základní soubor vs. výběrový soubor</a:t>
            </a:r>
          </a:p>
          <a:p>
            <a:r>
              <a:rPr lang="cs-CZ" b="1" dirty="0"/>
              <a:t>Základní soubor</a:t>
            </a:r>
            <a:r>
              <a:rPr lang="cs-CZ" dirty="0"/>
              <a:t>: </a:t>
            </a:r>
            <a:r>
              <a:rPr lang="cs-CZ" b="1" dirty="0"/>
              <a:t>množina všech teoreticky možných objektů </a:t>
            </a:r>
            <a:r>
              <a:rPr lang="cs-CZ" dirty="0"/>
              <a:t>v určité populaci</a:t>
            </a:r>
          </a:p>
          <a:p>
            <a:r>
              <a:rPr lang="cs-CZ" b="1" dirty="0"/>
              <a:t>Výběrový soubor</a:t>
            </a:r>
            <a:r>
              <a:rPr lang="cs-CZ" dirty="0"/>
              <a:t>: </a:t>
            </a:r>
            <a:r>
              <a:rPr lang="cs-CZ" b="1" dirty="0"/>
              <a:t>reprezentativní část dané populace</a:t>
            </a:r>
            <a:r>
              <a:rPr lang="cs-CZ" dirty="0"/>
              <a:t>, slouží k odvození závěrů platných pro celou populaci (tj. pro základní soubor)</a:t>
            </a:r>
          </a:p>
          <a:p>
            <a:r>
              <a:rPr lang="cs-CZ" b="1" u="sng" dirty="0"/>
              <a:t>Druhy výběru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b="1" dirty="0"/>
              <a:t>náhodný</a:t>
            </a:r>
          </a:p>
          <a:p>
            <a:pPr>
              <a:buFontTx/>
              <a:buChar char="-"/>
            </a:pPr>
            <a:r>
              <a:rPr lang="cs-CZ" b="1" dirty="0"/>
              <a:t>kvótní</a:t>
            </a:r>
          </a:p>
          <a:p>
            <a:pPr>
              <a:buFontTx/>
              <a:buChar char="-"/>
            </a:pPr>
            <a:r>
              <a:rPr lang="cs-CZ" b="1" dirty="0"/>
              <a:t>záměrný</a:t>
            </a:r>
          </a:p>
          <a:p>
            <a:pPr>
              <a:buFontTx/>
              <a:buChar char="-"/>
            </a:pPr>
            <a:r>
              <a:rPr lang="cs-CZ" b="1" dirty="0"/>
              <a:t>dostupný</a:t>
            </a:r>
          </a:p>
          <a:p>
            <a:pPr marL="0" indent="0">
              <a:buNone/>
            </a:pPr>
            <a:r>
              <a:rPr lang="cs-CZ" dirty="0"/>
              <a:t>Další způsoby výběru: </a:t>
            </a:r>
            <a:r>
              <a:rPr lang="cs-CZ" b="1" dirty="0"/>
              <a:t>prostý, systematický, stratifikovaný</a:t>
            </a:r>
          </a:p>
        </p:txBody>
      </p:sp>
    </p:spTree>
    <p:extLst>
      <p:ext uri="{BB962C8B-B14F-4D97-AF65-F5344CB8AC3E}">
        <p14:creationId xmlns:p14="http://schemas.microsoft.com/office/powerpoint/2010/main" val="1742938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významnost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Používá se především k testování hypotéz</a:t>
            </a:r>
          </a:p>
          <a:p>
            <a:r>
              <a:rPr lang="cs-CZ" b="1" dirty="0"/>
              <a:t>Nakolik je původní předpoklad správný</a:t>
            </a:r>
            <a:r>
              <a:rPr lang="cs-CZ" dirty="0"/>
              <a:t>, s jakou pravděpodobností (např. očekávané rozdíly mezi dvěma populacemi)</a:t>
            </a:r>
          </a:p>
          <a:p>
            <a:r>
              <a:rPr lang="cs-CZ" u="sng" dirty="0"/>
              <a:t>Výhody a úskalí statistické významnosti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b="1" dirty="0"/>
              <a:t>relativně jednoduchá administrace</a:t>
            </a:r>
          </a:p>
          <a:p>
            <a:pPr>
              <a:buFontTx/>
              <a:buChar char="-"/>
            </a:pPr>
            <a:r>
              <a:rPr lang="cs-CZ" b="1" dirty="0"/>
              <a:t>jasná výpovědní hodnota</a:t>
            </a:r>
          </a:p>
          <a:p>
            <a:pPr>
              <a:buFontTx/>
              <a:buChar char="-"/>
            </a:pPr>
            <a:r>
              <a:rPr lang="cs-CZ" b="1" dirty="0"/>
              <a:t>to, co je statisticky významné, nemusí být věcně významné</a:t>
            </a:r>
          </a:p>
          <a:p>
            <a:pPr>
              <a:buFontTx/>
              <a:buChar char="-"/>
            </a:pPr>
            <a:r>
              <a:rPr lang="cs-CZ" b="1" dirty="0"/>
              <a:t>velikost souboru výrazně ovlivňuje výsledky</a:t>
            </a:r>
          </a:p>
        </p:txBody>
      </p:sp>
    </p:spTree>
    <p:extLst>
      <p:ext uri="{BB962C8B-B14F-4D97-AF65-F5344CB8AC3E}">
        <p14:creationId xmlns:p14="http://schemas.microsoft.com/office/powerpoint/2010/main" val="3220930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>
                <a:solidFill>
                  <a:schemeClr val="tx1"/>
                </a:solidFill>
              </a:rPr>
              <a:t>Vědecká otázka a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1407887"/>
            <a:ext cx="11320530" cy="5160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3100" b="1" u="sng" dirty="0" smtClean="0"/>
              <a:t>Příklady:</a:t>
            </a:r>
          </a:p>
          <a:p>
            <a:pPr>
              <a:lnSpc>
                <a:spcPct val="80000"/>
              </a:lnSpc>
            </a:pPr>
            <a:endParaRPr lang="cs-CZ" altLang="cs-CZ" sz="3100" b="1" u="sng" dirty="0"/>
          </a:p>
          <a:p>
            <a:pPr>
              <a:lnSpc>
                <a:spcPct val="80000"/>
              </a:lnSpc>
            </a:pPr>
            <a:r>
              <a:rPr lang="cs-CZ" altLang="cs-CZ" sz="3100" b="1" u="sng" dirty="0" smtClean="0"/>
              <a:t>Vědecká </a:t>
            </a:r>
            <a:r>
              <a:rPr lang="cs-CZ" altLang="cs-CZ" sz="3100" b="1" u="sng" dirty="0"/>
              <a:t>otázka</a:t>
            </a:r>
            <a:endParaRPr lang="cs-CZ" altLang="cs-CZ" sz="3100" b="1" dirty="0"/>
          </a:p>
          <a:p>
            <a:pPr>
              <a:lnSpc>
                <a:spcPct val="80000"/>
              </a:lnSpc>
            </a:pPr>
            <a:r>
              <a:rPr lang="cs-CZ" altLang="cs-CZ" sz="3100" b="1" dirty="0"/>
              <a:t>Je </a:t>
            </a:r>
            <a:r>
              <a:rPr lang="cs-CZ" altLang="cs-CZ" sz="3100" b="1" dirty="0" smtClean="0"/>
              <a:t>hypokineze </a:t>
            </a:r>
            <a:r>
              <a:rPr lang="cs-CZ" altLang="cs-CZ" sz="3100" b="1" dirty="0"/>
              <a:t>jedním z významných </a:t>
            </a:r>
            <a:r>
              <a:rPr lang="cs-CZ" altLang="cs-CZ" sz="3100" b="1" dirty="0" smtClean="0"/>
              <a:t>jevů, který vede ke </a:t>
            </a:r>
            <a:r>
              <a:rPr lang="cs-CZ" altLang="cs-CZ" sz="3100" b="1" dirty="0"/>
              <a:t>snižování zdravotního stavu obyvatelstva?</a:t>
            </a:r>
          </a:p>
          <a:p>
            <a:pPr>
              <a:lnSpc>
                <a:spcPct val="80000"/>
              </a:lnSpc>
            </a:pPr>
            <a:r>
              <a:rPr lang="cs-CZ" altLang="cs-CZ" sz="3100" b="1" dirty="0"/>
              <a:t>Je nedostatečný pohybový režim a nadměrná výživa příčinnou snížené tělesné zdatnosti obyvatelstva?</a:t>
            </a:r>
          </a:p>
          <a:p>
            <a:pPr>
              <a:lnSpc>
                <a:spcPct val="80000"/>
              </a:lnSpc>
              <a:buNone/>
            </a:pPr>
            <a:endParaRPr lang="cs-CZ" altLang="cs-CZ" sz="3100" b="1" u="sng" dirty="0"/>
          </a:p>
          <a:p>
            <a:pPr>
              <a:lnSpc>
                <a:spcPct val="80000"/>
              </a:lnSpc>
            </a:pPr>
            <a:r>
              <a:rPr lang="cs-CZ" altLang="cs-CZ" sz="3100" b="1" u="sng" dirty="0"/>
              <a:t>Pracovní hypotézy</a:t>
            </a:r>
            <a:endParaRPr lang="cs-CZ" altLang="cs-CZ" sz="3100" b="1" dirty="0"/>
          </a:p>
          <a:p>
            <a:pPr>
              <a:lnSpc>
                <a:spcPct val="80000"/>
              </a:lnSpc>
            </a:pPr>
            <a:r>
              <a:rPr lang="cs-CZ" altLang="cs-CZ" sz="3100" b="1" dirty="0"/>
              <a:t>Předpokládáme, že </a:t>
            </a:r>
            <a:r>
              <a:rPr lang="cs-CZ" altLang="cs-CZ" sz="3100" b="1" dirty="0"/>
              <a:t>hypokineze </a:t>
            </a:r>
            <a:r>
              <a:rPr lang="cs-CZ" altLang="cs-CZ" sz="3100" b="1" dirty="0"/>
              <a:t>bude odlišná v různých věkových kategoriích obyvatelstva ČR.</a:t>
            </a:r>
          </a:p>
          <a:p>
            <a:pPr>
              <a:lnSpc>
                <a:spcPct val="80000"/>
              </a:lnSpc>
            </a:pPr>
            <a:r>
              <a:rPr lang="cs-CZ" altLang="cs-CZ" sz="3100" b="1" dirty="0"/>
              <a:t>Domníváme se, že pohybový režim a výživa se nejvíce podílí na tělesné zdatnosti obyvatelstva ČR.</a:t>
            </a:r>
          </a:p>
          <a:p>
            <a:pPr>
              <a:lnSpc>
                <a:spcPct val="80000"/>
              </a:lnSpc>
            </a:pPr>
            <a:endParaRPr lang="cs-CZ" altLang="cs-CZ" sz="3100" b="1" u="sng" dirty="0"/>
          </a:p>
          <a:p>
            <a:pPr>
              <a:lnSpc>
                <a:spcPct val="80000"/>
              </a:lnSpc>
            </a:pPr>
            <a:r>
              <a:rPr lang="cs-CZ" altLang="cs-CZ" sz="3100" b="1" u="sng" dirty="0"/>
              <a:t>Nulová hypotéza</a:t>
            </a:r>
            <a:endParaRPr lang="cs-CZ" altLang="cs-CZ" sz="3100" b="1" dirty="0"/>
          </a:p>
          <a:p>
            <a:pPr>
              <a:lnSpc>
                <a:spcPct val="80000"/>
              </a:lnSpc>
            </a:pPr>
            <a:r>
              <a:rPr lang="cs-CZ" altLang="cs-CZ" sz="3100" b="1" dirty="0"/>
              <a:t>Nebude zjištěn statisticky významný rozdíl mezi jednotlivými věkovými skupinami z </a:t>
            </a:r>
            <a:r>
              <a:rPr lang="cs-CZ" altLang="cs-CZ" sz="3100" b="1" dirty="0" smtClean="0"/>
              <a:t>hlediska</a:t>
            </a:r>
            <a:r>
              <a:rPr lang="cs-CZ" altLang="cs-CZ" sz="3100" b="1" dirty="0"/>
              <a:t> hypokineze.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69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7583" y="283334"/>
            <a:ext cx="10058400" cy="861597"/>
          </a:xfrm>
        </p:spPr>
        <p:txBody>
          <a:bodyPr/>
          <a:lstStyle/>
          <a:p>
            <a:r>
              <a:rPr lang="cs-CZ" altLang="cs-CZ" dirty="0" smtClean="0"/>
              <a:t>Testování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55" y="1144931"/>
            <a:ext cx="11243256" cy="531392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700" b="1" dirty="0" smtClean="0"/>
              <a:t>Testy významnosti</a:t>
            </a:r>
          </a:p>
          <a:p>
            <a:pPr lvl="2">
              <a:lnSpc>
                <a:spcPct val="80000"/>
              </a:lnSpc>
            </a:pPr>
            <a:r>
              <a:rPr lang="cs-CZ" altLang="cs-CZ" sz="2700" b="1" dirty="0" smtClean="0"/>
              <a:t>Volba hladiny významnosti (p=0,05 ; p=0,01)</a:t>
            </a:r>
          </a:p>
          <a:p>
            <a:pPr lvl="2">
              <a:lnSpc>
                <a:spcPct val="80000"/>
              </a:lnSpc>
            </a:pPr>
            <a:r>
              <a:rPr lang="cs-CZ" altLang="cs-CZ" sz="2700" b="1" dirty="0" smtClean="0"/>
              <a:t>Formulace nulové hypotézy (Ho)</a:t>
            </a:r>
          </a:p>
          <a:p>
            <a:pPr lvl="2">
              <a:lnSpc>
                <a:spcPct val="80000"/>
              </a:lnSpc>
            </a:pPr>
            <a:r>
              <a:rPr lang="cs-CZ" altLang="cs-CZ" sz="2700" b="1" dirty="0" smtClean="0"/>
              <a:t>Vypočítat testovací kritérium (parametrické nebo </a:t>
            </a:r>
            <a:r>
              <a:rPr lang="cs-CZ" altLang="cs-CZ" sz="2700" b="1" dirty="0" err="1" smtClean="0"/>
              <a:t>neparametrické</a:t>
            </a:r>
            <a:r>
              <a:rPr lang="cs-CZ" altLang="cs-CZ" sz="2700" b="1" dirty="0" smtClean="0"/>
              <a:t> testy)</a:t>
            </a:r>
          </a:p>
          <a:p>
            <a:pPr lvl="2">
              <a:lnSpc>
                <a:spcPct val="80000"/>
              </a:lnSpc>
            </a:pPr>
            <a:r>
              <a:rPr lang="cs-CZ" altLang="cs-CZ" sz="2700" b="1" dirty="0" smtClean="0"/>
              <a:t>Vyhledat tabulkové kritérium</a:t>
            </a:r>
          </a:p>
          <a:p>
            <a:pPr lvl="2">
              <a:lnSpc>
                <a:spcPct val="80000"/>
              </a:lnSpc>
            </a:pPr>
            <a:r>
              <a:rPr lang="cs-CZ" altLang="cs-CZ" sz="2700" b="1" dirty="0" smtClean="0"/>
              <a:t>Srovnání tabulkového s test. kritériem</a:t>
            </a:r>
          </a:p>
          <a:p>
            <a:pPr>
              <a:lnSpc>
                <a:spcPct val="80000"/>
              </a:lnSpc>
            </a:pPr>
            <a:r>
              <a:rPr lang="cs-CZ" altLang="cs-CZ" sz="2700" b="1" dirty="0" smtClean="0"/>
              <a:t>Je–</a:t>
            </a:r>
            <a:r>
              <a:rPr lang="cs-CZ" altLang="cs-CZ" sz="2700" b="1" dirty="0" err="1" smtClean="0"/>
              <a:t>li</a:t>
            </a:r>
            <a:r>
              <a:rPr lang="cs-CZ" altLang="cs-CZ" sz="2700" b="1" dirty="0" smtClean="0"/>
              <a:t> testované kritérium vyšší než–</a:t>
            </a:r>
            <a:r>
              <a:rPr lang="cs-CZ" altLang="cs-CZ" sz="2700" b="1" dirty="0" err="1" smtClean="0"/>
              <a:t>li</a:t>
            </a:r>
            <a:r>
              <a:rPr lang="cs-CZ" altLang="cs-CZ" sz="2700" b="1" dirty="0" smtClean="0"/>
              <a:t> tabulkové kritérium</a:t>
            </a:r>
          </a:p>
          <a:p>
            <a:pPr>
              <a:lnSpc>
                <a:spcPct val="80000"/>
              </a:lnSpc>
            </a:pPr>
            <a:r>
              <a:rPr lang="cs-CZ" altLang="cs-CZ" sz="2700" b="1" dirty="0" smtClean="0"/>
              <a:t>potom Ho zamítáme na zvolené hladině významnosti a volíme H1 </a:t>
            </a:r>
          </a:p>
          <a:p>
            <a:pPr>
              <a:lnSpc>
                <a:spcPct val="80000"/>
              </a:lnSpc>
            </a:pPr>
            <a:r>
              <a:rPr lang="cs-CZ" altLang="cs-CZ" sz="2700" b="1" dirty="0"/>
              <a:t>Je–</a:t>
            </a:r>
            <a:r>
              <a:rPr lang="cs-CZ" altLang="cs-CZ" sz="2700" b="1" dirty="0" err="1"/>
              <a:t>li</a:t>
            </a:r>
            <a:r>
              <a:rPr lang="cs-CZ" altLang="cs-CZ" sz="2700" b="1" dirty="0"/>
              <a:t> testované kritérium </a:t>
            </a:r>
            <a:r>
              <a:rPr lang="cs-CZ" altLang="cs-CZ" sz="2700" b="1" dirty="0" smtClean="0"/>
              <a:t> nižší </a:t>
            </a:r>
            <a:r>
              <a:rPr lang="cs-CZ" altLang="cs-CZ" sz="2700" b="1" dirty="0"/>
              <a:t>než–</a:t>
            </a:r>
            <a:r>
              <a:rPr lang="cs-CZ" altLang="cs-CZ" sz="2700" b="1" dirty="0" err="1"/>
              <a:t>li</a:t>
            </a:r>
            <a:r>
              <a:rPr lang="cs-CZ" altLang="cs-CZ" sz="2700" b="1" dirty="0"/>
              <a:t> tabulkové </a:t>
            </a:r>
            <a:r>
              <a:rPr lang="cs-CZ" altLang="cs-CZ" sz="2700" b="1" dirty="0" smtClean="0"/>
              <a:t>kritérium, potom Ho přijímáme na zvolené hladině významnosti</a:t>
            </a:r>
          </a:p>
          <a:p>
            <a:pPr>
              <a:lnSpc>
                <a:spcPct val="80000"/>
              </a:lnSpc>
            </a:pPr>
            <a:endParaRPr lang="cs-CZ" altLang="cs-CZ" sz="2700" b="1" dirty="0" smtClean="0"/>
          </a:p>
          <a:p>
            <a:pPr>
              <a:lnSpc>
                <a:spcPct val="80000"/>
              </a:lnSpc>
            </a:pPr>
            <a:r>
              <a:rPr lang="cs-CZ" altLang="cs-CZ" sz="2700" b="1" u="sng" dirty="0" smtClean="0"/>
              <a:t>Parametrické testy</a:t>
            </a:r>
            <a:r>
              <a:rPr lang="cs-CZ" altLang="cs-CZ" sz="2700" b="1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sz="2700" b="1" dirty="0" smtClean="0"/>
              <a:t>T – test pro párované hodnoty</a:t>
            </a:r>
          </a:p>
          <a:p>
            <a:pPr>
              <a:lnSpc>
                <a:spcPct val="80000"/>
              </a:lnSpc>
            </a:pPr>
            <a:endParaRPr lang="cs-CZ" altLang="cs-CZ" sz="2700" b="1" dirty="0" smtClean="0"/>
          </a:p>
          <a:p>
            <a:pPr>
              <a:lnSpc>
                <a:spcPct val="80000"/>
              </a:lnSpc>
            </a:pPr>
            <a:r>
              <a:rPr lang="cs-CZ" altLang="cs-CZ" sz="2700" b="1" u="sng" dirty="0" err="1" smtClean="0"/>
              <a:t>Neparametrické</a:t>
            </a:r>
            <a:r>
              <a:rPr lang="cs-CZ" altLang="cs-CZ" sz="2700" b="1" u="sng" dirty="0" smtClean="0"/>
              <a:t> testy:</a:t>
            </a:r>
            <a:endParaRPr lang="cs-CZ" altLang="cs-CZ" sz="2700" b="1" dirty="0" smtClean="0"/>
          </a:p>
          <a:p>
            <a:pPr>
              <a:lnSpc>
                <a:spcPct val="80000"/>
              </a:lnSpc>
            </a:pPr>
            <a:r>
              <a:rPr lang="cs-CZ" altLang="cs-CZ" sz="2700" b="1" dirty="0" smtClean="0"/>
              <a:t>Chí kvadrát Χ ²</a:t>
            </a:r>
          </a:p>
          <a:p>
            <a:pPr>
              <a:lnSpc>
                <a:spcPct val="80000"/>
              </a:lnSpc>
            </a:pPr>
            <a:r>
              <a:rPr lang="cs-CZ" altLang="cs-CZ" sz="2700" b="1" dirty="0" err="1" smtClean="0"/>
              <a:t>Wilcoxon</a:t>
            </a:r>
            <a:r>
              <a:rPr lang="cs-CZ" altLang="cs-CZ" sz="2700" b="1" dirty="0" smtClean="0"/>
              <a:t> test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945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Kerlinger</a:t>
            </a:r>
            <a:r>
              <a:rPr lang="cs-CZ" dirty="0" smtClean="0"/>
              <a:t>, F., N. (1972). </a:t>
            </a:r>
            <a:r>
              <a:rPr lang="cs-CZ" i="1" dirty="0" smtClean="0"/>
              <a:t>Základy výzkumu chování</a:t>
            </a:r>
            <a:r>
              <a:rPr lang="cs-CZ" dirty="0" smtClean="0"/>
              <a:t>. Praha: Academia, s. 700. ISBN 23-033-72.</a:t>
            </a:r>
          </a:p>
          <a:p>
            <a:r>
              <a:rPr lang="cs-CZ" dirty="0" smtClean="0"/>
              <a:t>Berka, K. (1977). </a:t>
            </a:r>
            <a:r>
              <a:rPr lang="cs-CZ" i="1" dirty="0" smtClean="0"/>
              <a:t>Měření.</a:t>
            </a:r>
            <a:r>
              <a:rPr lang="cs-CZ" dirty="0" smtClean="0"/>
              <a:t> Praha: Academia, s. 267. ISBN 21-007-78.</a:t>
            </a:r>
          </a:p>
          <a:p>
            <a:r>
              <a:rPr lang="cs-CZ" dirty="0" err="1" smtClean="0"/>
              <a:t>Blahuš</a:t>
            </a:r>
            <a:r>
              <a:rPr lang="cs-CZ" dirty="0" smtClean="0"/>
              <a:t>, P. (1996). </a:t>
            </a:r>
            <a:r>
              <a:rPr lang="cs-CZ" i="1" dirty="0" smtClean="0"/>
              <a:t>K systémovému pojetí statistických metod v  metodologii empirického výzkumu chování</a:t>
            </a:r>
            <a:r>
              <a:rPr lang="cs-CZ" dirty="0" smtClean="0"/>
              <a:t>. Praha: Karolinum, s. 224. ISBN 80-7184-100-5.</a:t>
            </a:r>
          </a:p>
          <a:p>
            <a:r>
              <a:rPr lang="cs-CZ" dirty="0" err="1" smtClean="0"/>
              <a:t>Hendl</a:t>
            </a:r>
            <a:r>
              <a:rPr lang="cs-CZ" dirty="0" smtClean="0"/>
              <a:t>, J. (2005). </a:t>
            </a:r>
            <a:r>
              <a:rPr lang="cs-CZ" i="1" dirty="0" smtClean="0"/>
              <a:t>Kvalitativní výzkum.</a:t>
            </a:r>
            <a:r>
              <a:rPr lang="cs-CZ" dirty="0" smtClean="0"/>
              <a:t> Praha: Portál, s. 407. ISBN 80-7367-040-2.</a:t>
            </a:r>
          </a:p>
          <a:p>
            <a:r>
              <a:rPr lang="cs-CZ" dirty="0" smtClean="0"/>
              <a:t>Švec, Š. a kol. (2009). </a:t>
            </a:r>
            <a:r>
              <a:rPr lang="cs-CZ" i="1" dirty="0" smtClean="0"/>
              <a:t>Metodologie věd o výchově</a:t>
            </a:r>
            <a:r>
              <a:rPr lang="cs-CZ" dirty="0" smtClean="0"/>
              <a:t>. Brno: </a:t>
            </a:r>
            <a:r>
              <a:rPr lang="cs-CZ" dirty="0" err="1" smtClean="0"/>
              <a:t>Paido</a:t>
            </a:r>
            <a:r>
              <a:rPr lang="cs-CZ" dirty="0" smtClean="0"/>
              <a:t>, s. 302. ISBN 978-80-7315-192-8.</a:t>
            </a:r>
          </a:p>
        </p:txBody>
      </p:sp>
    </p:spTree>
    <p:extLst>
      <p:ext uri="{BB962C8B-B14F-4D97-AF65-F5344CB8AC3E}">
        <p14:creationId xmlns:p14="http://schemas.microsoft.com/office/powerpoint/2010/main" val="221918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Vědní disciplína zabývající se </a:t>
            </a:r>
            <a:r>
              <a:rPr lang="cs-CZ" b="1" dirty="0"/>
              <a:t>metodami, jejich tvorbou a aplikací</a:t>
            </a:r>
          </a:p>
          <a:p>
            <a:r>
              <a:rPr lang="cs-CZ" dirty="0"/>
              <a:t>Filosofie vědy</a:t>
            </a:r>
          </a:p>
          <a:p>
            <a:r>
              <a:rPr lang="cs-CZ" b="1" dirty="0"/>
              <a:t>Na čem a v čem spočívají základy vědeckého poznání?</a:t>
            </a:r>
          </a:p>
          <a:p>
            <a:r>
              <a:rPr lang="cs-CZ" b="1" dirty="0"/>
              <a:t>Jaká kritéria má splňovat výzkum?</a:t>
            </a:r>
          </a:p>
          <a:p>
            <a:r>
              <a:rPr lang="cs-CZ" b="1" dirty="0"/>
              <a:t>Dva základní druhy přístupu k zkoumanému</a:t>
            </a:r>
          </a:p>
        </p:txBody>
      </p:sp>
    </p:spTree>
    <p:extLst>
      <p:ext uri="{BB962C8B-B14F-4D97-AF65-F5344CB8AC3E}">
        <p14:creationId xmlns:p14="http://schemas.microsoft.com/office/powerpoint/2010/main" val="40493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rozdělení metod podle typu vědeckého postupu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Empirické</a:t>
            </a:r>
            <a:r>
              <a:rPr lang="cs-CZ" dirty="0"/>
              <a:t> (pracuje vždy s konkrétními daty; exaktními metodami dospívá ke konkrétním poznatkům)</a:t>
            </a:r>
          </a:p>
          <a:p>
            <a:endParaRPr lang="cs-CZ" dirty="0"/>
          </a:p>
          <a:p>
            <a:r>
              <a:rPr lang="cs-CZ" b="1" dirty="0"/>
              <a:t>Teoretické</a:t>
            </a:r>
            <a:r>
              <a:rPr lang="cs-CZ" dirty="0"/>
              <a:t> (pracuje s čistě teoretickými metodami (analýza, syntéza, indukce, dedukce, modelování; většinou neoperuje s konkrétními daty)</a:t>
            </a:r>
          </a:p>
          <a:p>
            <a:endParaRPr lang="cs-CZ" dirty="0"/>
          </a:p>
          <a:p>
            <a:r>
              <a:rPr lang="cs-CZ" b="1" dirty="0"/>
              <a:t>Jiné</a:t>
            </a:r>
            <a:r>
              <a:rPr lang="cs-CZ" dirty="0"/>
              <a:t>, např. heuristické (neznáme řešení problémy, zkusmé odhady, postupné zpřesňování) </a:t>
            </a:r>
          </a:p>
        </p:txBody>
      </p:sp>
    </p:spTree>
    <p:extLst>
      <p:ext uri="{BB962C8B-B14F-4D97-AF65-F5344CB8AC3E}">
        <p14:creationId xmlns:p14="http://schemas.microsoft.com/office/powerpoint/2010/main" val="38273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6518"/>
            <a:ext cx="10515600" cy="1314170"/>
          </a:xfrm>
        </p:spPr>
        <p:txBody>
          <a:bodyPr>
            <a:normAutofit/>
          </a:bodyPr>
          <a:lstStyle/>
          <a:p>
            <a:endParaRPr lang="cs-CZ" sz="48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748118"/>
              </p:ext>
            </p:extLst>
          </p:nvPr>
        </p:nvGraphicFramePr>
        <p:xfrm>
          <a:off x="174811" y="1"/>
          <a:ext cx="12017188" cy="7161466"/>
        </p:xfrm>
        <a:graphic>
          <a:graphicData uri="http://schemas.openxmlformats.org/drawingml/2006/table">
            <a:tbl>
              <a:tblPr/>
              <a:tblGrid>
                <a:gridCol w="2026998">
                  <a:extLst>
                    <a:ext uri="{9D8B030D-6E8A-4147-A177-3AD203B41FA5}">
                      <a16:colId xmlns:a16="http://schemas.microsoft.com/office/drawing/2014/main" val="2849459601"/>
                    </a:ext>
                  </a:extLst>
                </a:gridCol>
                <a:gridCol w="4488346">
                  <a:extLst>
                    <a:ext uri="{9D8B030D-6E8A-4147-A177-3AD203B41FA5}">
                      <a16:colId xmlns:a16="http://schemas.microsoft.com/office/drawing/2014/main" val="390447559"/>
                    </a:ext>
                  </a:extLst>
                </a:gridCol>
                <a:gridCol w="5501844">
                  <a:extLst>
                    <a:ext uri="{9D8B030D-6E8A-4147-A177-3AD203B41FA5}">
                      <a16:colId xmlns:a16="http://schemas.microsoft.com/office/drawing/2014/main" val="2529846776"/>
                    </a:ext>
                  </a:extLst>
                </a:gridCol>
              </a:tblGrid>
              <a:tr h="250027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 Zdroj: Vlčková, 2015</a:t>
                      </a:r>
                      <a:endParaRPr lang="cs-CZ" sz="1400" b="0" dirty="0">
                        <a:solidFill>
                          <a:srgbClr val="555555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kvantitativní výzkum</a:t>
                      </a:r>
                      <a:endParaRPr lang="cs-CZ" sz="1400" b="0">
                        <a:solidFill>
                          <a:srgbClr val="555555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3840" marR="13840" marT="13840" marB="138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kvalitativní výzkum</a:t>
                      </a:r>
                      <a:endParaRPr lang="cs-CZ" sz="1400" b="0">
                        <a:solidFill>
                          <a:srgbClr val="555555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3840" marR="13840" marT="13840" marB="138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43016"/>
                  </a:ext>
                </a:extLst>
              </a:tr>
              <a:tr h="271364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filozofický zdroj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pozitivizmus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fenomenologie, antropologie, hermeneutika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72063"/>
                  </a:ext>
                </a:extLst>
              </a:tr>
              <a:tr h="313764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cíl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získání objektivního důkazu, ověření teorie/ hypotéz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porozumění chování lidí v přirozeném prostředí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3282"/>
                  </a:ext>
                </a:extLst>
              </a:tr>
              <a:tr h="250027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charakter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objektivní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subjektivní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30476"/>
                  </a:ext>
                </a:extLst>
              </a:tr>
              <a:tr h="250027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vztah k teorii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potvrzení či vyvrácení teorie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tvorba teorie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09142"/>
                  </a:ext>
                </a:extLst>
              </a:tr>
              <a:tr h="271364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myšlenkový postup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dedukce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indukce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729222"/>
                  </a:ext>
                </a:extLst>
              </a:tr>
              <a:tr h="471342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východisko/ začátek výzkumu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vychází z teorie a hypotéz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začíná vstupem do terénu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62935"/>
                  </a:ext>
                </a:extLst>
              </a:tr>
              <a:tr h="448372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plánování výzkumu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pečlivě se připravuje na začátku, písemný projekt podle dané struktury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plán vzniká v průběhu práce, mohou se měnit zkoumané otázky, a metody =&gt; je pružnější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81956"/>
                  </a:ext>
                </a:extLst>
              </a:tr>
              <a:tr h="669687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průběh výzkumu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plánovitě ověřuje hypotézy, zjišťuje kauzální vztahy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shromažďuje obrovské množství údajů o konkrétním chování lidí a o jeho kontextu, zaznamenává se a interpretuje, v průběhu výzkumu se vynořují hypotézy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75879"/>
                  </a:ext>
                </a:extLst>
              </a:tr>
              <a:tr h="347683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počet zkoumaných osob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reprezentativní vzorek, velké množství (většinou)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žák, třída, škola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73376"/>
                  </a:ext>
                </a:extLst>
              </a:tr>
              <a:tr h="669687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techniky, metody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experiment (manipulace s proměnnými), dotazník, testy, standardizované pozorování aj.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dlouhodobý terénní výzkum, pozorování s různou mírou zúčastněnosti, spolupráce výzkumníka s informanty při sběru údajů, bez zasahování do dějů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31498"/>
                  </a:ext>
                </a:extLst>
              </a:tr>
              <a:tr h="313764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zpracování dat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kvantitativní, počítačové, statistické, interpretace dat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kvalitativní kódování, analýza, interpretace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32033"/>
                  </a:ext>
                </a:extLst>
              </a:tr>
              <a:tr h="1112317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spolehlivosti</a:t>
                      </a:r>
                    </a:p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výsledků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zajišťuje se standardními postupy, zjišťuje se statisticky (validita, reliabilita); výzkum lze zopakovat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problematická - výsledky jsou subjektivní; zajištění pomocí </a:t>
                      </a:r>
                      <a:r>
                        <a:rPr lang="cs-CZ" sz="1400" b="0" i="1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triangulace dat</a:t>
                      </a:r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, metod, výzkumníků, teorie (interpretace údajů několika výzkumníky, porovnání podobných výzkumů, podobných jedinců v podobném kontextu, použití více metod, schválením závěrečné zprávy účastníky)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91013"/>
                  </a:ext>
                </a:extLst>
              </a:tr>
              <a:tr h="924331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výsledky</a:t>
                      </a:r>
                    </a:p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podoba závěrečné zprávy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zobecnění výsledků na populaci, zjištění zákonitostí;</a:t>
                      </a:r>
                    </a:p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stručná, výstižná výzkumná zpráva, dle zažité struktury: 1/ výzkumný problém, 2/ metodologie, 3/ analýza dat, 4/ diskuse výsledků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vysvětlování chování lidí v určitém kontextu; detailní, interpretativní či jen deskriptivní zpráva, hluboké vyprávění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18456"/>
                  </a:ext>
                </a:extLst>
              </a:tr>
              <a:tr h="347683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platnost výsledků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snaha o platnost pro celou populaci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platnost pro danou třídu, žáka, školu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13221"/>
                  </a:ext>
                </a:extLst>
              </a:tr>
              <a:tr h="250027">
                <a:tc>
                  <a:txBody>
                    <a:bodyPr/>
                    <a:lstStyle/>
                    <a:p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význam</a:t>
                      </a:r>
                    </a:p>
                  </a:txBody>
                  <a:tcPr marL="13840" marR="13840" marT="13840" marB="138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EFB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predikce, zákonitosti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0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deskripce, porozumění, smysl</a:t>
                      </a:r>
                    </a:p>
                  </a:txBody>
                  <a:tcPr marL="13840" marR="13840" marT="2768" marB="2768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451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4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kvantitativních a kvalitativních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5388"/>
            <a:ext cx="10515600" cy="515022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Kvantitativní</a:t>
            </a:r>
          </a:p>
          <a:p>
            <a:pPr>
              <a:buFontTx/>
              <a:buChar char="-"/>
            </a:pPr>
            <a:r>
              <a:rPr lang="cs-CZ" dirty="0"/>
              <a:t>Experiment</a:t>
            </a:r>
          </a:p>
          <a:p>
            <a:pPr>
              <a:buFontTx/>
              <a:buChar char="-"/>
            </a:pPr>
            <a:r>
              <a:rPr lang="cs-CZ" dirty="0" err="1"/>
              <a:t>Kvaziexperiment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Korelační výzkum (korelační vztah však ještě neznamená kauzalitu! =) pozor na interpretaci!!!)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b="1" dirty="0"/>
              <a:t>Kvalitativní</a:t>
            </a:r>
          </a:p>
          <a:p>
            <a:pPr>
              <a:buFontTx/>
              <a:buChar char="-"/>
            </a:pPr>
            <a:r>
              <a:rPr lang="cs-CZ" dirty="0"/>
              <a:t>případová studie</a:t>
            </a:r>
          </a:p>
          <a:p>
            <a:pPr>
              <a:buFontTx/>
              <a:buChar char="-"/>
            </a:pPr>
            <a:r>
              <a:rPr lang="cs-CZ" dirty="0"/>
              <a:t>etnografie</a:t>
            </a:r>
          </a:p>
          <a:p>
            <a:pPr>
              <a:buFontTx/>
              <a:buChar char="-"/>
            </a:pPr>
            <a:r>
              <a:rPr lang="cs-CZ" dirty="0"/>
              <a:t>analýza dokumentů</a:t>
            </a:r>
          </a:p>
          <a:p>
            <a:pPr>
              <a:buFontTx/>
              <a:buChar char="-"/>
            </a:pPr>
            <a:r>
              <a:rPr lang="cs-CZ" dirty="0"/>
              <a:t>zakotvená teorie</a:t>
            </a:r>
          </a:p>
        </p:txBody>
      </p:sp>
      <p:pic>
        <p:nvPicPr>
          <p:cNvPr id="5" name="Obrázek 4" descr="Cheese-bedshee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77" y="3225949"/>
            <a:ext cx="3810000" cy="150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Drowned-cag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77" y="4900780"/>
            <a:ext cx="3810000" cy="1508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48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570" y="0"/>
            <a:ext cx="10515600" cy="1325563"/>
          </a:xfrm>
        </p:spPr>
        <p:txBody>
          <a:bodyPr/>
          <a:lstStyle/>
          <a:p>
            <a:r>
              <a:rPr lang="cs-CZ" dirty="0"/>
              <a:t>Přednosti a nevýhody kvantitativního a kvalitativního přístupu (dle </a:t>
            </a:r>
            <a:r>
              <a:rPr lang="cs-CZ" dirty="0" err="1"/>
              <a:t>Hendl</a:t>
            </a:r>
            <a:r>
              <a:rPr lang="cs-CZ" dirty="0"/>
              <a:t>, 1997)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76300"/>
              </p:ext>
            </p:extLst>
          </p:nvPr>
        </p:nvGraphicFramePr>
        <p:xfrm>
          <a:off x="215151" y="1210236"/>
          <a:ext cx="11976848" cy="5586392"/>
        </p:xfrm>
        <a:graphic>
          <a:graphicData uri="http://schemas.openxmlformats.org/drawingml/2006/table">
            <a:tbl>
              <a:tblPr/>
              <a:tblGrid>
                <a:gridCol w="5988424">
                  <a:extLst>
                    <a:ext uri="{9D8B030D-6E8A-4147-A177-3AD203B41FA5}">
                      <a16:colId xmlns:a16="http://schemas.microsoft.com/office/drawing/2014/main" val="3945792964"/>
                    </a:ext>
                  </a:extLst>
                </a:gridCol>
                <a:gridCol w="5988424">
                  <a:extLst>
                    <a:ext uri="{9D8B030D-6E8A-4147-A177-3AD203B41FA5}">
                      <a16:colId xmlns:a16="http://schemas.microsoft.com/office/drawing/2014/main" val="2017204967"/>
                    </a:ext>
                  </a:extLst>
                </a:gridCol>
              </a:tblGrid>
              <a:tr h="300668"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Přednosti kvantitativního výzkumu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Nevýhody kvantitativního výzkumu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9911"/>
                  </a:ext>
                </a:extLst>
              </a:tr>
              <a:tr h="2730054"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Testování a </a:t>
                      </a:r>
                      <a:r>
                        <a:rPr lang="cs-CZ" sz="1800" dirty="0" err="1">
                          <a:solidFill>
                            <a:srgbClr val="555555"/>
                          </a:solidFill>
                          <a:effectLst/>
                        </a:rPr>
                        <a:t>validizace</a:t>
                      </a: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 teorií.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Lze zobecnit na populaci.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Výzkumník může konstruovat situace tak, že eliminuje působení rušivých proměnných, a prokázat vztah příčina-účinek.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Relativně rychlý a přímočarý sběr dat.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Poskytuje přesná, numerická data.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Relativně rychlá analýza dat (využití počítačů).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Výsledky jsou relativně nezávislé na výzkumníkovi.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Je užitečný při zkoumání velkých skupin.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>
                          <a:solidFill>
                            <a:srgbClr val="555555"/>
                          </a:solidFill>
                          <a:effectLst/>
                        </a:rPr>
                        <a:t>Kategorie a teorie použité výzkumníkem nemusejí odpovídat lokálním zvláštnostem.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>
                          <a:solidFill>
                            <a:srgbClr val="555555"/>
                          </a:solidFill>
                          <a:effectLst/>
                        </a:rPr>
                        <a:t>Výzkumník může opominout fenomény, protože se soustřeďuje pouze na určitou teorii a její testování a ne na rozvoj teorie.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>
                          <a:solidFill>
                            <a:srgbClr val="555555"/>
                          </a:solidFill>
                          <a:effectLst/>
                        </a:rPr>
                        <a:t>Získaná znalost může být příliš abstraktní a obecná pro přímou aplikaci v místních podmínkách.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>
                          <a:solidFill>
                            <a:srgbClr val="555555"/>
                          </a:solidFill>
                          <a:effectLst/>
                        </a:rPr>
                        <a:t>Výzkumník je omezen reduktivním způsobem získávání dat.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85126"/>
                  </a:ext>
                </a:extLst>
              </a:tr>
              <a:tr h="300668"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Přednosti kvalitativního výzkumu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800" b="1" dirty="0">
                          <a:solidFill>
                            <a:srgbClr val="555555"/>
                          </a:solidFill>
                          <a:effectLst/>
                          <a:latin typeface="Georgia" panose="02040502050405020303" pitchFamily="18" charset="0"/>
                        </a:rPr>
                        <a:t>Nevýhody kvalitativního výzkumu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02400"/>
                  </a:ext>
                </a:extLst>
              </a:tr>
              <a:tr h="2195350"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Získává podrobný popis a vhled při zkoumání jedince, skupiny, události, fenoménu.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Zkoumá fenomén v přirozeném prostředí.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Umožňuje studovat procesy.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Umožňuje navrhovat teorie.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Dobře reaguje na místní situace a podmínky.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Hledá lokální (idiografické) příčinné souvislosti.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Pomáhá při počáteční exploraci fenoménů.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Získaná znalost nemusí být zobecnitelná na populaci a do jiného prostředí.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Je těžké provádět kvantitativní predikce.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Je obtížnější testovat hypotézy a teorie.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Analýza dat i jejich sběr jsou často časově náročné etapy.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>
                          <a:solidFill>
                            <a:srgbClr val="555555"/>
                          </a:solidFill>
                          <a:effectLst/>
                        </a:rPr>
                        <a:t>Výsledky jsou snadněji ovlivněny </a:t>
                      </a:r>
                    </a:p>
                  </a:txBody>
                  <a:tcPr marL="59121" marR="59121" marT="11824" marB="11824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762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0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Kvalitativně - kvantitativní přístup v pedagogické  diagnostice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775" y="1825625"/>
            <a:ext cx="11362765" cy="4351338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Největší problém ve společenských vědách , zejména v pedagogice spočívá v otázce - zda vlastně něco „měříme“ a čím to „měříme“.  </a:t>
            </a:r>
          </a:p>
          <a:p>
            <a:r>
              <a:rPr lang="cs-CZ" dirty="0">
                <a:solidFill>
                  <a:schemeClr val="tx1"/>
                </a:solidFill>
              </a:rPr>
              <a:t>V pedagogice se většinou používají  tzv. měrné jednotky nefyzikální povahy, které jsou označovány jako </a:t>
            </a:r>
            <a:r>
              <a:rPr lang="cs-CZ" b="1" dirty="0">
                <a:solidFill>
                  <a:schemeClr val="tx1"/>
                </a:solidFill>
              </a:rPr>
              <a:t>pojmy</a:t>
            </a:r>
            <a:r>
              <a:rPr lang="cs-CZ" dirty="0">
                <a:solidFill>
                  <a:schemeClr val="tx1"/>
                </a:solidFill>
              </a:rPr>
              <a:t> nebo </a:t>
            </a:r>
            <a:r>
              <a:rPr lang="cs-CZ" b="1" dirty="0">
                <a:solidFill>
                  <a:schemeClr val="tx1"/>
                </a:solidFill>
              </a:rPr>
              <a:t>konstrukty</a:t>
            </a:r>
            <a:r>
              <a:rPr lang="cs-CZ" dirty="0">
                <a:solidFill>
                  <a:schemeClr val="tx1"/>
                </a:solidFill>
              </a:rPr>
              <a:t> s vymezením určitých symbolů.</a:t>
            </a:r>
          </a:p>
          <a:p>
            <a:r>
              <a:rPr lang="cs-CZ" dirty="0">
                <a:solidFill>
                  <a:schemeClr val="tx1"/>
                </a:solidFill>
              </a:rPr>
              <a:t>Pokud se </a:t>
            </a:r>
            <a:r>
              <a:rPr lang="cs-CZ" b="1" dirty="0">
                <a:solidFill>
                  <a:schemeClr val="tx1"/>
                </a:solidFill>
              </a:rPr>
              <a:t>konstrukty</a:t>
            </a:r>
            <a:r>
              <a:rPr lang="cs-CZ" dirty="0">
                <a:solidFill>
                  <a:schemeClr val="tx1"/>
                </a:solidFill>
              </a:rPr>
              <a:t> využívají k formulaci vědeckých otázek a následných hypotéz ve výzkumech (experimentech) bývají označovány jako </a:t>
            </a:r>
            <a:r>
              <a:rPr lang="cs-CZ" b="1" dirty="0">
                <a:solidFill>
                  <a:schemeClr val="tx1"/>
                </a:solidFill>
              </a:rPr>
              <a:t>proměnné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r>
              <a:rPr lang="cs-CZ" b="1" dirty="0"/>
              <a:t>Některé techniky mohou být použity jako kvalitativní i jako kvantitativní!!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/>
              <a:t>Problém </a:t>
            </a:r>
            <a:r>
              <a:rPr lang="cs-CZ" b="1" dirty="0" err="1"/>
              <a:t>metrizace</a:t>
            </a:r>
            <a:r>
              <a:rPr lang="cs-CZ" b="1" dirty="0"/>
              <a:t> v pedagogickém výzkumu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22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Konstrukty a proměnné při „měření“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Konstrukt</a:t>
            </a:r>
            <a:r>
              <a:rPr lang="cs-CZ" dirty="0"/>
              <a:t> je v oblasti společenskovědních oborů určitá </a:t>
            </a:r>
            <a:r>
              <a:rPr lang="cs-CZ" b="1" dirty="0"/>
              <a:t>charakteristika, vlastnost apod., kterou záměrně vytváříme pro explanaci zjišťovaných informací s následnou explorací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Proměnná</a:t>
            </a:r>
            <a:r>
              <a:rPr lang="cs-CZ" dirty="0"/>
              <a:t> je </a:t>
            </a:r>
            <a:r>
              <a:rPr lang="cs-CZ" b="1" dirty="0"/>
              <a:t>symbol</a:t>
            </a:r>
            <a:r>
              <a:rPr lang="cs-CZ" dirty="0"/>
              <a:t>, kterému přiřazujeme podle daných pravidel čísla nebo číslice v rámci </a:t>
            </a:r>
            <a:r>
              <a:rPr lang="cs-CZ" b="1" dirty="0"/>
              <a:t>konstruktů</a:t>
            </a:r>
            <a:r>
              <a:rPr lang="cs-CZ" dirty="0"/>
              <a:t>.</a:t>
            </a:r>
          </a:p>
          <a:p>
            <a:r>
              <a:rPr lang="cs-CZ" dirty="0"/>
              <a:t>Např. pohlaví je </a:t>
            </a:r>
            <a:r>
              <a:rPr lang="cs-CZ" b="1" dirty="0"/>
              <a:t>proměnná</a:t>
            </a:r>
            <a:r>
              <a:rPr lang="cs-CZ" dirty="0"/>
              <a:t>, </a:t>
            </a:r>
            <a:r>
              <a:rPr lang="cs-CZ" b="1" dirty="0"/>
              <a:t>symboly</a:t>
            </a:r>
            <a:r>
              <a:rPr lang="cs-CZ" dirty="0"/>
              <a:t> jsou </a:t>
            </a:r>
            <a:r>
              <a:rPr lang="cs-CZ" b="1" dirty="0"/>
              <a:t>1=muž, 2=žena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75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2729" y="1825624"/>
            <a:ext cx="11672047" cy="472309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11200" b="1" dirty="0"/>
              <a:t>Proměnná: určitý symbol, vlastnost, charakteristika, definice pojmu apod.,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1200" b="1" dirty="0"/>
              <a:t>                        kterým přiřazujeme číslice nebo čísla v určitém významu a podle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1200" b="1" dirty="0"/>
              <a:t>                        předem daných pravidel rámci konstruktů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1200" b="1" dirty="0"/>
              <a:t>Druhy proměnných :</a:t>
            </a:r>
          </a:p>
          <a:p>
            <a:pPr>
              <a:lnSpc>
                <a:spcPct val="80000"/>
              </a:lnSpc>
            </a:pPr>
            <a:r>
              <a:rPr lang="cs-CZ" altLang="cs-CZ" sz="11200" b="1" dirty="0"/>
              <a:t>          </a:t>
            </a:r>
            <a:r>
              <a:rPr lang="cs-CZ" altLang="cs-CZ" sz="11200" dirty="0"/>
              <a:t>-</a:t>
            </a:r>
            <a:r>
              <a:rPr lang="cs-CZ" altLang="cs-CZ" sz="11200" b="1" dirty="0"/>
              <a:t> nezávislé a závislé          </a:t>
            </a:r>
            <a:r>
              <a:rPr lang="cs-CZ" altLang="cs-CZ" sz="11200" dirty="0"/>
              <a:t>-</a:t>
            </a:r>
            <a:r>
              <a:rPr lang="cs-CZ" altLang="cs-CZ" sz="11200" b="1" dirty="0"/>
              <a:t>  vstupní a výstupní</a:t>
            </a:r>
          </a:p>
          <a:p>
            <a:pPr lvl="1">
              <a:lnSpc>
                <a:spcPct val="80000"/>
              </a:lnSpc>
              <a:buNone/>
            </a:pPr>
            <a:r>
              <a:rPr lang="cs-CZ" altLang="cs-CZ" sz="11200" b="1" dirty="0"/>
              <a:t>               </a:t>
            </a:r>
          </a:p>
          <a:p>
            <a:pPr lvl="1">
              <a:lnSpc>
                <a:spcPct val="80000"/>
              </a:lnSpc>
              <a:buNone/>
            </a:pPr>
            <a:r>
              <a:rPr lang="cs-CZ" altLang="cs-CZ" sz="11200" b="1" dirty="0"/>
              <a:t>      - manipulovatelné a  nemanipulovatelné</a:t>
            </a:r>
          </a:p>
          <a:p>
            <a:pPr lvl="1">
              <a:lnSpc>
                <a:spcPct val="80000"/>
              </a:lnSpc>
            </a:pPr>
            <a:endParaRPr lang="cs-CZ" altLang="cs-CZ" sz="112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11200" b="1" dirty="0"/>
              <a:t>                         P                                                          O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1200" b="1" dirty="0"/>
              <a:t>    Podnětové proměnné              </a:t>
            </a:r>
            <a:r>
              <a:rPr lang="cs-CZ" altLang="cs-CZ" sz="11200" b="1" dirty="0">
                <a:sym typeface="Symbol" panose="05050102010706020507" pitchFamily="18" charset="2"/>
              </a:rPr>
              <a:t></a:t>
            </a:r>
            <a:r>
              <a:rPr lang="cs-CZ" altLang="cs-CZ" sz="11200" b="1" dirty="0"/>
              <a:t>      </a:t>
            </a:r>
            <a:r>
              <a:rPr lang="cs-CZ" altLang="cs-CZ" sz="11200" b="1" dirty="0" err="1"/>
              <a:t>Odpověďové</a:t>
            </a:r>
            <a:r>
              <a:rPr lang="cs-CZ" altLang="cs-CZ" sz="11200" b="1" dirty="0"/>
              <a:t> proměnné</a:t>
            </a:r>
          </a:p>
          <a:p>
            <a:pPr>
              <a:lnSpc>
                <a:spcPct val="80000"/>
              </a:lnSpc>
            </a:pPr>
            <a:r>
              <a:rPr lang="cs-CZ" altLang="cs-CZ" sz="11200" b="1" dirty="0"/>
              <a:t>                                           </a:t>
            </a:r>
            <a:r>
              <a:rPr lang="cs-CZ" altLang="cs-CZ" sz="11200" b="1" dirty="0">
                <a:sym typeface="Wingdings" panose="05000000000000000000" pitchFamily="2" charset="2"/>
              </a:rPr>
              <a:t></a:t>
            </a:r>
            <a:r>
              <a:rPr lang="cs-CZ" altLang="cs-CZ" sz="11200" b="1" dirty="0"/>
              <a:t>                   </a:t>
            </a:r>
            <a:r>
              <a:rPr lang="cs-CZ" altLang="cs-CZ" sz="11200" b="1" dirty="0">
                <a:sym typeface="Wingdings" panose="05000000000000000000" pitchFamily="2" charset="2"/>
              </a:rPr>
              <a:t></a:t>
            </a:r>
            <a:endParaRPr lang="cs-CZ" altLang="cs-CZ" sz="112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11200" b="1" dirty="0"/>
              <a:t>                                                          T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1200" b="1" dirty="0"/>
              <a:t>                                           Třídící proměnné</a:t>
            </a:r>
            <a:r>
              <a:rPr lang="cs-CZ" altLang="cs-CZ" sz="11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16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8BDC9F21CCD4F991383B4A146D0FF" ma:contentTypeVersion="2" ma:contentTypeDescription="Vytvoří nový dokument" ma:contentTypeScope="" ma:versionID="5c7c96fdb2dfb20b048fa22ef59b0f71">
  <xsd:schema xmlns:xsd="http://www.w3.org/2001/XMLSchema" xmlns:xs="http://www.w3.org/2001/XMLSchema" xmlns:p="http://schemas.microsoft.com/office/2006/metadata/properties" xmlns:ns2="228725d4-f737-4c48-a89a-171ca9a10a81" targetNamespace="http://schemas.microsoft.com/office/2006/metadata/properties" ma:root="true" ma:fieldsID="54abac6133b8e0ecdf21421f3276cf2c" ns2:_="">
    <xsd:import namespace="228725d4-f737-4c48-a89a-171ca9a10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725d4-f737-4c48-a89a-171ca9a10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223D42-0945-46F3-8243-4118185F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8725d4-f737-4c48-a89a-171ca9a10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3AB894-8D45-4821-8044-16C64C364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61679B-A7F1-48FF-9FF5-E5641BC18CD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1738</Words>
  <Application>Microsoft Office PowerPoint</Application>
  <PresentationFormat>Širokoúhlá obrazovka</PresentationFormat>
  <Paragraphs>254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Georgia</vt:lpstr>
      <vt:lpstr>Symbol</vt:lpstr>
      <vt:lpstr>Times New Roman</vt:lpstr>
      <vt:lpstr>Wingdings</vt:lpstr>
      <vt:lpstr>Office Theme</vt:lpstr>
      <vt:lpstr>Metodologická východiska „Pedagogické diagnostiky“</vt:lpstr>
      <vt:lpstr>Metodologie</vt:lpstr>
      <vt:lpstr>Základní rozdělení metod podle typu vědeckého postupu</vt:lpstr>
      <vt:lpstr>Prezentace aplikace PowerPoint</vt:lpstr>
      <vt:lpstr>Příklady kvantitativních a kvalitativních metod</vt:lpstr>
      <vt:lpstr>Přednosti a nevýhody kvantitativního a kvalitativního přístupu (dle Hendl, 1997)</vt:lpstr>
      <vt:lpstr>Kvalitativně - kvantitativní přístup v pedagogické  diagnostice</vt:lpstr>
      <vt:lpstr>Konstrukty a proměnné při „měření“</vt:lpstr>
      <vt:lpstr>Proměnné</vt:lpstr>
      <vt:lpstr>Podmínky metrizace (Švec a kol, 2009) </vt:lpstr>
      <vt:lpstr>Stupnice</vt:lpstr>
      <vt:lpstr>Znaky vědeckého přístupu</vt:lpstr>
      <vt:lpstr>Reliabilita vs. validita</vt:lpstr>
      <vt:lpstr>Reliabilita</vt:lpstr>
      <vt:lpstr>Výběr výzkumného vzorku</vt:lpstr>
      <vt:lpstr>Statistická významnost</vt:lpstr>
      <vt:lpstr>Vědecká otázka a hypotézy</vt:lpstr>
      <vt:lpstr>Testování hypotéz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Metodologická východiska Pedagogické diagnostiky</dc:title>
  <dc:creator>Anonymně</dc:creator>
  <cp:lastModifiedBy>kotlik</cp:lastModifiedBy>
  <cp:revision>31</cp:revision>
  <dcterms:created xsi:type="dcterms:W3CDTF">2020-10-08T18:20:41Z</dcterms:created>
  <dcterms:modified xsi:type="dcterms:W3CDTF">2022-10-19T12:48:27Z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0x0101003168BDC9F21CCD4F991383B4A146D0FF</vt:lpwstr>
  </property>
</Properties>
</file>