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8"/>
  </p:notesMasterIdLst>
  <p:sldIdLst>
    <p:sldId id="303" r:id="rId6"/>
    <p:sldId id="312" r:id="rId7"/>
    <p:sldId id="317" r:id="rId8"/>
    <p:sldId id="313" r:id="rId9"/>
    <p:sldId id="315" r:id="rId10"/>
    <p:sldId id="316" r:id="rId11"/>
    <p:sldId id="318" r:id="rId12"/>
    <p:sldId id="314" r:id="rId13"/>
    <p:sldId id="304" r:id="rId14"/>
    <p:sldId id="310" r:id="rId15"/>
    <p:sldId id="302" r:id="rId16"/>
    <p:sldId id="258" r:id="rId17"/>
    <p:sldId id="339" r:id="rId18"/>
    <p:sldId id="338" r:id="rId19"/>
    <p:sldId id="332" r:id="rId20"/>
    <p:sldId id="333" r:id="rId21"/>
    <p:sldId id="334" r:id="rId22"/>
    <p:sldId id="335" r:id="rId23"/>
    <p:sldId id="309" r:id="rId24"/>
    <p:sldId id="336" r:id="rId25"/>
    <p:sldId id="337" r:id="rId26"/>
    <p:sldId id="306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47" autoAdjust="0"/>
    <p:restoredTop sz="96532" autoAdjust="0"/>
  </p:normalViewPr>
  <p:slideViewPr>
    <p:cSldViewPr>
      <p:cViewPr varScale="1">
        <p:scale>
          <a:sx n="90" d="100"/>
          <a:sy n="90" d="100"/>
        </p:scale>
        <p:origin x="74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907AC-5810-4E45-982E-38DE0539F5FD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CA08-B825-41D8-A04F-4BDD19A632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7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68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650A66-721D-4428-9C8E-676A55547B14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771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26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4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D8D0B-726D-44D5-9C04-1F85ACE0DA67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73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0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63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57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325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712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416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348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71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E4A75-85A3-40E0-BBCB-91AF4480DC95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3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03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1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7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7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B3FB891-511F-496B-A303-56157F2ADFF0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8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A724D235-3EA6-454F-991F-E5F7BE4E97CB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47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3A8528AB-9D01-4940-A3A1-64949D465423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7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7AE3CAAA-EA94-4E5A-B8C6-748B651786A6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1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568916B-0853-4484-9BC4-21093BEA0EF4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1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6C3588DD-E414-480D-83FF-5AC894A10077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77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29F42F59-4B1A-4449-8CC7-B6FBE055B13E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61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72A1A39-2F49-4924-977B-65DB5A49E93F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45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BDBAEBB5-DDFA-4C71-9FE9-38BF9AE8F71A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93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942FDDEE-F486-4055-8E7A-6EE3E61DBCE3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C613DD16-C4F4-45F5-8097-724CE0DE863D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5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1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70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5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2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7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44E4-43C9-4694-BE80-A3099947CEF6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7D279-A75A-440E-B0F0-235D7FC4C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2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49D517E7-74A4-43B5-AA20-6A631C1E0301}" type="slidenum">
              <a:rPr lang="cs-CZ" smtClean="0">
                <a:solidFill>
                  <a:srgbClr val="000000"/>
                </a:solidFill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8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909888" y="2418010"/>
            <a:ext cx="6426994" cy="115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4950">
                <a:solidFill>
                  <a:srgbClr val="C00000"/>
                </a:solidFill>
              </a:rPr>
              <a:t>Cvičení</a:t>
            </a:r>
          </a:p>
        </p:txBody>
      </p:sp>
    </p:spTree>
    <p:extLst>
      <p:ext uri="{BB962C8B-B14F-4D97-AF65-F5344CB8AC3E}">
        <p14:creationId xmlns:p14="http://schemas.microsoft.com/office/powerpoint/2010/main" val="355281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999656" y="908720"/>
            <a:ext cx="6426994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Cvičení: Jak operacionalizovat </a:t>
            </a:r>
            <a:r>
              <a:rPr lang="cs-CZ" altLang="cs-CZ" sz="1800" b="1" i="1" dirty="0" smtClean="0">
                <a:solidFill>
                  <a:srgbClr val="000000"/>
                </a:solidFill>
              </a:rPr>
              <a:t>konzumaci </a:t>
            </a:r>
            <a:r>
              <a:rPr lang="cs-CZ" altLang="cs-CZ" sz="1800" b="1" i="1" dirty="0">
                <a:solidFill>
                  <a:srgbClr val="000000"/>
                </a:solidFill>
              </a:rPr>
              <a:t>alkoholu</a:t>
            </a:r>
            <a:r>
              <a:rPr lang="cs-CZ" altLang="cs-CZ" sz="1800" i="1" dirty="0" smtClean="0">
                <a:solidFill>
                  <a:srgbClr val="000000"/>
                </a:solidFill>
              </a:rPr>
              <a:t>?</a:t>
            </a: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intuitivní koncept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2.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formativní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i="1" dirty="0">
                <a:solidFill>
                  <a:srgbClr val="000000"/>
                </a:solidFill>
              </a:rPr>
              <a:t>3. </a:t>
            </a:r>
            <a:r>
              <a:rPr lang="cs-CZ" altLang="cs-CZ" sz="1800" i="1" dirty="0" err="1">
                <a:solidFill>
                  <a:srgbClr val="000000"/>
                </a:solidFill>
              </a:rPr>
              <a:t>postulativní</a:t>
            </a:r>
            <a:r>
              <a:rPr lang="cs-CZ" altLang="cs-CZ" sz="1800" i="1" dirty="0">
                <a:solidFill>
                  <a:srgbClr val="000000"/>
                </a:solidFill>
              </a:rPr>
              <a:t> koncept – reflektivní</a:t>
            </a:r>
          </a:p>
        </p:txBody>
      </p:sp>
    </p:spTree>
    <p:extLst>
      <p:ext uri="{BB962C8B-B14F-4D97-AF65-F5344CB8AC3E}">
        <p14:creationId xmlns:p14="http://schemas.microsoft.com/office/powerpoint/2010/main" val="36257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Obdélník 1"/>
          <p:cNvSpPr>
            <a:spLocks noChangeArrowheads="1"/>
          </p:cNvSpPr>
          <p:nvPr/>
        </p:nvSpPr>
        <p:spPr bwMode="auto">
          <a:xfrm>
            <a:off x="56687" y="32131"/>
            <a:ext cx="40230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</a:t>
            </a: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intuitivní koncept</a:t>
            </a:r>
          </a:p>
        </p:txBody>
      </p:sp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3215680" y="3128383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H="1" flipV="1">
            <a:off x="5231904" y="3429000"/>
            <a:ext cx="115212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463310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8" name="Text Box 88"/>
          <p:cNvSpPr txBox="1">
            <a:spLocks noChangeArrowheads="1"/>
          </p:cNvSpPr>
          <p:nvPr/>
        </p:nvSpPr>
        <p:spPr bwMode="auto">
          <a:xfrm>
            <a:off x="6744072" y="28703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sklenic alkoholu den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7" name="Text Box 88"/>
          <p:cNvSpPr txBox="1">
            <a:spLocks noChangeArrowheads="1"/>
          </p:cNvSpPr>
          <p:nvPr/>
        </p:nvSpPr>
        <p:spPr bwMode="auto">
          <a:xfrm>
            <a:off x="6744072" y="340928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Pravidelnost pití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9" name="Text Box 88"/>
          <p:cNvSpPr txBox="1">
            <a:spLocks noChangeArrowheads="1"/>
          </p:cNvSpPr>
          <p:nvPr/>
        </p:nvSpPr>
        <p:spPr bwMode="auto">
          <a:xfrm>
            <a:off x="6744072" y="394819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alkoholu – ano/ne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6725380" y="233147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pitého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6744072" y="1814426"/>
            <a:ext cx="3024336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 kolika dnech v týdnu pije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2" name="Text Box 88"/>
          <p:cNvSpPr txBox="1">
            <a:spLocks noChangeArrowheads="1"/>
          </p:cNvSpPr>
          <p:nvPr/>
        </p:nvSpPr>
        <p:spPr bwMode="auto">
          <a:xfrm>
            <a:off x="6744072" y="4496223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Množství příležitostí při kterých pije alkohol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7236955" y="3174535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9239184" y="335394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7207471" y="5566384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7236955" y="4343728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215005" y="6473042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9239184" y="452606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9239184" y="572125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9239184" y="689337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3719736" y="159102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Pivo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3533823" y="438130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Míchané 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47286" y="4725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3533823" y="513797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err="1" smtClean="0">
                <a:cs typeface="Times New Roman" pitchFamily="18" charset="0"/>
              </a:rPr>
              <a:t>Cider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3659360" y="361536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Tvrdý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3677839" y="274843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Víno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7236955" y="3174535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9239184" y="335394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7207471" y="5566384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7236955" y="4343728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215005" y="6473042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9239184" y="452606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9239184" y="572125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9239184" y="689337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3719736" y="159102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Pivo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3533823" y="438130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Míchané 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47286" y="4725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3533823" y="513797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err="1" smtClean="0">
                <a:cs typeface="Times New Roman" pitchFamily="18" charset="0"/>
              </a:rPr>
              <a:t>Cider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3659360" y="361536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Tvrdý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600056" y="112673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sklenic </a:t>
            </a:r>
            <a:r>
              <a:rPr lang="cs-CZ" altLang="cs-CZ" sz="1400" dirty="0" smtClean="0">
                <a:cs typeface="Times New Roman" pitchFamily="18" charset="0"/>
              </a:rPr>
              <a:t>piva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3677839" y="274843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Víno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6567197" y="145401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litrů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6567197" y="184536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7236955" y="3174535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9239184" y="335394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7207471" y="5566384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7236955" y="4343728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215005" y="6473042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9239184" y="452606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9239184" y="572125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9239184" y="689337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3719736" y="159102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Pivo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3533823" y="438130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Míchané 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47286" y="4725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3533823" y="513797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err="1" smtClean="0">
                <a:cs typeface="Times New Roman" pitchFamily="18" charset="0"/>
              </a:rPr>
              <a:t>Cider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3659360" y="361536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Tvrdý 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600056" y="112673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sklenic </a:t>
            </a:r>
            <a:r>
              <a:rPr lang="cs-CZ" altLang="cs-CZ" sz="1400" dirty="0" smtClean="0">
                <a:cs typeface="Times New Roman" pitchFamily="18" charset="0"/>
              </a:rPr>
              <a:t>piva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9247286" y="8511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Pití </a:t>
            </a:r>
            <a:r>
              <a:rPr lang="cs-CZ" altLang="cs-CZ" sz="1400" dirty="0" smtClean="0">
                <a:cs typeface="Times New Roman" pitchFamily="18" charset="0"/>
              </a:rPr>
              <a:t>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9239184" y="44314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3677839" y="274843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Víno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6567197" y="145401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litrů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6567197" y="184536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9271671" y="209441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Pití </a:t>
            </a:r>
            <a:r>
              <a:rPr lang="cs-CZ" altLang="cs-CZ" sz="1400" dirty="0" smtClean="0">
                <a:cs typeface="Times New Roman" pitchFamily="18" charset="0"/>
              </a:rPr>
              <a:t>při </a:t>
            </a:r>
            <a:r>
              <a:rPr lang="cs-CZ" altLang="cs-CZ" sz="1400" dirty="0" smtClean="0">
                <a:cs typeface="Times New Roman" pitchFamily="18" charset="0"/>
              </a:rPr>
              <a:t>nemoci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9287771" y="166229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v </a:t>
            </a:r>
            <a:r>
              <a:rPr lang="cs-CZ" altLang="cs-CZ" sz="1400" dirty="0" smtClean="0">
                <a:cs typeface="Times New Roman" pitchFamily="18" charset="0"/>
              </a:rPr>
              <a:t>práci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9287771" y="126745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Pití </a:t>
            </a:r>
            <a:r>
              <a:rPr lang="cs-CZ" altLang="cs-CZ" sz="1400" dirty="0" smtClean="0">
                <a:cs typeface="Times New Roman" pitchFamily="18" charset="0"/>
              </a:rPr>
              <a:t> jinde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71485" y="1439206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altLang="cs-CZ" sz="1400">
                <a:cs typeface="Times New Roman" pitchFamily="18" charset="0"/>
              </a:rPr>
              <a:t>Pivo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8411092" y="262489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42001" y="3831055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Tvrdý…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71485" y="260839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Víno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60649" y="4772620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cs-CZ" altLang="cs-CZ" sz="1400">
                <a:cs typeface="Times New Roman" pitchFamily="18" charset="0"/>
              </a:rPr>
              <a:t>Míchané 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8411092" y="379701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8411092" y="499219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8411092" y="616431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5787980" y="321282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015469" y="41945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47286" y="4725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9339905" y="573470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 sklenic piva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5787980" y="321282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5779878" y="28047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v </a:t>
            </a:r>
            <a:r>
              <a:rPr lang="cs-CZ" altLang="cs-CZ" sz="1400" dirty="0" smtClean="0">
                <a:cs typeface="Times New Roman" pitchFamily="18" charset="0"/>
              </a:rPr>
              <a:t>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9307046" y="606198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 litrů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9307046" y="645333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5812365" y="445604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při </a:t>
            </a:r>
            <a:r>
              <a:rPr lang="cs-CZ" altLang="cs-CZ" sz="1400" dirty="0" smtClean="0">
                <a:cs typeface="Times New Roman" pitchFamily="18" charset="0"/>
              </a:rPr>
              <a:t>nemoci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5828465" y="402393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v</a:t>
            </a:r>
            <a:r>
              <a:rPr lang="cs-CZ" altLang="cs-CZ" sz="1400" dirty="0" smtClean="0">
                <a:cs typeface="Times New Roman" pitchFamily="18" charset="0"/>
              </a:rPr>
              <a:t> </a:t>
            </a:r>
            <a:r>
              <a:rPr lang="cs-CZ" altLang="cs-CZ" sz="1400" dirty="0" smtClean="0">
                <a:cs typeface="Times New Roman" pitchFamily="18" charset="0"/>
              </a:rPr>
              <a:t>práci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5828465" y="362908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jinde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5744062" y="9710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5744062" y="97109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5735960" y="56304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</a:t>
            </a:r>
            <a:r>
              <a:rPr lang="cs-CZ" altLang="cs-CZ" sz="1400" dirty="0" smtClean="0">
                <a:cs typeface="Times New Roman" pitchFamily="18" charset="0"/>
              </a:rPr>
              <a:t>v 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8" name="Text Box 88"/>
          <p:cNvSpPr txBox="1">
            <a:spLocks noChangeArrowheads="1"/>
          </p:cNvSpPr>
          <p:nvPr/>
        </p:nvSpPr>
        <p:spPr bwMode="auto">
          <a:xfrm>
            <a:off x="5768447" y="221431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při </a:t>
            </a:r>
            <a:r>
              <a:rPr lang="cs-CZ" altLang="cs-CZ" sz="1400" dirty="0" smtClean="0">
                <a:cs typeface="Times New Roman" pitchFamily="18" charset="0"/>
              </a:rPr>
              <a:t>nemoci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5784547" y="178219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v </a:t>
            </a:r>
            <a:r>
              <a:rPr lang="cs-CZ" altLang="cs-CZ" sz="1400" dirty="0" smtClean="0">
                <a:cs typeface="Times New Roman" pitchFamily="18" charset="0"/>
              </a:rPr>
              <a:t>práci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0" name="Text Box 88"/>
          <p:cNvSpPr txBox="1">
            <a:spLocks noChangeArrowheads="1"/>
          </p:cNvSpPr>
          <p:nvPr/>
        </p:nvSpPr>
        <p:spPr bwMode="auto">
          <a:xfrm>
            <a:off x="5784547" y="138735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jinde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1" name="Oval 115"/>
          <p:cNvSpPr>
            <a:spLocks noChangeArrowheads="1"/>
          </p:cNvSpPr>
          <p:nvPr/>
        </p:nvSpPr>
        <p:spPr bwMode="auto">
          <a:xfrm>
            <a:off x="3719407" y="5575823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err="1" smtClean="0">
                <a:latin typeface="+mj-lt"/>
              </a:rPr>
              <a:t>Cider</a:t>
            </a:r>
            <a:r>
              <a:rPr lang="cs-CZ" sz="1400" dirty="0" smtClean="0">
                <a:latin typeface="+mj-lt"/>
              </a:rPr>
              <a:t>…</a:t>
            </a:r>
            <a:endParaRPr lang="cs-CZ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1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771485" y="1439206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altLang="cs-CZ" sz="1400">
                <a:cs typeface="Times New Roman" pitchFamily="18" charset="0"/>
              </a:rPr>
              <a:t>Pivo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8411092" y="262489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42001" y="3831055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Tvrdý…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71485" y="260839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Víno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60649" y="4772620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cs-CZ" altLang="cs-CZ" sz="1400">
                <a:cs typeface="Times New Roman" pitchFamily="18" charset="0"/>
              </a:rPr>
              <a:t>Míchané 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8411092" y="379701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8411092" y="499219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8411092" y="616431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5879976" y="27672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015469" y="41945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47286" y="4725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9339905" y="573470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sklenic </a:t>
            </a:r>
            <a:r>
              <a:rPr lang="cs-CZ" altLang="cs-CZ" sz="1400" dirty="0" smtClean="0">
                <a:cs typeface="Times New Roman" pitchFamily="18" charset="0"/>
              </a:rPr>
              <a:t>piva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5879976" y="27672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5871874" y="235923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9" name="Text Box 88"/>
          <p:cNvSpPr txBox="1">
            <a:spLocks noChangeArrowheads="1"/>
          </p:cNvSpPr>
          <p:nvPr/>
        </p:nvSpPr>
        <p:spPr bwMode="auto">
          <a:xfrm>
            <a:off x="9307046" y="606198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litrů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9307046" y="645333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5787980" y="159808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5787980" y="159808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5779878" y="119004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1" name="Oval 115"/>
          <p:cNvSpPr>
            <a:spLocks noChangeArrowheads="1"/>
          </p:cNvSpPr>
          <p:nvPr/>
        </p:nvSpPr>
        <p:spPr bwMode="auto">
          <a:xfrm>
            <a:off x="3719407" y="5575823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err="1" smtClean="0">
                <a:latin typeface="+mj-lt"/>
              </a:rPr>
              <a:t>Cider</a:t>
            </a:r>
            <a:r>
              <a:rPr lang="cs-CZ" sz="1400" dirty="0" smtClean="0">
                <a:latin typeface="+mj-lt"/>
              </a:rPr>
              <a:t>…</a:t>
            </a:r>
            <a:endParaRPr lang="cs-CZ" sz="1400" dirty="0">
              <a:latin typeface="+mj-lt"/>
            </a:endParaRPr>
          </a:p>
        </p:txBody>
      </p:sp>
      <p:sp>
        <p:nvSpPr>
          <p:cNvPr id="52" name="Text Box 88"/>
          <p:cNvSpPr txBox="1">
            <a:spLocks noChangeArrowheads="1"/>
          </p:cNvSpPr>
          <p:nvPr/>
        </p:nvSpPr>
        <p:spPr bwMode="auto">
          <a:xfrm>
            <a:off x="5779878" y="40375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3" name="Text Box 88"/>
          <p:cNvSpPr txBox="1">
            <a:spLocks noChangeArrowheads="1"/>
          </p:cNvSpPr>
          <p:nvPr/>
        </p:nvSpPr>
        <p:spPr bwMode="auto">
          <a:xfrm>
            <a:off x="5779878" y="40375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4" name="Text Box 88"/>
          <p:cNvSpPr txBox="1">
            <a:spLocks noChangeArrowheads="1"/>
          </p:cNvSpPr>
          <p:nvPr/>
        </p:nvSpPr>
        <p:spPr bwMode="auto">
          <a:xfrm>
            <a:off x="5771776" y="362953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5" name="Text Box 88"/>
          <p:cNvSpPr txBox="1">
            <a:spLocks noChangeArrowheads="1"/>
          </p:cNvSpPr>
          <p:nvPr/>
        </p:nvSpPr>
        <p:spPr bwMode="auto">
          <a:xfrm>
            <a:off x="5765917" y="507557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5765917" y="507557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7" name="Text Box 88"/>
          <p:cNvSpPr txBox="1">
            <a:spLocks noChangeArrowheads="1"/>
          </p:cNvSpPr>
          <p:nvPr/>
        </p:nvSpPr>
        <p:spPr bwMode="auto">
          <a:xfrm>
            <a:off x="5757815" y="46675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restauraci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9" name="Text Box 88"/>
          <p:cNvSpPr txBox="1">
            <a:spLocks noChangeArrowheads="1"/>
          </p:cNvSpPr>
          <p:nvPr/>
        </p:nvSpPr>
        <p:spPr bwMode="auto">
          <a:xfrm>
            <a:off x="5795792" y="611357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doma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5787690" y="570552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v restauraci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806127" y="1697737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restauraci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Line 110"/>
          <p:cNvSpPr>
            <a:spLocks noChangeShapeType="1"/>
          </p:cNvSpPr>
          <p:nvPr/>
        </p:nvSpPr>
        <p:spPr bwMode="auto">
          <a:xfrm flipH="1">
            <a:off x="10632504" y="404983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31842" y="4135360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práci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61326" y="2912704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Doma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39376" y="504201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Jinde</a:t>
            </a: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5" name="Line 110"/>
          <p:cNvSpPr>
            <a:spLocks noChangeShapeType="1"/>
          </p:cNvSpPr>
          <p:nvPr/>
        </p:nvSpPr>
        <p:spPr bwMode="auto">
          <a:xfrm flipH="1">
            <a:off x="10632504" y="522195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7" name="Line 110"/>
          <p:cNvSpPr>
            <a:spLocks noChangeShapeType="1"/>
          </p:cNvSpPr>
          <p:nvPr/>
        </p:nvSpPr>
        <p:spPr bwMode="auto">
          <a:xfrm flipH="1">
            <a:off x="9239184" y="572125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10"/>
          <p:cNvSpPr>
            <a:spLocks noChangeShapeType="1"/>
          </p:cNvSpPr>
          <p:nvPr/>
        </p:nvSpPr>
        <p:spPr bwMode="auto">
          <a:xfrm flipH="1">
            <a:off x="9239184" y="6893372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8972747" y="91099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pivo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9743728" y="545355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Míchané drinky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9247286" y="4725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9743728" y="621022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err="1" smtClean="0">
                <a:cs typeface="Times New Roman" pitchFamily="18" charset="0"/>
              </a:rPr>
              <a:t>Cider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9000633" y="178873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tvrdý </a:t>
            </a:r>
            <a:r>
              <a:rPr lang="cs-CZ" altLang="cs-CZ" sz="1400" dirty="0" smtClean="0">
                <a:cs typeface="Times New Roman" pitchFamily="18" charset="0"/>
              </a:rPr>
              <a:t>alkohol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119202" y="140366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9005130" y="133781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víno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6095262" y="17867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3677898" y="606614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Pití při </a:t>
            </a:r>
            <a:r>
              <a:rPr lang="cs-CZ" altLang="cs-CZ" sz="1400" dirty="0" smtClean="0">
                <a:cs typeface="Times New Roman" pitchFamily="18" charset="0"/>
              </a:rPr>
              <a:t>nemoci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150110" y="268616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6126170" y="30692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6119202" y="391481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8" name="Text Box 88"/>
          <p:cNvSpPr txBox="1">
            <a:spLocks noChangeArrowheads="1"/>
          </p:cNvSpPr>
          <p:nvPr/>
        </p:nvSpPr>
        <p:spPr bwMode="auto">
          <a:xfrm>
            <a:off x="6095262" y="429789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6179307" y="50396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0" name="Text Box 88"/>
          <p:cNvSpPr txBox="1">
            <a:spLocks noChangeArrowheads="1"/>
          </p:cNvSpPr>
          <p:nvPr/>
        </p:nvSpPr>
        <p:spPr bwMode="auto">
          <a:xfrm>
            <a:off x="6155367" y="542273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3806127" y="1697737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restauraci</a:t>
            </a:r>
            <a:endParaRPr lang="cs-CZ" sz="1400" dirty="0">
              <a:latin typeface="+mj-lt"/>
            </a:endParaRPr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3731842" y="4135360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 práci</a:t>
            </a:r>
            <a:endParaRPr lang="cs-CZ" sz="1400" dirty="0">
              <a:latin typeface="+mj-lt"/>
            </a:endParaRPr>
          </a:p>
        </p:txBody>
      </p:sp>
      <p:sp>
        <p:nvSpPr>
          <p:cNvPr id="21" name="Oval 115"/>
          <p:cNvSpPr>
            <a:spLocks noChangeArrowheads="1"/>
          </p:cNvSpPr>
          <p:nvPr/>
        </p:nvSpPr>
        <p:spPr bwMode="auto">
          <a:xfrm>
            <a:off x="3761326" y="2912704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Doma</a:t>
            </a:r>
            <a:endParaRPr lang="cs-CZ" sz="1400" dirty="0">
              <a:latin typeface="+mj-lt"/>
            </a:endParaRPr>
          </a:p>
        </p:txBody>
      </p:sp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211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formativní konstrukt (SLOŽKY)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3739376" y="504201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Jinde</a:t>
            </a:r>
            <a:endParaRPr lang="cs-CZ" sz="1400" dirty="0">
              <a:latin typeface="+mj-lt"/>
            </a:endParaRPr>
          </a:p>
        </p:txBody>
      </p:sp>
      <p:sp>
        <p:nvSpPr>
          <p:cNvPr id="32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4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6119202" y="140366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095262" y="17867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6150110" y="268616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126170" y="30692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119202" y="391481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095262" y="429789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9" name="Text Box 88"/>
          <p:cNvSpPr txBox="1">
            <a:spLocks noChangeArrowheads="1"/>
          </p:cNvSpPr>
          <p:nvPr/>
        </p:nvSpPr>
        <p:spPr bwMode="auto">
          <a:xfrm>
            <a:off x="6179307" y="503964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>
                <a:cs typeface="Times New Roman" pitchFamily="18" charset="0"/>
              </a:rPr>
              <a:t>Počet </a:t>
            </a:r>
            <a:r>
              <a:rPr lang="cs-CZ" altLang="cs-CZ" sz="1400" dirty="0" smtClean="0">
                <a:cs typeface="Times New Roman" pitchFamily="18" charset="0"/>
              </a:rPr>
              <a:t>sklenic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155367" y="542273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Frekvence pití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5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33732" y="2618582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11782" y="4747896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735961" y="280092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735961" y="399610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735961" y="5168226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6663955" y="51311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Kolikrát byl na záchytce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663955" y="14982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kocovin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6663955" y="126167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násilného chování pod vlivem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663955" y="89837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Kolikrát byl zadržen pod vlivem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692546" y="206541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Má c</a:t>
            </a:r>
            <a:r>
              <a:rPr lang="cs-CZ" altLang="cs-CZ" sz="1400" dirty="0" smtClean="0">
                <a:cs typeface="Times New Roman" pitchFamily="18" charset="0"/>
              </a:rPr>
              <a:t>irhózu </a:t>
            </a:r>
            <a:r>
              <a:rPr lang="cs-CZ" altLang="cs-CZ" sz="1400" dirty="0" smtClean="0">
                <a:cs typeface="Times New Roman" pitchFamily="18" charset="0"/>
              </a:rPr>
              <a:t>jater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6692546" y="17021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Názor okolí na jeho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6692546" y="281396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Má diagnózu závislosti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692546" y="245066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Projevy – např. třes rukou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6663955" y="3177267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chození na pivo s kamarády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724790" y="360566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oslavu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696199" y="396896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smutek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721137" y="436223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Alkohol mu chutná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692546" y="472553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pod tlakem okolí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6753381" y="515393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pravidelně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6724790" y="551723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9480376" y="14982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vyhazování lahví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9451785" y="51311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Postoj k abstinenci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8" name="Text Box 88"/>
          <p:cNvSpPr txBox="1">
            <a:spLocks noChangeArrowheads="1"/>
          </p:cNvSpPr>
          <p:nvPr/>
        </p:nvSpPr>
        <p:spPr bwMode="auto">
          <a:xfrm>
            <a:off x="9476723" y="90638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rgbClr val="FF0000"/>
                </a:solidFill>
                <a:cs typeface="Times New Roman" pitchFamily="18" charset="0"/>
              </a:rPr>
              <a:t>Schopnost bavit se střízlivý</a:t>
            </a:r>
            <a:endParaRPr lang="cs-CZ" altLang="cs-CZ" sz="1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9448132" y="12696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Zná ceny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0" name="Text Box 88"/>
          <p:cNvSpPr txBox="1">
            <a:spLocks noChangeArrowheads="1"/>
          </p:cNvSpPr>
          <p:nvPr/>
        </p:nvSpPr>
        <p:spPr bwMode="auto">
          <a:xfrm>
            <a:off x="9508967" y="169808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Zná procenta alkoholu v nápojích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1" name="Text Box 88"/>
          <p:cNvSpPr txBox="1">
            <a:spLocks noChangeArrowheads="1"/>
          </p:cNvSpPr>
          <p:nvPr/>
        </p:nvSpPr>
        <p:spPr bwMode="auto">
          <a:xfrm>
            <a:off x="9480376" y="20613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Pozná druhy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2" name="Text Box 88"/>
          <p:cNvSpPr txBox="1">
            <a:spLocks noChangeArrowheads="1"/>
          </p:cNvSpPr>
          <p:nvPr/>
        </p:nvSpPr>
        <p:spPr bwMode="auto">
          <a:xfrm>
            <a:off x="9508967" y="248497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3" name="Text Box 88"/>
          <p:cNvSpPr txBox="1">
            <a:spLocks noChangeArrowheads="1"/>
          </p:cNvSpPr>
          <p:nvPr/>
        </p:nvSpPr>
        <p:spPr bwMode="auto">
          <a:xfrm>
            <a:off x="9512299" y="297289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4" name="Text Box 88"/>
          <p:cNvSpPr txBox="1">
            <a:spLocks noChangeArrowheads="1"/>
          </p:cNvSpPr>
          <p:nvPr/>
        </p:nvSpPr>
        <p:spPr bwMode="auto">
          <a:xfrm>
            <a:off x="9540890" y="33964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5" name="Text Box 88"/>
          <p:cNvSpPr txBox="1">
            <a:spLocks noChangeArrowheads="1"/>
          </p:cNvSpPr>
          <p:nvPr/>
        </p:nvSpPr>
        <p:spPr bwMode="auto">
          <a:xfrm>
            <a:off x="9532052" y="37604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9560643" y="418400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3"/>
          <a:stretch>
            <a:fillRect/>
          </a:stretch>
        </p:blipFill>
        <p:spPr>
          <a:xfrm>
            <a:off x="1415480" y="1196752"/>
            <a:ext cx="907300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chování</a:t>
            </a: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Sociálně patologické důsledky</a:t>
            </a: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60875" y="2354676"/>
            <a:ext cx="1656184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Vlastní postoj k alkoholu</a:t>
            </a: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53877" y="5610952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Zdravotní stav</a:t>
            </a: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447928" y="2864713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007533" y="34290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219061" y="5239575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6229104" y="37387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Kolikrát byl na záchytce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246386" y="652001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kocovin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5697911" y="4512608"/>
            <a:ext cx="3003037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násilného chování pod vlivem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229104" y="412397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Kolikrát byl zadržen pod vlivem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6279603" y="508794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Cirhóza jater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9767561" y="622601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Názor okolí na jeho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6279603" y="585250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Má diagnózu závislosti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308132" y="54742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Projevy – např. třes rukou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9448132" y="666208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chození na pivo s kamarády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136997" y="128386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oslavu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123552" y="16478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smutek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154994" y="231305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Alkohol mu chutná </a:t>
            </a:r>
            <a:r>
              <a:rPr lang="cs-CZ" altLang="cs-CZ" sz="1400" dirty="0" smtClean="0">
                <a:cs typeface="Times New Roman" pitchFamily="18" charset="0"/>
              </a:rPr>
              <a:t>mu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9654044" y="494540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pod tlakem okolí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9714879" y="5373807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pravidelně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9686288" y="573710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9480376" y="14982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vyhazování lahví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6141549" y="26987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Postoj k abstinenci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8" name="Text Box 88"/>
          <p:cNvSpPr txBox="1">
            <a:spLocks noChangeArrowheads="1"/>
          </p:cNvSpPr>
          <p:nvPr/>
        </p:nvSpPr>
        <p:spPr bwMode="auto">
          <a:xfrm>
            <a:off x="6192388" y="33260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Schopnost bavit se střízlivý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9448132" y="12696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Zná ceny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0" name="Text Box 88"/>
          <p:cNvSpPr txBox="1">
            <a:spLocks noChangeArrowheads="1"/>
          </p:cNvSpPr>
          <p:nvPr/>
        </p:nvSpPr>
        <p:spPr bwMode="auto">
          <a:xfrm>
            <a:off x="9508967" y="169808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Zná procenta alkoholu v nápojích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1" name="Text Box 88"/>
          <p:cNvSpPr txBox="1">
            <a:spLocks noChangeArrowheads="1"/>
          </p:cNvSpPr>
          <p:nvPr/>
        </p:nvSpPr>
        <p:spPr bwMode="auto">
          <a:xfrm>
            <a:off x="9480376" y="206138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Pozná druhy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2" name="Text Box 88"/>
          <p:cNvSpPr txBox="1">
            <a:spLocks noChangeArrowheads="1"/>
          </p:cNvSpPr>
          <p:nvPr/>
        </p:nvSpPr>
        <p:spPr bwMode="auto">
          <a:xfrm>
            <a:off x="6123552" y="88705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Vyhledává příležitosti k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3" name="Text Box 88"/>
          <p:cNvSpPr txBox="1">
            <a:spLocks noChangeArrowheads="1"/>
          </p:cNvSpPr>
          <p:nvPr/>
        </p:nvSpPr>
        <p:spPr bwMode="auto">
          <a:xfrm>
            <a:off x="6132337" y="45279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 utrácí za alk.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4" name="Text Box 88"/>
          <p:cNvSpPr txBox="1">
            <a:spLocks noChangeArrowheads="1"/>
          </p:cNvSpPr>
          <p:nvPr/>
        </p:nvSpPr>
        <p:spPr bwMode="auto">
          <a:xfrm>
            <a:off x="9540890" y="33964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5" name="Text Box 88"/>
          <p:cNvSpPr txBox="1">
            <a:spLocks noChangeArrowheads="1"/>
          </p:cNvSpPr>
          <p:nvPr/>
        </p:nvSpPr>
        <p:spPr bwMode="auto">
          <a:xfrm>
            <a:off x="9532052" y="37604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9560643" y="418400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4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6687" y="32131"/>
            <a:ext cx="564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1800" b="1" i="1" dirty="0">
                <a:solidFill>
                  <a:srgbClr val="0036A2"/>
                </a:solidFill>
                <a:latin typeface="+mj-lt"/>
                <a:cs typeface="Times New Roman" pitchFamily="18" charset="0"/>
              </a:rPr>
              <a:t>konzumace 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alkoholu – reflektivní konstrukt </a:t>
            </a:r>
            <a:r>
              <a:rPr lang="cs-CZ" altLang="cs-CZ" sz="1800" b="1" i="1" dirty="0" smtClean="0">
                <a:solidFill>
                  <a:srgbClr val="0036A2"/>
                </a:solidFill>
                <a:cs typeface="Times New Roman" pitchFamily="18" charset="0"/>
              </a:rPr>
              <a:t>(PROJEVY)</a:t>
            </a:r>
            <a:r>
              <a:rPr lang="cs-CZ" altLang="cs-CZ" sz="1800" b="1" i="1" dirty="0" smtClean="0">
                <a:solidFill>
                  <a:srgbClr val="0036A2"/>
                </a:solidFill>
                <a:latin typeface="+mj-lt"/>
                <a:cs typeface="Times New Roman" pitchFamily="18" charset="0"/>
              </a:rPr>
              <a:t> </a:t>
            </a:r>
            <a:endParaRPr lang="cs-CZ" altLang="cs-CZ" sz="1800" b="1" i="1" dirty="0">
              <a:solidFill>
                <a:srgbClr val="0036A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Oval 117"/>
          <p:cNvSpPr>
            <a:spLocks noChangeArrowheads="1"/>
          </p:cNvSpPr>
          <p:nvPr/>
        </p:nvSpPr>
        <p:spPr bwMode="auto">
          <a:xfrm>
            <a:off x="767408" y="3235329"/>
            <a:ext cx="1584176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 i="1" dirty="0" smtClean="0">
                <a:solidFill>
                  <a:srgbClr val="000000"/>
                </a:solidFill>
              </a:rPr>
              <a:t>konzumace </a:t>
            </a:r>
            <a:r>
              <a:rPr lang="cs-CZ" altLang="cs-CZ" sz="1400" b="1" i="1" dirty="0">
                <a:solidFill>
                  <a:srgbClr val="000000"/>
                </a:solidFill>
              </a:rPr>
              <a:t>alkoholu</a:t>
            </a:r>
            <a:endParaRPr lang="cs-CZ" altLang="cs-CZ" sz="1400" b="1" dirty="0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3733732" y="1449389"/>
            <a:ext cx="1656184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chování</a:t>
            </a:r>
            <a:endParaRPr lang="cs-CZ" sz="1400" dirty="0">
              <a:latin typeface="+mj-lt"/>
            </a:endParaRPr>
          </a:p>
        </p:txBody>
      </p:sp>
      <p:sp>
        <p:nvSpPr>
          <p:cNvPr id="31" name="Line 107"/>
          <p:cNvSpPr>
            <a:spLocks noChangeShapeType="1"/>
          </p:cNvSpPr>
          <p:nvPr/>
        </p:nvSpPr>
        <p:spPr bwMode="auto">
          <a:xfrm flipV="1">
            <a:off x="2495600" y="1845362"/>
            <a:ext cx="1038225" cy="1236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2" name="Line 110"/>
          <p:cNvSpPr>
            <a:spLocks noChangeShapeType="1"/>
          </p:cNvSpPr>
          <p:nvPr/>
        </p:nvSpPr>
        <p:spPr bwMode="auto">
          <a:xfrm flipH="1">
            <a:off x="5735961" y="16288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3" name="Oval 115"/>
          <p:cNvSpPr>
            <a:spLocks noChangeArrowheads="1"/>
          </p:cNvSpPr>
          <p:nvPr/>
        </p:nvSpPr>
        <p:spPr bwMode="auto">
          <a:xfrm>
            <a:off x="3704248" y="3841238"/>
            <a:ext cx="1670180" cy="908864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Sociálně patologické důsledky</a:t>
            </a:r>
            <a:endParaRPr lang="cs-CZ" sz="1400" dirty="0">
              <a:latin typeface="+mj-lt"/>
            </a:endParaRPr>
          </a:p>
        </p:txBody>
      </p:sp>
      <p:sp>
        <p:nvSpPr>
          <p:cNvPr id="34" name="Oval 115"/>
          <p:cNvSpPr>
            <a:spLocks noChangeArrowheads="1"/>
          </p:cNvSpPr>
          <p:nvPr/>
        </p:nvSpPr>
        <p:spPr bwMode="auto">
          <a:xfrm>
            <a:off x="3760875" y="2354676"/>
            <a:ext cx="1656184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Vlastní postoj k alkoholu</a:t>
            </a:r>
            <a:endParaRPr lang="cs-CZ" sz="1400" dirty="0">
              <a:latin typeface="+mj-lt"/>
            </a:endParaRPr>
          </a:p>
        </p:txBody>
      </p:sp>
      <p:sp>
        <p:nvSpPr>
          <p:cNvPr id="35" name="Oval 115"/>
          <p:cNvSpPr>
            <a:spLocks noChangeArrowheads="1"/>
          </p:cNvSpPr>
          <p:nvPr/>
        </p:nvSpPr>
        <p:spPr bwMode="auto">
          <a:xfrm>
            <a:off x="3753877" y="5610952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Zdravotní stav</a:t>
            </a:r>
            <a:endParaRPr lang="cs-CZ" sz="1400" dirty="0">
              <a:latin typeface="+mj-lt"/>
            </a:endParaRPr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 flipV="1">
            <a:off x="2571799" y="2892508"/>
            <a:ext cx="885825" cy="43350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2495600" y="3645023"/>
            <a:ext cx="1038225" cy="3925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2351584" y="3933056"/>
            <a:ext cx="1182239" cy="10801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1" name="Line 110"/>
          <p:cNvSpPr>
            <a:spLocks noChangeShapeType="1"/>
          </p:cNvSpPr>
          <p:nvPr/>
        </p:nvSpPr>
        <p:spPr bwMode="auto">
          <a:xfrm flipH="1">
            <a:off x="5447928" y="2864713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2" name="Line 110"/>
          <p:cNvSpPr>
            <a:spLocks noChangeShapeType="1"/>
          </p:cNvSpPr>
          <p:nvPr/>
        </p:nvSpPr>
        <p:spPr bwMode="auto">
          <a:xfrm flipH="1">
            <a:off x="5007533" y="3429000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3" name="Line 110"/>
          <p:cNvSpPr>
            <a:spLocks noChangeShapeType="1"/>
          </p:cNvSpPr>
          <p:nvPr/>
        </p:nvSpPr>
        <p:spPr bwMode="auto">
          <a:xfrm flipH="1">
            <a:off x="5219061" y="5239575"/>
            <a:ext cx="95769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cs-CZ" sz="1400">
              <a:latin typeface="+mj-lt"/>
            </a:endParaRPr>
          </a:p>
        </p:txBody>
      </p:sp>
      <p:sp>
        <p:nvSpPr>
          <p:cNvPr id="44" name="Text Box 88"/>
          <p:cNvSpPr txBox="1">
            <a:spLocks noChangeArrowheads="1"/>
          </p:cNvSpPr>
          <p:nvPr/>
        </p:nvSpPr>
        <p:spPr bwMode="auto">
          <a:xfrm>
            <a:off x="6229104" y="37387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Kolikrát byl na záchytce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6214810" y="620683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kocovin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8" name="Text Box 88"/>
          <p:cNvSpPr txBox="1">
            <a:spLocks noChangeArrowheads="1"/>
          </p:cNvSpPr>
          <p:nvPr/>
        </p:nvSpPr>
        <p:spPr bwMode="auto">
          <a:xfrm>
            <a:off x="5697911" y="4512608"/>
            <a:ext cx="3003037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násilného chování pod vlivem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229104" y="412397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Kolikrát byl zadržen pod vlivem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8462152" y="503848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Cirhóza jater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5464356" y="656117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Názor okolí na jeho pití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6279603" y="5852504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Má diagnózu závislosti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6308132" y="54742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Projevy – např. třes rukou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8640660" y="652692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chození na pivo s kamarády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6136997" y="128386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oslavu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6123552" y="16478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na smutek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136997" y="248978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Alkohol mu c</a:t>
            </a:r>
            <a:r>
              <a:rPr lang="cs-CZ" altLang="cs-CZ" sz="1400" dirty="0" smtClean="0">
                <a:cs typeface="Times New Roman" pitchFamily="18" charset="0"/>
              </a:rPr>
              <a:t>hutná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6123552" y="109028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pod tlakem okolí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6149115" y="200583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Pije pravidelně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9686288" y="573710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6" name="Text Box 88"/>
          <p:cNvSpPr txBox="1">
            <a:spLocks noChangeArrowheads="1"/>
          </p:cNvSpPr>
          <p:nvPr/>
        </p:nvSpPr>
        <p:spPr bwMode="auto">
          <a:xfrm>
            <a:off x="8709076" y="283929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Častost vyhazování lahví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7" name="Text Box 88"/>
          <p:cNvSpPr txBox="1">
            <a:spLocks noChangeArrowheads="1"/>
          </p:cNvSpPr>
          <p:nvPr/>
        </p:nvSpPr>
        <p:spPr bwMode="auto">
          <a:xfrm>
            <a:off x="6123552" y="2875452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Postoj k abstinenci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8" name="Text Box 88"/>
          <p:cNvSpPr txBox="1">
            <a:spLocks noChangeArrowheads="1"/>
          </p:cNvSpPr>
          <p:nvPr/>
        </p:nvSpPr>
        <p:spPr bwMode="auto">
          <a:xfrm>
            <a:off x="6192388" y="33260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Schopnost bavit se střízlivý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9508967" y="263332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Zná ceny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0" name="Text Box 88"/>
          <p:cNvSpPr txBox="1">
            <a:spLocks noChangeArrowheads="1"/>
          </p:cNvSpPr>
          <p:nvPr/>
        </p:nvSpPr>
        <p:spPr bwMode="auto">
          <a:xfrm>
            <a:off x="9508967" y="1698085"/>
            <a:ext cx="2448272" cy="503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Zná procenta alkoholu v nápojích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1" name="Text Box 88"/>
          <p:cNvSpPr txBox="1">
            <a:spLocks noChangeArrowheads="1"/>
          </p:cNvSpPr>
          <p:nvPr/>
        </p:nvSpPr>
        <p:spPr bwMode="auto">
          <a:xfrm>
            <a:off x="9507747" y="2251745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Pozná druhy alkoholu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3" name="Text Box 88"/>
          <p:cNvSpPr txBox="1">
            <a:spLocks noChangeArrowheads="1"/>
          </p:cNvSpPr>
          <p:nvPr/>
        </p:nvSpPr>
        <p:spPr bwMode="auto">
          <a:xfrm>
            <a:off x="6132337" y="452796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Kolik utrácí za alk.</a:t>
            </a:r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4" name="Text Box 88"/>
          <p:cNvSpPr txBox="1">
            <a:spLocks noChangeArrowheads="1"/>
          </p:cNvSpPr>
          <p:nvPr/>
        </p:nvSpPr>
        <p:spPr bwMode="auto">
          <a:xfrm>
            <a:off x="9540890" y="339648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5" name="Text Box 88"/>
          <p:cNvSpPr txBox="1">
            <a:spLocks noChangeArrowheads="1"/>
          </p:cNvSpPr>
          <p:nvPr/>
        </p:nvSpPr>
        <p:spPr bwMode="auto">
          <a:xfrm>
            <a:off x="9532052" y="3760413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9560643" y="4184001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cs-CZ" altLang="cs-CZ" sz="1400" dirty="0">
              <a:cs typeface="Times New Roman" pitchFamily="18" charset="0"/>
            </a:endParaRPr>
          </a:p>
        </p:txBody>
      </p:sp>
      <p:sp>
        <p:nvSpPr>
          <p:cNvPr id="57" name="Oval 115"/>
          <p:cNvSpPr>
            <a:spLocks noChangeArrowheads="1"/>
          </p:cNvSpPr>
          <p:nvPr/>
        </p:nvSpPr>
        <p:spPr bwMode="auto">
          <a:xfrm>
            <a:off x="8640660" y="2488865"/>
            <a:ext cx="1670180" cy="60590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Znalosti, dovednosti</a:t>
            </a:r>
            <a:endParaRPr lang="cs-CZ" sz="1400" dirty="0">
              <a:latin typeface="+mj-lt"/>
            </a:endParaRPr>
          </a:p>
        </p:txBody>
      </p:sp>
      <p:sp>
        <p:nvSpPr>
          <p:cNvPr id="58" name="Oval 115"/>
          <p:cNvSpPr>
            <a:spLocks noChangeArrowheads="1"/>
          </p:cNvSpPr>
          <p:nvPr/>
        </p:nvSpPr>
        <p:spPr bwMode="auto">
          <a:xfrm>
            <a:off x="2207568" y="4963120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Důsledky</a:t>
            </a:r>
            <a:endParaRPr lang="cs-CZ" sz="1400" dirty="0">
              <a:latin typeface="+mj-lt"/>
            </a:endParaRPr>
          </a:p>
        </p:txBody>
      </p:sp>
      <p:sp>
        <p:nvSpPr>
          <p:cNvPr id="59" name="Oval 115"/>
          <p:cNvSpPr>
            <a:spLocks noChangeArrowheads="1"/>
          </p:cNvSpPr>
          <p:nvPr/>
        </p:nvSpPr>
        <p:spPr bwMode="auto">
          <a:xfrm>
            <a:off x="3647728" y="6353168"/>
            <a:ext cx="1670180" cy="30295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cs-CZ" sz="1400" dirty="0" smtClean="0">
                <a:latin typeface="+mj-lt"/>
              </a:rPr>
              <a:t>Sociální</a:t>
            </a:r>
            <a:endParaRPr lang="cs-CZ" sz="1400" dirty="0">
              <a:latin typeface="+mj-lt"/>
            </a:endParaRPr>
          </a:p>
        </p:txBody>
      </p: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6123552" y="887050"/>
            <a:ext cx="2448272" cy="288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1400" dirty="0" smtClean="0">
                <a:cs typeface="Times New Roman" pitchFamily="18" charset="0"/>
              </a:rPr>
              <a:t>Vyhledává příležitosti k pití</a:t>
            </a:r>
            <a:endParaRPr lang="cs-CZ" altLang="cs-CZ" sz="1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5480" y="2175636"/>
            <a:ext cx="9937104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Koncepty (teoretické jevy) jsou na různých úrovních obecnosti, komplexnosti</a:t>
            </a:r>
            <a:r>
              <a:rPr lang="cs-CZ" altLang="cs-CZ" sz="1800" dirty="0" smtClean="0">
                <a:solidFill>
                  <a:srgbClr val="000000"/>
                </a:solidFill>
              </a:rPr>
              <a:t>…</a:t>
            </a: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Jednotlivé koncepty mají v rámci tématu výzkumu rozdílnou prioritu…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algn="ctr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Tomu pak odpovídá složitost a struktura </a:t>
            </a:r>
            <a:r>
              <a:rPr lang="cs-CZ" altLang="cs-CZ" sz="1800" dirty="0" smtClean="0">
                <a:solidFill>
                  <a:srgbClr val="000000"/>
                </a:solidFill>
              </a:rPr>
              <a:t>konstruktů, do které pojmy zpracujeme.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5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40" y="1268760"/>
            <a:ext cx="8231688" cy="501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340768"/>
            <a:ext cx="9145015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7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340768"/>
            <a:ext cx="6972627" cy="456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1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224" y="617303"/>
            <a:ext cx="5531520" cy="618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1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51384" y="908720"/>
            <a:ext cx="10968880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ALKOHOLU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je lehké v ČR sehnat alkohol? S tím souvisí – Kolik je v ČR hospod, restauračních zařízení, prodejen nabízejících alkoholické nápoje, počet lihovarů, palíren, pivovarů. Dále otázka prodávání alkoholu mladistvým. S dostupností také souvisí cena alkoholu).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ALKOHOLU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(cena alkoholu v porovnání s ostatními evropskými státy, cena alkoholu v porovnání s jinými běžně prodávanými produkty, náklady na tvorbu a distribuci alkoholu a následný výdělek, což může poukázat na nízký náklad a vysoký zisk).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RODINNÉ ZÁZEMÍ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(může souviset rodinné zázemí se sklonem k požívání alkoholu? Počty rozvrácených rodin, dětí v dětských domovech, požívání alkoholu doma, čímž se situace stává normální, špatný příklad ze strany rodičů, alkoholismus mezi rodiči, s tím související výchova).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VÝCHOVA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(špatný příklad ze strany rodičů, banalizování tématu, nedostatečná osvěta).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VZDĚLÁNÍ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(vzdělávání v oblasti návykových látek, vliv dosaženého vzdělání na sklony k požívání alkoholu).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TRADICE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(scházení se v hospodách, požívání alkoholu během sociální interakce, alkohol jako součást kultury a tradic, společenská „povinnost“, požívání alkoholu během svátků, s tradicí souvisí i následující historické aspekty).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HISTORICKÉ ASPEKTY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jsou v historii zakořeněny tradice spojené s alkoholem, počátky vysoké spotřeby alkoholu, komunismus, východní státy, vliv okolních států, souvisejícím tématem jsou deprese).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DEPRESE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(Výskyt klinické a endogenní deprese u obyvatel ČR, porovnání s ostatními evropskými státy).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VOLNÝ ČAS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(jak ovlivňuje míra volného času požívání alkoholu, konzumní společnost, související turismus).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TURISMUS</a:t>
            </a:r>
            <a:r>
              <a:rPr lang="cs-CZ" sz="1600" dirty="0">
                <a:solidFill>
                  <a:srgbClr val="17365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(vliv turismu na vysokou poptávku, komerční stránka, složení turistů s ohledem na požívání alkoholu v jednotlivých státech). Měla by být viditelná provázanost jednotlivých okruhů. Dále ověřitelná relevantnost jednotlivých okruhů vzhledem k dané výzkumné otázce a případná následná redukce daných okruhů.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95400" y="188640"/>
            <a:ext cx="10513168" cy="43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/>
              <a:t>Výzkumný kontext: </a:t>
            </a:r>
            <a:r>
              <a:rPr lang="cs-CZ" altLang="cs-CZ" sz="1800" dirty="0">
                <a:solidFill>
                  <a:srgbClr val="C00000"/>
                </a:solidFill>
              </a:rPr>
              <a:t>S čím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v české společnosti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C00000"/>
              </a:solidFill>
            </a:endParaRPr>
          </a:p>
        </p:txBody>
      </p:sp>
      <p:pic>
        <p:nvPicPr>
          <p:cNvPr id="3" name="Obrázek 2" descr="Obsah obrázku text&#10;&#10;Popis byl vytvořen automatick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1772816"/>
            <a:ext cx="108012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51384" y="506753"/>
            <a:ext cx="11233248" cy="453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628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8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8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8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</a:rPr>
              <a:t>Výzkumný kontext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V rámci konceptualizace tématu </a:t>
            </a:r>
            <a:r>
              <a:rPr lang="cs-CZ" altLang="cs-CZ" sz="1800" dirty="0" smtClean="0">
                <a:solidFill>
                  <a:srgbClr val="000000"/>
                </a:solidFill>
              </a:rPr>
              <a:t>spotřeby alkoholu </a:t>
            </a:r>
            <a:r>
              <a:rPr lang="cs-CZ" altLang="cs-CZ" sz="1800" dirty="0">
                <a:solidFill>
                  <a:srgbClr val="000000"/>
                </a:solidFill>
              </a:rPr>
              <a:t>v české společnosti se objevila obecná hypotéza, že </a:t>
            </a:r>
            <a:r>
              <a:rPr lang="cs-CZ" altLang="cs-CZ" sz="1800" dirty="0" smtClean="0">
                <a:solidFill>
                  <a:srgbClr val="C00000"/>
                </a:solidFill>
              </a:rPr>
              <a:t>spotřeba </a:t>
            </a:r>
            <a:r>
              <a:rPr lang="cs-CZ" altLang="cs-CZ" sz="1800" dirty="0">
                <a:solidFill>
                  <a:srgbClr val="C00000"/>
                </a:solidFill>
              </a:rPr>
              <a:t>alkoholu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s tradicí piva v české společnosti</a:t>
            </a:r>
            <a:r>
              <a:rPr lang="cs-CZ" altLang="cs-CZ" sz="1800" dirty="0" smtClean="0">
                <a:solidFill>
                  <a:srgbClr val="000000"/>
                </a:solidFill>
              </a:rPr>
              <a:t>.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Jedna </a:t>
            </a:r>
            <a:r>
              <a:rPr lang="cs-CZ" altLang="cs-CZ" sz="1800" dirty="0">
                <a:solidFill>
                  <a:srgbClr val="000000"/>
                </a:solidFill>
              </a:rPr>
              <a:t>z </a:t>
            </a:r>
            <a:r>
              <a:rPr lang="cs-CZ" altLang="cs-CZ" sz="1800" dirty="0" smtClean="0">
                <a:solidFill>
                  <a:srgbClr val="000000"/>
                </a:solidFill>
              </a:rPr>
              <a:t>možných konkrétních </a:t>
            </a:r>
            <a:r>
              <a:rPr lang="cs-CZ" altLang="cs-CZ" sz="1800" dirty="0">
                <a:solidFill>
                  <a:srgbClr val="000000"/>
                </a:solidFill>
              </a:rPr>
              <a:t>hypotéz pak výzkumný předpoklad upřesnila takto: </a:t>
            </a:r>
            <a:r>
              <a:rPr lang="cs-CZ" altLang="cs-CZ" sz="1800" dirty="0">
                <a:solidFill>
                  <a:srgbClr val="C00000"/>
                </a:solidFill>
              </a:rPr>
              <a:t>konzumace alkoholu souvisí s pivním patriotismem</a:t>
            </a:r>
            <a:r>
              <a:rPr lang="cs-CZ" altLang="cs-CZ" sz="1800" dirty="0">
                <a:solidFill>
                  <a:srgbClr val="000000"/>
                </a:solidFill>
              </a:rPr>
              <a:t>. </a:t>
            </a: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>
                <a:solidFill>
                  <a:srgbClr val="000000"/>
                </a:solidFill>
              </a:rPr>
              <a:t>Z toho vyplývají klíčové pojmy </a:t>
            </a:r>
            <a:r>
              <a:rPr lang="cs-CZ" altLang="cs-CZ" sz="1800" dirty="0">
                <a:solidFill>
                  <a:srgbClr val="C00000"/>
                </a:solidFill>
              </a:rPr>
              <a:t>konzumace alkoholu</a:t>
            </a:r>
            <a:r>
              <a:rPr lang="cs-CZ" altLang="cs-CZ" sz="1800" dirty="0">
                <a:solidFill>
                  <a:srgbClr val="000000"/>
                </a:solidFill>
              </a:rPr>
              <a:t> a </a:t>
            </a:r>
            <a:r>
              <a:rPr lang="cs-CZ" altLang="cs-CZ" sz="1800" dirty="0">
                <a:solidFill>
                  <a:srgbClr val="C00000"/>
                </a:solidFill>
              </a:rPr>
              <a:t>pivní patriotismus</a:t>
            </a:r>
            <a:r>
              <a:rPr lang="cs-CZ" altLang="cs-CZ" sz="1800" dirty="0">
                <a:solidFill>
                  <a:srgbClr val="000000"/>
                </a:solidFill>
              </a:rPr>
              <a:t>. </a:t>
            </a: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endParaRPr lang="cs-CZ" altLang="cs-CZ" sz="1800" dirty="0" smtClean="0">
              <a:solidFill>
                <a:srgbClr val="000000"/>
              </a:solidFill>
            </a:endParaRPr>
          </a:p>
          <a:p>
            <a:pPr marL="257175" indent="-257175" defTabSz="6858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714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</a:rPr>
              <a:t>Jakými způsoby může být u </a:t>
            </a:r>
            <a:r>
              <a:rPr lang="cs-CZ" altLang="cs-CZ" sz="1800" dirty="0">
                <a:solidFill>
                  <a:srgbClr val="000000"/>
                </a:solidFill>
              </a:rPr>
              <a:t>respondentů dotazníkového šetření </a:t>
            </a:r>
            <a:r>
              <a:rPr lang="cs-CZ" altLang="cs-CZ" sz="1800" dirty="0" smtClean="0">
                <a:solidFill>
                  <a:srgbClr val="000000"/>
                </a:solidFill>
              </a:rPr>
              <a:t>měřena </a:t>
            </a:r>
            <a:r>
              <a:rPr lang="cs-CZ" altLang="cs-CZ" sz="1800" dirty="0">
                <a:solidFill>
                  <a:srgbClr val="000000"/>
                </a:solidFill>
              </a:rPr>
              <a:t>jejich </a:t>
            </a:r>
            <a:r>
              <a:rPr lang="cs-CZ" altLang="cs-CZ" sz="2000" dirty="0">
                <a:solidFill>
                  <a:srgbClr val="C00000"/>
                </a:solidFill>
              </a:rPr>
              <a:t>konzumace </a:t>
            </a:r>
            <a:r>
              <a:rPr lang="cs-CZ" altLang="cs-CZ" sz="2000" dirty="0" smtClean="0">
                <a:solidFill>
                  <a:srgbClr val="C00000"/>
                </a:solidFill>
              </a:rPr>
              <a:t>alkoholu</a:t>
            </a:r>
            <a:r>
              <a:rPr lang="cs-CZ" altLang="cs-CZ" sz="1800" dirty="0" smtClean="0">
                <a:solidFill>
                  <a:srgbClr val="C00000"/>
                </a:solidFill>
              </a:rPr>
              <a:t>?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3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F9BDD0523CEC488E77EFC288B5DE80" ma:contentTypeVersion="0" ma:contentTypeDescription="Vytvoří nový dokument" ma:contentTypeScope="" ma:versionID="10a765b19a63efba2ecc1f406b76fe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54fd8fe8f6d467fcbed9d3b2c38ebf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3FA3F9-6A0F-41E2-BEC9-AEB3322D0E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D60E51-1523-408D-93DC-F5272C73887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5D054F-7BC4-4C7B-BBC4-9FCC87694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811</Words>
  <Application>Microsoft Office PowerPoint</Application>
  <PresentationFormat>Širokoúhlá obrazovka</PresentationFormat>
  <Paragraphs>242</Paragraphs>
  <Slides>22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Motiv systému Office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Jiri Vinopal</dc:creator>
  <cp:lastModifiedBy>Jiří Vinopal</cp:lastModifiedBy>
  <cp:revision>77</cp:revision>
  <dcterms:created xsi:type="dcterms:W3CDTF">2014-11-27T15:42:05Z</dcterms:created>
  <dcterms:modified xsi:type="dcterms:W3CDTF">2024-03-14T11:19:48Z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0x0101001FF9BDD0523CEC488E77EFC288B5DE80</vt:lpwstr>
  </property>
  <property fmtid="{D5CDD505-2E9C-101B-9397-08002B2CF9AE}" pid="3" name="IsMyDocuments">
    <vt:bool>true</vt:bool>
  </property>
</Properties>
</file>