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12" r:id="rId4"/>
    <p:sldMasterId id="2147483724" r:id="rId5"/>
    <p:sldMasterId id="2147483736" r:id="rId6"/>
    <p:sldMasterId id="2147483750" r:id="rId7"/>
  </p:sldMasterIdLst>
  <p:notesMasterIdLst>
    <p:notesMasterId r:id="rId26"/>
  </p:notesMasterIdLst>
  <p:sldIdLst>
    <p:sldId id="256" r:id="rId8"/>
    <p:sldId id="296" r:id="rId9"/>
    <p:sldId id="310" r:id="rId10"/>
    <p:sldId id="261" r:id="rId11"/>
    <p:sldId id="313" r:id="rId12"/>
    <p:sldId id="317" r:id="rId13"/>
    <p:sldId id="322" r:id="rId14"/>
    <p:sldId id="316" r:id="rId15"/>
    <p:sldId id="319" r:id="rId16"/>
    <p:sldId id="323" r:id="rId17"/>
    <p:sldId id="321" r:id="rId18"/>
    <p:sldId id="273" r:id="rId19"/>
    <p:sldId id="320" r:id="rId20"/>
    <p:sldId id="307" r:id="rId21"/>
    <p:sldId id="311" r:id="rId22"/>
    <p:sldId id="269" r:id="rId23"/>
    <p:sldId id="315" r:id="rId24"/>
    <p:sldId id="30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AFEE-E5CB-4F58-AB01-E159D8BBBFE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16F5-3BE4-466C-AA99-2CE6CAA9A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98E28-4025-4FFF-BA21-0AF3A22E8D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4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3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84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5A3C7-A081-3146-8750-5A0BD21B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4C4427-BDDF-3349-8FB2-76813CB1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9BE38-8BC1-2043-BBEC-59D0D3C7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F6570-7865-8340-8E57-D01874AB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98FEED-83E0-C84C-917F-6B22ADD9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1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DA91-87B6-A442-B506-981E5866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B60A7-E452-9E4B-85E6-E6BFCFDA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C0114C-CB93-4243-BFC6-87930AA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BF769-F6CA-3C40-BC89-A4DC3583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8034D-8D22-5B44-934D-325AB351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02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D01EB-1BC6-FB40-AD9A-E8160B5A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995470-6834-7145-A1F8-5C13C2929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76D71-9323-904E-9C24-F2B8EFB1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A14906-4BBE-744D-AF2D-405A92ED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C7DD0A-7731-B842-9F90-47BACD1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90B6D-A428-DD4F-868A-865F3228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A19E3-6E94-9049-BEB6-2B0707562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B41017-EFB0-3E4B-8887-A554CA2D8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F5C180-14A2-8441-8907-72A257B4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DE8EC2-3E2F-7744-9493-C52FA784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F0F0DE-EFC7-F747-8F5C-A8A600C4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8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361B9-1972-0544-A375-058D1270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A4871D-8319-6F4C-AEFB-AD2840225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832EF8-CA93-A64E-B1E7-B1B0CCE8F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809822-6437-4945-9FA5-0C41DF6F1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663B8B-F50A-FF48-BB51-34623350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E49CF23-6585-4C4C-BCD0-5CDBE06D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A7E3BA-6F29-874A-AAE4-DE3D671A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90EDEA-058D-0040-A33B-F3A90915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1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CB461-A73B-6349-B4C7-EF75EBC6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06F168-8219-714E-B18D-09736A6C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327BB4-3F93-FC46-A450-CAC68BE4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FB0903-089E-1A4F-AD4D-09A9C43C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5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B8D7BE-CAE7-E64A-B9F8-87D1DA46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3721EC-251E-984D-805C-DE0DB320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511965-FA3A-184A-A288-C711A777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4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E5E2-B495-0C47-8099-A3559997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8DAEF-D24A-8E49-B324-1EB278AC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E56579-CF00-CD45-8D05-41AFC9B6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B9121D-A177-8543-B710-C95EFAC2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041E11-113F-CB48-AC1F-661912D0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9648ED-0214-7243-BCA6-6C063E5F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13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1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D6265-5B34-3D4B-8A25-8B511E9B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8D81CE-89B3-804B-8469-91434D371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D037BF-48C9-804C-A620-6518938B0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5DBC58-99E6-8740-BDF7-DE79BB67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315C59-360A-164C-BD12-46251D95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354331-4B7E-2343-AB37-82C10C01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79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46964-D8F8-7C40-8F52-31F17B41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29BA19-C7E4-E647-ACAE-2507C38F7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EBC759-A532-4349-A867-C263E99B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0F3F93-E3DB-8045-8A09-D9414733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BABCFD-CCF5-EB48-B726-33AF0875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2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A72900-D7AA-B841-973F-9D3D02D87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465FE5-66E2-8C40-9703-7F455585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AA4847-42A8-064C-A6EB-3A1E1FF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202A2-692E-514D-8FF1-C3F03CE8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C0BC7E-ED30-FA40-A124-6EE335FE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80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5B3A-44D8-4C88-9131-B2A9F389E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6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BC97-EF41-447F-A4E6-B490CD88F2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51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65E0-070D-4708-BE05-44B1024FB1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800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2D2E-0902-44FD-959D-AD7F6BA50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56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B8F8-AB85-4D26-8351-EC0D3B798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5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2BE1-A008-455F-BFB5-0FE47C6401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834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7F69-BCC1-4C49-8564-1D9AA5932F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95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4D30-BED9-4C52-BA6A-D1BE3E8042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58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FEED7-1FC6-4FD4-BEA0-F8DC9EEC7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9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8E95-23B2-4302-8122-90D997720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8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6482-F625-46A9-A461-D7D1C144F3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1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676C-8BD9-4DBF-987A-16DBD6FCF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170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1E1B-2610-4316-9CC4-4EA1FCF12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4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63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1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570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1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40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66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988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06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907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79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062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12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22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0836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33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4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656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787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714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7662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17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68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6441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98A-F875-4064-AE53-C5623D733E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066E-E051-452F-97DB-757AD8C0D5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5022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83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0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50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272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165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302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423"/>
            <a:ext cx="10971684" cy="53073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303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53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508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964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1155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730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532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184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370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562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184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370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8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3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365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34966" y="1795968"/>
            <a:ext cx="5523069" cy="457155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849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34966" y="1795968"/>
            <a:ext cx="5523069" cy="45715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877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34966" y="1795968"/>
            <a:ext cx="2695136" cy="45715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265512" y="1795968"/>
            <a:ext cx="2695136" cy="45715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701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849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34966" y="272987"/>
            <a:ext cx="11319570" cy="40321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832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34966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65512" y="1795968"/>
            <a:ext cx="2695136" cy="45715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34966" y="4184063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257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34966" y="1795968"/>
            <a:ext cx="2695136" cy="45715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265512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265512" y="4184063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410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34966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265512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34966" y="4184063"/>
            <a:ext cx="5523069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494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34966" y="1795969"/>
            <a:ext cx="5523069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34966" y="4184063"/>
            <a:ext cx="5523069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06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36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34966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65512" y="1795969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34966" y="4184063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265512" y="4184063"/>
            <a:ext cx="2695136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208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10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34966" y="1795969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302404" y="1795969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170276" y="1795969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34966" y="4184063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2302404" y="4184063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170276" y="4184063"/>
            <a:ext cx="1778180" cy="21804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21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20C7-CEF2-46FB-AF77-B991144E6C8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CCB4-1690-4FFB-AC45-8C1B82A8A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9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78F8D1-ADAE-744C-8217-6899D036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B1A9BC-2BCA-FB4C-A44C-9642838D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D12859-6AAC-4A44-8827-53F4212D7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B7AE4-4767-E541-9B3D-9F290F3DA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BE798-1615-F141-A386-DE855298A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7743AA-2FF2-4882-8D18-BE6E2201A1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4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4104-EAB0-427B-BA44-9031769FBFA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4E6D-669D-4900-982D-D515B50B1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87A547A-AC92-A743-A611-D12C83E0519B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07C0870-8CA8-8748-8135-9E9C741C99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189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5321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870" b="0" strike="noStrike" spc="-1">
                <a:latin typeface="Arial"/>
              </a:rPr>
              <a:t>Klikněte pro úpravu formátu textu osnovy</a:t>
            </a:r>
          </a:p>
          <a:p>
            <a:pPr marL="1044922" lvl="1" indent="-391846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386" b="0" strike="noStrike" spc="-1">
                <a:latin typeface="Arial"/>
              </a:rPr>
              <a:t>Druhá úroveň</a:t>
            </a:r>
          </a:p>
          <a:p>
            <a:pPr marL="1567382" lvl="2" indent="-348307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903" b="0" strike="noStrike" spc="-1">
                <a:latin typeface="Arial"/>
              </a:rPr>
              <a:t>Třetí úroveň</a:t>
            </a:r>
          </a:p>
          <a:p>
            <a:pPr marL="2089843" lvl="3" indent="-261230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19" b="0" strike="noStrike" spc="-1">
                <a:latin typeface="Arial"/>
              </a:rPr>
              <a:t>Čtvrtá úroveň osnovy</a:t>
            </a:r>
          </a:p>
          <a:p>
            <a:pPr marL="2612304" lvl="4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19" b="0" strike="noStrike" spc="-1">
                <a:latin typeface="Arial"/>
              </a:rPr>
              <a:t>Pátá úroveň osnovy</a:t>
            </a:r>
          </a:p>
          <a:p>
            <a:pPr marL="3134765" lvl="5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19" b="0" strike="noStrike" spc="-1">
                <a:latin typeface="Arial"/>
              </a:rPr>
              <a:t>Šestá úroveň</a:t>
            </a:r>
          </a:p>
          <a:p>
            <a:pPr marL="3657226" lvl="6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19" b="0" strike="noStrike" spc="-1"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2" y="6246923"/>
            <a:ext cx="2840124" cy="4723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693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cs-CZ" sz="1693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fld id="{145E712B-29BA-4ADD-9B34-EE244870D09C}" type="slidenum">
              <a:rPr lang="cs-CZ" sz="1693" b="0" strike="noStrike" spc="-1">
                <a:latin typeface="Times New Roman"/>
              </a:rPr>
              <a:t>‹#›</a:t>
            </a:fld>
            <a:endParaRPr lang="cs-CZ" sz="1693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49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530795"/>
            <a:ext cx="12190373" cy="326104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0" y="435"/>
            <a:ext cx="12190373" cy="1468994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11210720" y="6253454"/>
            <a:ext cx="652667" cy="489374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34966" y="272987"/>
            <a:ext cx="11319570" cy="8694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4826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34966" y="1795968"/>
            <a:ext cx="5523069" cy="4571557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pPr marL="432000" indent="-324000"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1044922" lvl="1" indent="-391846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567382" lvl="2" indent="-348307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2089843" lvl="3" indent="-261230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612304" lvl="4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134765" lvl="5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657226" lvl="6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235386" y="1795968"/>
            <a:ext cx="5523069" cy="4571557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pPr marL="432000" indent="-324000"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1044922" lvl="1" indent="-391846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567382" lvl="2" indent="-348307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2089843" lvl="3" indent="-261230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612304" lvl="4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134765" lvl="5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657226" lvl="6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72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766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413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michal.lehecka@fhs.cuni.cz" TargetMode="Externa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dvika.novotna@fhs.cuni.cz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oldrich.podebradsky@fhs.cuni.cz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ndrej.skripnik@fhs.cuni.cz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verbuc@fhs.cuni.cz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ribehysucha.cuni.cz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ughosh@fhs.cuni.cz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ezzeddine@fhs.cuni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rtin.hermansky@fhs.c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enka.JakoubkovaBudilova@fhs.cuni.cz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fhs.cuni.cz/FHS-1305.html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7875" y="2480900"/>
            <a:ext cx="9144000" cy="1751466"/>
          </a:xfrm>
        </p:spPr>
        <p:txBody>
          <a:bodyPr>
            <a:normAutofit fontScale="90000"/>
          </a:bodyPr>
          <a:lstStyle/>
          <a:p>
            <a:r>
              <a:rPr lang="cs-CZ" dirty="0"/>
              <a:t>Katedra </a:t>
            </a:r>
            <a:br>
              <a:rPr lang="cs-CZ" dirty="0"/>
            </a:br>
            <a:r>
              <a:rPr lang="cs-CZ" dirty="0"/>
              <a:t>sociální a kulturní antropologie</a:t>
            </a:r>
          </a:p>
        </p:txBody>
      </p:sp>
    </p:spTree>
    <p:extLst>
      <p:ext uri="{BB962C8B-B14F-4D97-AF65-F5344CB8AC3E}">
        <p14:creationId xmlns:p14="http://schemas.microsoft.com/office/powerpoint/2010/main" val="284579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ázek 127"/>
          <p:cNvPicPr/>
          <p:nvPr/>
        </p:nvPicPr>
        <p:blipFill>
          <a:blip r:embed="rId2"/>
          <a:stretch/>
        </p:blipFill>
        <p:spPr>
          <a:xfrm>
            <a:off x="521371" y="1567391"/>
            <a:ext cx="1917006" cy="2612318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849735" y="272987"/>
            <a:ext cx="8490034" cy="869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1105875"/>
            <a:r>
              <a:rPr lang="cs-CZ" sz="3955" b="1" spc="-1" dirty="0">
                <a:solidFill>
                  <a:srgbClr val="FFFFFF"/>
                </a:solidFill>
                <a:latin typeface="Source Sans Pro Black"/>
                <a:ea typeface="DejaVu Sans"/>
              </a:rPr>
              <a:t>Bob </a:t>
            </a:r>
            <a:r>
              <a:rPr lang="cs-CZ" sz="3955" b="1" spc="-1" dirty="0" err="1">
                <a:solidFill>
                  <a:srgbClr val="FFFFFF"/>
                </a:solidFill>
                <a:latin typeface="Source Sans Pro Black"/>
                <a:ea typeface="DejaVu Sans"/>
              </a:rPr>
              <a:t>Kuřík</a:t>
            </a:r>
            <a:r>
              <a:rPr lang="cs-CZ" sz="3955" b="1" spc="-1" dirty="0">
                <a:solidFill>
                  <a:srgbClr val="FFFFFF"/>
                </a:solidFill>
                <a:latin typeface="Source Sans Pro Black"/>
                <a:ea typeface="DejaVu Sans"/>
              </a:rPr>
              <a:t>, bob.kurik@fhs.cuni.cz</a:t>
            </a:r>
            <a:endParaRPr lang="cs-CZ" sz="3955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831614" y="1610929"/>
            <a:ext cx="7924031" cy="4571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3000"/>
          </a:bodyPr>
          <a:lstStyle/>
          <a:p>
            <a:pPr marL="119295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</a:pPr>
            <a:r>
              <a:rPr lang="cs-CZ" sz="1935" b="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Výzkumné zaměření</a:t>
            </a:r>
            <a:endParaRPr lang="cs-CZ" sz="1935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průsečíky environmentální a politické antropologie (</a:t>
            </a:r>
            <a:r>
              <a:rPr lang="cs-CZ" sz="1451" spc="-1" dirty="0" err="1">
                <a:solidFill>
                  <a:srgbClr val="2C3E50"/>
                </a:solidFill>
                <a:latin typeface="Source Sans Pro Semibold"/>
                <a:ea typeface="DejaVu Sans"/>
              </a:rPr>
              <a:t>více-než-lidská</a:t>
            </a: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 politika, spravedlnost, svoboda, resistence; moc; post-člověk; plantáže; nové ekologie </a:t>
            </a:r>
            <a:r>
              <a:rPr lang="cs-CZ" sz="1451" spc="-1" dirty="0" err="1">
                <a:solidFill>
                  <a:srgbClr val="2C3E50"/>
                </a:solidFill>
                <a:latin typeface="Source Sans Pro Semibold"/>
                <a:ea typeface="DejaVu Sans"/>
              </a:rPr>
              <a:t>antropocénu</a:t>
            </a: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 &amp; pozdního industrialismu; geologická antropologie; politické souvislosti konceptu evoluce; selhávání moderních infrastruktur; hory a horalé);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antropologie internetu (kromě výzkumu sociálních sítí);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etnografie, analýza dokumentů;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střední a východní Evropa &amp; Amerika.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119295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</a:pPr>
            <a:r>
              <a:rPr lang="cs-CZ" sz="1935" b="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Kurzy</a:t>
            </a:r>
            <a:endParaRPr lang="cs-CZ" sz="1935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Úvod do environmentální antropologie/Kulturní ekologie;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Environmentální antropologie současnosti;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 err="1">
                <a:solidFill>
                  <a:srgbClr val="2C3E50"/>
                </a:solidFill>
                <a:latin typeface="Source Sans Pro Semibold"/>
                <a:ea typeface="DejaVu Sans"/>
              </a:rPr>
              <a:t>ResisTerra</a:t>
            </a: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: vstříc antropologii </a:t>
            </a:r>
            <a:r>
              <a:rPr lang="cs-CZ" sz="1451" spc="-1" dirty="0" err="1">
                <a:solidFill>
                  <a:srgbClr val="2C3E50"/>
                </a:solidFill>
                <a:latin typeface="Source Sans Pro Semibold"/>
                <a:ea typeface="DejaVu Sans"/>
              </a:rPr>
              <a:t>více-než-lidské</a:t>
            </a: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 resistence (od ZS 2024);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Četba textů z environmentální sociální vědy (s Arnoštem Novákem);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Úvod do klimatické krize (s Arnoštem Novákem a Markétou </a:t>
            </a:r>
            <a:r>
              <a:rPr lang="cs-CZ" sz="1451" spc="-1" dirty="0" err="1">
                <a:solidFill>
                  <a:srgbClr val="2C3E50"/>
                </a:solidFill>
                <a:latin typeface="Source Sans Pro Semibold"/>
                <a:ea typeface="DejaVu Sans"/>
              </a:rPr>
              <a:t>Zandlovou</a:t>
            </a: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);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lnSpc>
                <a:spcPct val="120000"/>
              </a:lnSpc>
              <a:spcAft>
                <a:spcPts val="30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cs-CZ" sz="1451" spc="-1" dirty="0">
                <a:solidFill>
                  <a:srgbClr val="2C3E50"/>
                </a:solidFill>
                <a:latin typeface="Source Sans Pro Semibold"/>
                <a:ea typeface="DejaVu Sans"/>
              </a:rPr>
              <a:t>Etnografie životního prostředí.</a:t>
            </a:r>
            <a:endParaRPr lang="cs-CZ" sz="1451" spc="-1" dirty="0">
              <a:solidFill>
                <a:prstClr val="black"/>
              </a:solidFill>
              <a:latin typeface="Arial"/>
            </a:endParaRPr>
          </a:p>
          <a:p>
            <a:pPr marL="474133" indent="-354838" defTabSz="1105875">
              <a:spcAft>
                <a:spcPts val="155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endParaRPr lang="cs-CZ" sz="1451" spc="-1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755" y="433209"/>
            <a:ext cx="5921254" cy="15395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2419" b="1" spc="-1" dirty="0">
                <a:latin typeface="Bahnschrift"/>
              </a:rPr>
              <a:t>Michal Lehečka, </a:t>
            </a:r>
            <a:r>
              <a:rPr lang="cs-CZ" sz="2419" b="1" spc="-1" dirty="0" err="1">
                <a:latin typeface="Bahnschrift"/>
              </a:rPr>
              <a:t>Ph</a:t>
            </a:r>
            <a:r>
              <a:rPr lang="cs-CZ" sz="2419" b="1" spc="-1" dirty="0">
                <a:latin typeface="Bahnschrift"/>
              </a:rPr>
              <a:t>. D.</a:t>
            </a:r>
            <a:br>
              <a:rPr dirty="0"/>
            </a:br>
            <a:r>
              <a:rPr lang="cs-CZ" sz="2419" spc="-1" dirty="0">
                <a:latin typeface="Bahnschrift"/>
                <a:hlinkClick r:id="rId2"/>
              </a:rPr>
              <a:t>michal.lehecka@fhs.cuni.cz</a:t>
            </a:r>
            <a:br>
              <a:rPr dirty="0"/>
            </a:br>
            <a:br>
              <a:rPr sz="1330" dirty="0"/>
            </a:br>
            <a:r>
              <a:rPr lang="cs-CZ" sz="2419" spc="-1" dirty="0">
                <a:latin typeface="Bahnschrift"/>
              </a:rPr>
              <a:t>Místnost 2.10, </a:t>
            </a:r>
            <a:br>
              <a:rPr dirty="0"/>
            </a:br>
            <a:r>
              <a:rPr lang="cs-CZ" sz="2419" spc="-1" dirty="0">
                <a:latin typeface="Bahnschrift"/>
              </a:rPr>
              <a:t>konzultace: Po 13:00-14:00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66652" y="1931374"/>
            <a:ext cx="5964357" cy="45354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7" b="1" spc="-1" dirty="0">
                <a:latin typeface="Bahnschrift"/>
              </a:rPr>
              <a:t>Urbánní antropologie:</a:t>
            </a:r>
            <a:r>
              <a:rPr lang="cs-CZ" sz="2177" spc="-1" dirty="0">
                <a:latin typeface="Bahnschrift"/>
              </a:rPr>
              <a:t> bydlení; městská segregace a migrace; </a:t>
            </a:r>
            <a:r>
              <a:rPr lang="cs-CZ" sz="2177" spc="-1" dirty="0" err="1">
                <a:latin typeface="Bahnschrift"/>
              </a:rPr>
              <a:t>overturismus</a:t>
            </a:r>
            <a:r>
              <a:rPr lang="cs-CZ" sz="2177" spc="-1" dirty="0">
                <a:latin typeface="Bahnschrift"/>
              </a:rPr>
              <a:t>; vymístění a </a:t>
            </a:r>
            <a:r>
              <a:rPr lang="cs-CZ" sz="2177" spc="-1" dirty="0" err="1">
                <a:latin typeface="Bahnschrift"/>
              </a:rPr>
              <a:t>gentrifikace</a:t>
            </a:r>
            <a:r>
              <a:rPr lang="cs-CZ" sz="2177" spc="-1" dirty="0">
                <a:latin typeface="Bahnschrift"/>
              </a:rPr>
              <a:t>; městská sociální hnutí; panelová sídliště; neformální město; městské infrastruktury; more-</a:t>
            </a:r>
            <a:r>
              <a:rPr lang="cs-CZ" sz="2177" spc="-1" dirty="0" err="1">
                <a:latin typeface="Bahnschrift"/>
              </a:rPr>
              <a:t>than</a:t>
            </a:r>
            <a:r>
              <a:rPr lang="cs-CZ" sz="2177" spc="-1" dirty="0">
                <a:latin typeface="Bahnschrift"/>
              </a:rPr>
              <a:t>-</a:t>
            </a:r>
            <a:r>
              <a:rPr lang="cs-CZ" sz="2177" spc="-1" dirty="0" err="1">
                <a:latin typeface="Bahnschrift"/>
              </a:rPr>
              <a:t>human</a:t>
            </a:r>
            <a:r>
              <a:rPr lang="cs-CZ" sz="2177" spc="-1" dirty="0">
                <a:latin typeface="Bahnschrift"/>
              </a:rPr>
              <a:t> ve městě.</a:t>
            </a:r>
          </a:p>
          <a:p>
            <a:pPr algn="ctr">
              <a:buNone/>
            </a:pPr>
            <a:endParaRPr lang="cs-CZ" sz="1330" spc="-1" dirty="0">
              <a:latin typeface="Bahnschrift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7" b="1" spc="-1" dirty="0">
                <a:latin typeface="Bahnschrift"/>
              </a:rPr>
              <a:t>Aplikovaná a angažovaná antropologie:</a:t>
            </a:r>
            <a:r>
              <a:rPr lang="cs-CZ" sz="2177" spc="-1" dirty="0">
                <a:latin typeface="Bahnschrift"/>
              </a:rPr>
              <a:t> kulturní &amp; územní rozvoj; městská mobilita</a:t>
            </a:r>
          </a:p>
          <a:p>
            <a:pPr algn="ctr">
              <a:buNone/>
            </a:pPr>
            <a:endParaRPr lang="cs-CZ" sz="1330" spc="-1" dirty="0">
              <a:latin typeface="Bahnschrift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7" b="1" spc="-1" dirty="0">
                <a:latin typeface="Bahnschrift"/>
              </a:rPr>
              <a:t>Antropologie a teorie prostoru</a:t>
            </a:r>
            <a:r>
              <a:rPr lang="cs-CZ" sz="2177" spc="-1" dirty="0">
                <a:latin typeface="Bahnschrift"/>
              </a:rPr>
              <a:t>: sociální (re)produkce prostoru, soukromý, veřejný a sdílený prostor, </a:t>
            </a:r>
            <a:r>
              <a:rPr lang="cs-CZ" sz="2177" spc="-1" dirty="0" err="1">
                <a:latin typeface="Bahnschrift"/>
              </a:rPr>
              <a:t>urban</a:t>
            </a:r>
            <a:r>
              <a:rPr lang="cs-CZ" sz="2177" spc="-1" dirty="0">
                <a:latin typeface="Bahnschrift"/>
              </a:rPr>
              <a:t> </a:t>
            </a:r>
            <a:r>
              <a:rPr lang="cs-CZ" sz="2177" spc="-1" dirty="0" err="1">
                <a:latin typeface="Bahnschrift"/>
              </a:rPr>
              <a:t>commons</a:t>
            </a:r>
            <a:r>
              <a:rPr lang="cs-CZ" sz="2177" spc="-1" dirty="0">
                <a:latin typeface="Bahnschrift"/>
              </a:rPr>
              <a:t>, právo na město, „</a:t>
            </a:r>
            <a:r>
              <a:rPr lang="cs-CZ" sz="2177" spc="-1" dirty="0" err="1">
                <a:latin typeface="Bahnschrift"/>
              </a:rPr>
              <a:t>militarized</a:t>
            </a:r>
            <a:r>
              <a:rPr lang="cs-CZ" sz="2177" spc="-1" dirty="0">
                <a:latin typeface="Bahnschrift"/>
              </a:rPr>
              <a:t> </a:t>
            </a:r>
            <a:r>
              <a:rPr lang="cs-CZ" sz="2177" spc="-1" dirty="0" err="1">
                <a:latin typeface="Bahnschrift"/>
              </a:rPr>
              <a:t>space</a:t>
            </a:r>
            <a:r>
              <a:rPr lang="cs-CZ" sz="2177" spc="-1" dirty="0">
                <a:latin typeface="Bahnschrift"/>
              </a:rPr>
              <a:t>“)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184088" y="3774364"/>
            <a:ext cx="4635785" cy="2321045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defTabSz="1105875"/>
            <a:r>
              <a:rPr lang="cs-CZ" sz="2177" b="1" spc="-1" dirty="0">
                <a:solidFill>
                  <a:prstClr val="black"/>
                </a:solidFill>
                <a:latin typeface="Bahnschrift"/>
              </a:rPr>
              <a:t>Preferované metody:</a:t>
            </a:r>
            <a:r>
              <a:rPr lang="cs-CZ" sz="2177" spc="-1" dirty="0">
                <a:solidFill>
                  <a:prstClr val="black"/>
                </a:solidFill>
                <a:latin typeface="Bahnschrift"/>
              </a:rPr>
              <a:t> etnografie, narativní interview, vizuální antropologie, </a:t>
            </a:r>
            <a:r>
              <a:rPr lang="cs-CZ" sz="2177" spc="-1" dirty="0" err="1">
                <a:solidFill>
                  <a:prstClr val="black"/>
                </a:solidFill>
                <a:latin typeface="Bahnschrift"/>
              </a:rPr>
              <a:t>sensorická</a:t>
            </a:r>
            <a:r>
              <a:rPr lang="cs-CZ" sz="2177" spc="-1" dirty="0">
                <a:solidFill>
                  <a:prstClr val="black"/>
                </a:solidFill>
                <a:latin typeface="Bahnschrift"/>
              </a:rPr>
              <a:t> etnografie</a:t>
            </a:r>
          </a:p>
          <a:p>
            <a:pPr defTabSz="1105875"/>
            <a:endParaRPr lang="cs-CZ" sz="1270" spc="-1" dirty="0">
              <a:solidFill>
                <a:prstClr val="black"/>
              </a:solidFill>
              <a:latin typeface="Bahnschrift"/>
            </a:endParaRPr>
          </a:p>
          <a:p>
            <a:pPr defTabSz="1105875"/>
            <a:r>
              <a:rPr lang="cs-CZ" sz="2177" spc="-1" dirty="0">
                <a:solidFill>
                  <a:prstClr val="black"/>
                </a:solidFill>
                <a:latin typeface="Bahnschrift"/>
              </a:rPr>
              <a:t>Střední a východní Evropa, post-socialistický a post-sovětský prostor</a:t>
            </a:r>
          </a:p>
        </p:txBody>
      </p:sp>
      <p:pic>
        <p:nvPicPr>
          <p:cNvPr id="44" name="Obrázek 43"/>
          <p:cNvPicPr/>
          <p:nvPr/>
        </p:nvPicPr>
        <p:blipFill>
          <a:blip r:embed="rId3"/>
          <a:stretch/>
        </p:blipFill>
        <p:spPr>
          <a:xfrm>
            <a:off x="7184088" y="435387"/>
            <a:ext cx="4571557" cy="304770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8776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804" y="365125"/>
            <a:ext cx="10602996" cy="1325563"/>
          </a:xfrm>
        </p:spPr>
        <p:txBody>
          <a:bodyPr/>
          <a:lstStyle/>
          <a:p>
            <a:pPr algn="ctr"/>
            <a:r>
              <a:rPr lang="cs-CZ" dirty="0"/>
              <a:t>Hedvika Novotná, Ph.D.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38735" y="1690688"/>
            <a:ext cx="7015065" cy="21583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Oblasti zájmu / výzkumné oblasti</a:t>
            </a:r>
          </a:p>
          <a:p>
            <a:pPr lvl="1"/>
            <a:r>
              <a:rPr lang="cs-CZ" dirty="0"/>
              <a:t>studia paměti, urbánní </a:t>
            </a:r>
            <a:r>
              <a:rPr lang="cs-CZ" dirty="0" err="1"/>
              <a:t>antropo</a:t>
            </a:r>
            <a:r>
              <a:rPr lang="cs-CZ" dirty="0"/>
              <a:t>, rurální </a:t>
            </a:r>
            <a:r>
              <a:rPr lang="cs-CZ" dirty="0" err="1"/>
              <a:t>antropo</a:t>
            </a:r>
            <a:r>
              <a:rPr lang="cs-CZ" dirty="0"/>
              <a:t>, </a:t>
            </a:r>
            <a:r>
              <a:rPr lang="cs-CZ" dirty="0" err="1"/>
              <a:t>postsubkulturní</a:t>
            </a:r>
            <a:r>
              <a:rPr lang="cs-CZ" dirty="0"/>
              <a:t> studia…</a:t>
            </a:r>
          </a:p>
          <a:p>
            <a:pPr lvl="1"/>
            <a:r>
              <a:rPr lang="cs-CZ" dirty="0" err="1"/>
              <a:t>středoevr</a:t>
            </a:r>
            <a:r>
              <a:rPr lang="cs-CZ" dirty="0"/>
              <a:t>. kult. prostor v globál. perspektivě </a:t>
            </a:r>
          </a:p>
          <a:p>
            <a:r>
              <a:rPr lang="cs-CZ" dirty="0"/>
              <a:t>Epistemologie / metody</a:t>
            </a:r>
          </a:p>
          <a:p>
            <a:pPr lvl="1"/>
            <a:r>
              <a:rPr lang="cs-CZ" dirty="0"/>
              <a:t>poststrukturalistické přístupy</a:t>
            </a:r>
          </a:p>
          <a:p>
            <a:pPr lvl="1"/>
            <a:r>
              <a:rPr lang="cs-CZ" dirty="0"/>
              <a:t>etnografie s důrazem na vztahy sociality a </a:t>
            </a:r>
            <a:r>
              <a:rPr lang="cs-CZ" dirty="0" err="1"/>
              <a:t>materiality</a:t>
            </a:r>
            <a:r>
              <a:rPr lang="cs-CZ" dirty="0"/>
              <a:t>, narativní a biografické přístupy, diskurzivní přístupy…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4" y="1641226"/>
            <a:ext cx="3311745" cy="22078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50804" y="4082642"/>
            <a:ext cx="6838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Příklady dle mého soudu inspirativních obhájených </a:t>
            </a:r>
            <a:r>
              <a:rPr lang="cs-CZ" dirty="0" err="1"/>
              <a:t>bc.</a:t>
            </a:r>
            <a:r>
              <a:rPr lang="cs-CZ" dirty="0"/>
              <a:t> prací</a:t>
            </a:r>
          </a:p>
          <a:p>
            <a:pPr lvl="1"/>
            <a:r>
              <a:rPr lang="cs-CZ" sz="1200" dirty="0"/>
              <a:t>Interakce mezi zdravotnickým personálem a geriatrickými pacienty (etnografie LDN)</a:t>
            </a:r>
          </a:p>
          <a:p>
            <a:pPr lvl="1"/>
            <a:r>
              <a:rPr lang="cs-CZ" sz="1200" dirty="0"/>
              <a:t>Druhý život </a:t>
            </a:r>
            <a:r>
              <a:rPr lang="cs-CZ" sz="1200" dirty="0" err="1"/>
              <a:t>Tuchomyšle</a:t>
            </a:r>
            <a:r>
              <a:rPr lang="cs-CZ" sz="1200" dirty="0"/>
              <a:t>. Lokální identita obyvatel zaniklé obce v severních Čechách</a:t>
            </a:r>
          </a:p>
          <a:p>
            <a:pPr lvl="1"/>
            <a:r>
              <a:rPr lang="cs-CZ" sz="1200" dirty="0"/>
              <a:t>Biografie stavebního typu tzv. školičky v Praze</a:t>
            </a:r>
          </a:p>
          <a:p>
            <a:pPr lvl="1"/>
            <a:r>
              <a:rPr lang="cs-CZ" sz="1200" dirty="0"/>
              <a:t>Reflexe vyjednávání rozhodnutí o domácím porodu: Aktéři, diskurzy, kontexty</a:t>
            </a:r>
          </a:p>
          <a:p>
            <a:pPr lvl="1"/>
            <a:r>
              <a:rPr lang="cs-CZ" sz="1200" dirty="0"/>
              <a:t>Sociální těla na fotbalovém stadionu: etnografická studie</a:t>
            </a:r>
          </a:p>
          <a:p>
            <a:pPr lvl="1"/>
            <a:r>
              <a:rPr lang="cs-CZ" sz="1200" dirty="0"/>
              <a:t>Etnografická studie radikální scény </a:t>
            </a:r>
            <a:r>
              <a:rPr lang="cs-CZ" sz="1200" dirty="0" err="1"/>
              <a:t>Bohemians</a:t>
            </a:r>
            <a:r>
              <a:rPr lang="cs-CZ" sz="1200" dirty="0"/>
              <a:t> 1905</a:t>
            </a:r>
          </a:p>
          <a:p>
            <a:pPr lvl="1"/>
            <a:r>
              <a:rPr lang="cs-CZ" sz="1200" dirty="0"/>
              <a:t>„Každému, co se mu líbí.“ Etnografie pražské BDSM subkultury</a:t>
            </a:r>
          </a:p>
          <a:p>
            <a:pPr lvl="1"/>
            <a:r>
              <a:rPr lang="cs-CZ" sz="1200" dirty="0"/>
              <a:t>Sociální světy Pravých bleších trhů v Praze (etnografie)</a:t>
            </a:r>
          </a:p>
          <a:p>
            <a:pPr lvl="1"/>
            <a:r>
              <a:rPr lang="cs-CZ" sz="1200" dirty="0"/>
              <a:t>Voda, která hýbe světem (etnografie infrastruktury)</a:t>
            </a:r>
          </a:p>
          <a:p>
            <a:pPr lvl="1"/>
            <a:r>
              <a:rPr lang="cs-CZ" sz="1200" dirty="0"/>
              <a:t>Všem na očích. Etnografie náměstí na malém městě</a:t>
            </a:r>
          </a:p>
          <a:p>
            <a:pPr lvl="1"/>
            <a:r>
              <a:rPr lang="cs-CZ" sz="1200" dirty="0"/>
              <a:t>Konstrukce, prožívání a reflexe domova studenty v imigraci (fenomenologický výzkum)</a:t>
            </a:r>
          </a:p>
          <a:p>
            <a:pPr lvl="1"/>
            <a:r>
              <a:rPr lang="cs-CZ" sz="1200" dirty="0"/>
              <a:t>„</a:t>
            </a:r>
            <a:r>
              <a:rPr lang="pt-BR" sz="1200" dirty="0"/>
              <a:t>Chodit po těle Matky Země...</a:t>
            </a:r>
            <a:r>
              <a:rPr lang="cs-CZ" sz="1200" dirty="0"/>
              <a:t>“</a:t>
            </a:r>
            <a:r>
              <a:rPr lang="pt-BR" sz="1200" dirty="0"/>
              <a:t> Ontologie přírody současného druidství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23760" y="4928847"/>
            <a:ext cx="413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Katedra sociální a kulturní antropologie</a:t>
            </a:r>
          </a:p>
          <a:p>
            <a:r>
              <a:rPr lang="cs-CZ" sz="1600" dirty="0"/>
              <a:t>Troja, 2.08</a:t>
            </a:r>
          </a:p>
          <a:p>
            <a:r>
              <a:rPr lang="cs-CZ" sz="1600" dirty="0">
                <a:hlinkClick r:id="rId3"/>
              </a:rPr>
              <a:t>hedvika.novotna@fhs.cuni.cz</a:t>
            </a:r>
            <a:endParaRPr lang="cs-CZ" sz="1600" dirty="0"/>
          </a:p>
          <a:p>
            <a:r>
              <a:rPr lang="cs-CZ" sz="1600" dirty="0"/>
              <a:t>Konzultace ZS 2023/24: PO 10:30-12:30</a:t>
            </a:r>
          </a:p>
          <a:p>
            <a:endParaRPr lang="cs-CZ" sz="1600" dirty="0"/>
          </a:p>
          <a:p>
            <a:r>
              <a:rPr lang="cs-CZ" sz="1400" dirty="0"/>
              <a:t>Již několik let neaktualizované, ale alespoň nějaké CV: https://fhs.cuni.cz/FHS-2748.html</a:t>
            </a:r>
          </a:p>
        </p:txBody>
      </p:sp>
    </p:spTree>
    <p:extLst>
      <p:ext uri="{BB962C8B-B14F-4D97-AF65-F5344CB8AC3E}">
        <p14:creationId xmlns:p14="http://schemas.microsoft.com/office/powerpoint/2010/main" val="45648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998B3-113D-E433-9FF7-4BC92E2F4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373"/>
            <a:ext cx="9259330" cy="1128584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/>
              <a:t>Mgr. Oldřich Poděbradský, Ph.D.</a:t>
            </a:r>
            <a:br>
              <a:rPr lang="cs-CZ" sz="3000" b="1" dirty="0"/>
            </a:br>
            <a:r>
              <a:rPr lang="cs-CZ" sz="1600" dirty="0">
                <a:hlinkClick r:id="rId2"/>
              </a:rPr>
              <a:t>oldrich.podebradsky@fhs.cuni.cz</a:t>
            </a:r>
            <a:br>
              <a:rPr lang="cs-CZ" sz="1600" dirty="0"/>
            </a:br>
            <a:r>
              <a:rPr lang="cs-CZ" sz="1600" dirty="0"/>
              <a:t>Místnost 2.10</a:t>
            </a:r>
            <a:br>
              <a:rPr lang="cs-CZ" sz="1600" dirty="0"/>
            </a:br>
            <a:r>
              <a:rPr lang="cs-CZ" sz="1600" dirty="0"/>
              <a:t>Konzultace úterý 14:00-16:30, po předchozí domluvě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7431C0-5DE4-0289-3918-7D7D5363E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3589"/>
            <a:ext cx="9144000" cy="1647567"/>
          </a:xfrm>
        </p:spPr>
        <p:txBody>
          <a:bodyPr/>
          <a:lstStyle/>
          <a:p>
            <a:r>
              <a:rPr lang="cs-CZ" b="1" dirty="0"/>
              <a:t>Zaměření: </a:t>
            </a:r>
            <a:r>
              <a:rPr lang="cs-CZ" dirty="0"/>
              <a:t>hudební antropologie, zejména populární hudba 20. a 21. století; aplikovaná etnomuzikologie; hudba a paměť. </a:t>
            </a:r>
          </a:p>
          <a:p>
            <a:r>
              <a:rPr lang="cs-CZ" b="1" dirty="0"/>
              <a:t>Kurzy: </a:t>
            </a:r>
            <a:r>
              <a:rPr lang="cs-CZ" dirty="0"/>
              <a:t>Hudba a gender; Hudebně-antropologický seminář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5F2202-BA14-1679-A2A0-268ED416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83" y="493198"/>
            <a:ext cx="2917817" cy="2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1149" y="116632"/>
            <a:ext cx="9751355" cy="6696744"/>
          </a:xfrm>
        </p:spPr>
        <p:txBody>
          <a:bodyPr/>
          <a:lstStyle/>
          <a:p>
            <a:pPr marL="0" indent="0">
              <a:buNone/>
            </a:pPr>
            <a:r>
              <a:rPr lang="cs-CZ" sz="2600" b="1" dirty="0"/>
              <a:t>PhDr. Ivan Rynda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600" dirty="0"/>
              <a:t>profesní zaměření a specializace: </a:t>
            </a:r>
            <a:r>
              <a:rPr lang="cs-CZ" sz="2600" u="sng" dirty="0"/>
              <a:t>na souvislosti</a:t>
            </a:r>
            <a:r>
              <a:rPr lang="cs-CZ" sz="2600" dirty="0"/>
              <a:t>!:</a:t>
            </a:r>
          </a:p>
          <a:p>
            <a:pPr marL="0" indent="0">
              <a:buNone/>
            </a:pPr>
            <a:r>
              <a:rPr lang="cs-CZ" sz="2600" dirty="0"/>
              <a:t>přírody a společnosti, jejich věd, předmětů a metod,</a:t>
            </a:r>
          </a:p>
          <a:p>
            <a:pPr marL="0" indent="0">
              <a:buNone/>
            </a:pPr>
            <a:r>
              <a:rPr lang="cs-CZ" sz="2600" dirty="0"/>
              <a:t>ochrana přírody a krajiny vs. turismus, rekreace a sport,</a:t>
            </a:r>
          </a:p>
          <a:p>
            <a:pPr marL="0" indent="0">
              <a:buNone/>
            </a:pPr>
            <a:r>
              <a:rPr lang="cs-CZ" sz="2600" dirty="0"/>
              <a:t>soužití euroamerické civilizace a jiných kultur,</a:t>
            </a:r>
          </a:p>
          <a:p>
            <a:pPr marL="0" indent="0">
              <a:buNone/>
            </a:pPr>
            <a:r>
              <a:rPr lang="cs-CZ" sz="2600" dirty="0"/>
              <a:t>paradigmatická proměna světa v posledních sto letech,</a:t>
            </a:r>
          </a:p>
          <a:p>
            <a:pPr marL="0" indent="0">
              <a:buNone/>
            </a:pPr>
            <a:r>
              <a:rPr lang="cs-CZ" sz="2600" dirty="0"/>
              <a:t>nový typ problémů a krizí v místním, regionálním a globálním měřítku a jejich ne/řešení,</a:t>
            </a:r>
          </a:p>
          <a:p>
            <a:pPr marL="0" indent="0">
              <a:buNone/>
            </a:pPr>
            <a:r>
              <a:rPr lang="cs-CZ" sz="2600" dirty="0"/>
              <a:t>politika, občanská společnost, ekonomika</a:t>
            </a:r>
          </a:p>
          <a:p>
            <a:pPr marL="0" indent="0">
              <a:buNone/>
            </a:pPr>
            <a:r>
              <a:rPr lang="cs-CZ" sz="2600" dirty="0"/>
              <a:t>individuální řešení (lidský pilíř udržitelného rozvoje)</a:t>
            </a:r>
          </a:p>
          <a:p>
            <a:pPr marL="0" indent="0">
              <a:buNone/>
            </a:pPr>
            <a:r>
              <a:rPr lang="cs-CZ" sz="2600" dirty="0"/>
              <a:t>a (trvale) udržitelný rozvoj...</a:t>
            </a:r>
          </a:p>
          <a:p>
            <a:pPr marL="0" indent="0">
              <a:buNone/>
            </a:pPr>
            <a:r>
              <a:rPr lang="cs-CZ" sz="2600" dirty="0"/>
              <a:t>a hlavně:</a:t>
            </a:r>
          </a:p>
          <a:p>
            <a:pPr marL="0" indent="0">
              <a:buNone/>
            </a:pPr>
            <a:r>
              <a:rPr lang="cs-CZ" sz="2600" dirty="0"/>
              <a:t>kritické myšlení rozvíjené v dobrém lidském společenství</a:t>
            </a:r>
          </a:p>
          <a:p>
            <a:pPr marL="0" indent="0">
              <a:buNone/>
            </a:pPr>
            <a:endParaRPr lang="cs-CZ" dirty="0"/>
          </a:p>
          <a:p>
            <a:pPr eaLnBrk="1" hangingPunct="1">
              <a:buFontTx/>
              <a:buNone/>
            </a:pPr>
            <a:endParaRPr lang="cs-CZ" sz="4400" b="1" dirty="0"/>
          </a:p>
          <a:p>
            <a:pPr eaLnBrk="1" hangingPunct="1">
              <a:buFontTx/>
              <a:buNone/>
            </a:pPr>
            <a:endParaRPr lang="cs-CZ" sz="4400" b="1" dirty="0"/>
          </a:p>
        </p:txBody>
      </p:sp>
      <p:pic>
        <p:nvPicPr>
          <p:cNvPr id="4" name="Zástupný symbol pro obsah 3" descr="C:\Dokumenty\FHS\Tajemnik&amp;Zamestnanci\IR\cvIR\Fotky\IRzahradaStrasniceHoraJosefMafra180824\IRzahradaStrasniceHoraJosef180824d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r="13304"/>
          <a:stretch/>
        </p:blipFill>
        <p:spPr bwMode="auto">
          <a:xfrm>
            <a:off x="9437911" y="233009"/>
            <a:ext cx="2389186" cy="243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7" y="469075"/>
            <a:ext cx="4372303" cy="327922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40968" y="1009897"/>
            <a:ext cx="46861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Ondřej Skripnik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ondrej.skripnik@fhs.cuni.cz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tel. 737372573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antropologie náboženství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antropologie práva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romské osady na východním Slovensku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8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Tereza Stöckelová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49" y="1332377"/>
            <a:ext cx="1905000" cy="238125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914399" y="1690688"/>
            <a:ext cx="6779624" cy="4045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Tematické zaměření:</a:t>
            </a:r>
          </a:p>
          <a:p>
            <a:r>
              <a:rPr lang="cs-CZ" dirty="0"/>
              <a:t>Studia vědy, technologií a medicíny</a:t>
            </a:r>
          </a:p>
          <a:p>
            <a:r>
              <a:rPr lang="cs-CZ" dirty="0"/>
              <a:t>Vztah expertízy a politiky</a:t>
            </a:r>
          </a:p>
          <a:p>
            <a:r>
              <a:rPr lang="cs-CZ" dirty="0"/>
              <a:t>Biopolitika a </a:t>
            </a:r>
            <a:r>
              <a:rPr lang="cs-CZ" dirty="0" err="1"/>
              <a:t>mikrobiopolitika</a:t>
            </a:r>
            <a:endParaRPr lang="cs-CZ" dirty="0"/>
          </a:p>
          <a:p>
            <a:r>
              <a:rPr lang="cs-CZ" dirty="0"/>
              <a:t>Politická ekologie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Teoretické zakotvení:</a:t>
            </a:r>
          </a:p>
          <a:p>
            <a:r>
              <a:rPr lang="cs-CZ" dirty="0"/>
              <a:t>Teorie sítí aktérů a navazují přístupy (B. </a:t>
            </a:r>
            <a:r>
              <a:rPr lang="cs-CZ" dirty="0" err="1"/>
              <a:t>Latour</a:t>
            </a:r>
            <a:r>
              <a:rPr lang="cs-CZ" dirty="0"/>
              <a:t>, A. Mol; M. </a:t>
            </a:r>
            <a:r>
              <a:rPr lang="cs-CZ" dirty="0" err="1"/>
              <a:t>Lock</a:t>
            </a:r>
            <a:r>
              <a:rPr lang="cs-CZ" dirty="0"/>
              <a:t>)</a:t>
            </a:r>
          </a:p>
          <a:p>
            <a:r>
              <a:rPr lang="cs-CZ" dirty="0" err="1"/>
              <a:t>Vícedruhová</a:t>
            </a:r>
            <a:r>
              <a:rPr lang="cs-CZ" dirty="0"/>
              <a:t> etnografie (A. </a:t>
            </a:r>
            <a:r>
              <a:rPr lang="cs-CZ" dirty="0" err="1"/>
              <a:t>Tsing</a:t>
            </a:r>
            <a:r>
              <a:rPr lang="cs-CZ" dirty="0"/>
              <a:t>, E. </a:t>
            </a:r>
            <a:r>
              <a:rPr lang="cs-CZ" dirty="0" err="1"/>
              <a:t>Kirksey</a:t>
            </a:r>
            <a:r>
              <a:rPr lang="cs-CZ" dirty="0"/>
              <a:t>; J. </a:t>
            </a:r>
            <a:r>
              <a:rPr lang="cs-CZ" dirty="0" err="1"/>
              <a:t>Lorimer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326" y="365125"/>
            <a:ext cx="7511473" cy="1325563"/>
          </a:xfrm>
        </p:spPr>
        <p:txBody>
          <a:bodyPr/>
          <a:lstStyle/>
          <a:p>
            <a:r>
              <a:rPr lang="en-GB" dirty="0"/>
              <a:t>David </a:t>
            </a:r>
            <a:r>
              <a:rPr lang="en-GB" dirty="0" err="1"/>
              <a:t>Verbu</a:t>
            </a:r>
            <a:r>
              <a:rPr lang="sl-SI" dirty="0"/>
              <a:t>č, Ph</a:t>
            </a:r>
            <a:r>
              <a:rPr lang="en-GB" dirty="0"/>
              <a:t>.</a:t>
            </a:r>
            <a:r>
              <a:rPr lang="sl-SI" dirty="0"/>
              <a:t>D</a:t>
            </a:r>
            <a:r>
              <a:rPr lang="en-GB" dirty="0"/>
              <a:t>.</a:t>
            </a:r>
            <a:br>
              <a:rPr lang="sl-SI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0" y="1027906"/>
            <a:ext cx="3320409" cy="42224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9419" y="1403927"/>
            <a:ext cx="7749308" cy="5375564"/>
          </a:xfrm>
        </p:spPr>
        <p:txBody>
          <a:bodyPr>
            <a:normAutofit fontScale="92500" lnSpcReduction="20000"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 of research: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Ethnomusicology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 of DIY (‘do-it-yourself’) music venues and scenes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 of place/space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anthropology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 music and popular culture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in socialism and post-socialism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Autoethnography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 of family music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Ethnography of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mico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-media and material culture (DIY zines)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 study of ethnographic methods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musicians in Slovenia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Fieldwork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Slovenia, USA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and youth cultures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Music, culture, and technology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and place/space: music venues, geographies, and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spaces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world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Anthropological methods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of cultural representation: from film, media, and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MTV, to art, museums, and ethnography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Email: </a:t>
            </a:r>
            <a:r>
              <a:rPr lang="en-GB" u="sng" dirty="0">
                <a:hlinkClick r:id="rId3"/>
              </a:rPr>
              <a:t>david.verbuc@fhs.cuni.cz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8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CF579A-ECAE-460D-BD5F-A1470149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Markéta Zandlová, Ph.D.</a:t>
            </a:r>
            <a:br>
              <a:rPr lang="cs-CZ" sz="2400" dirty="0"/>
            </a:br>
            <a:r>
              <a:rPr lang="cs-CZ" sz="2400" dirty="0"/>
              <a:t>marketa.zandlova@fhs.cuni.cz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A68902-6E0D-4171-AB25-2038B1AA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275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Antropologie klimatické změny </a:t>
            </a:r>
            <a:r>
              <a:rPr lang="cs-CZ" sz="2000" dirty="0"/>
              <a:t>(globalizace, environmentálně neudržitelné chování, infrastruktury, klimatická krize, klimatická spravedlnost, </a:t>
            </a:r>
            <a:r>
              <a:rPr lang="cs-CZ" sz="2000" dirty="0" err="1"/>
              <a:t>antropocén</a:t>
            </a:r>
            <a:r>
              <a:rPr lang="cs-CZ" sz="2000" dirty="0"/>
              <a:t>, dopady globálního oteplování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Antropologie a prostor </a:t>
            </a:r>
            <a:r>
              <a:rPr lang="cs-CZ" sz="2000" dirty="0"/>
              <a:t>(výzkumy města – </a:t>
            </a:r>
            <a:r>
              <a:rPr lang="cs-CZ" sz="2000" dirty="0" err="1"/>
              <a:t>gentrifikace</a:t>
            </a:r>
            <a:r>
              <a:rPr lang="cs-CZ" sz="2000" dirty="0"/>
              <a:t>, veřejný a soukromý prostor, kontrola prostoru; utváření krajiny; prostorové aspekty sociálních procesů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err="1"/>
              <a:t>Identitní</a:t>
            </a:r>
            <a:r>
              <a:rPr lang="cs-CZ" sz="2000" b="1" dirty="0"/>
              <a:t> politiky </a:t>
            </a:r>
            <a:r>
              <a:rPr lang="cs-CZ" sz="2000" dirty="0"/>
              <a:t>(identita, etnicita, nacionalismus, emancipační hnutí, právo na město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Antropologie hranic </a:t>
            </a:r>
            <a:r>
              <a:rPr lang="cs-CZ" sz="2000" dirty="0"/>
              <a:t>(studium moci státu, státních hranic a jejich překračování; 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ohled, kontrola,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mikromechanismy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moci, subverze, resistence, (i)legální překračování a materializace hranic</a:t>
            </a: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ADADA9-EFB0-4D61-9007-5A4497B61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6787"/>
            <a:ext cx="5181600" cy="440638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Multidisciplinární projekt Příběhy sucha</a:t>
            </a:r>
          </a:p>
          <a:p>
            <a:pPr marL="0" indent="0">
              <a:buNone/>
            </a:pPr>
            <a:r>
              <a:rPr lang="cs-CZ" sz="2200" dirty="0"/>
              <a:t>(</a:t>
            </a:r>
            <a:r>
              <a:rPr lang="cs-CZ" sz="2200" dirty="0">
                <a:hlinkClick r:id="rId2"/>
              </a:rPr>
              <a:t>www.pribehysucha.cuni.cz</a:t>
            </a:r>
            <a:r>
              <a:rPr lang="cs-CZ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Areál </a:t>
            </a:r>
            <a:r>
              <a:rPr lang="cs-CZ" sz="2200" dirty="0"/>
              <a:t>– jihovýchodní Evropa; Česká republika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Metodologie </a:t>
            </a:r>
            <a:r>
              <a:rPr lang="cs-CZ" sz="2200" dirty="0"/>
              <a:t>- etnografie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E0DEEB-A0B7-4FAA-A162-37D7D2F1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401" y="365125"/>
            <a:ext cx="3089466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C5352B-20F3-FE44-8B6D-A778C479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1400" b="1" dirty="0"/>
              <a:t>Yasar Abu Ghosh </a:t>
            </a:r>
            <a:br>
              <a:rPr lang="en-US" sz="1400" dirty="0"/>
            </a:br>
            <a:r>
              <a:rPr lang="en-US" sz="1400" dirty="0" err="1"/>
              <a:t>Katedra</a:t>
            </a:r>
            <a:r>
              <a:rPr lang="en-US" sz="1400" dirty="0"/>
              <a:t> </a:t>
            </a:r>
            <a:r>
              <a:rPr lang="en-US" sz="1400" dirty="0" err="1"/>
              <a:t>sociální</a:t>
            </a:r>
            <a:r>
              <a:rPr lang="en-US" sz="1400" dirty="0"/>
              <a:t> a </a:t>
            </a:r>
            <a:r>
              <a:rPr lang="en-US" sz="1400" dirty="0" err="1"/>
              <a:t>kulturní</a:t>
            </a:r>
            <a:r>
              <a:rPr lang="en-US" sz="1400" dirty="0"/>
              <a:t> </a:t>
            </a:r>
            <a:r>
              <a:rPr lang="en-US" sz="1400" dirty="0" err="1"/>
              <a:t>antropologie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Email: </a:t>
            </a:r>
            <a:r>
              <a:rPr lang="en-US" sz="1400" dirty="0">
                <a:hlinkClick r:id="rId2"/>
              </a:rPr>
              <a:t>abughosh@fhs.cuni.cz</a:t>
            </a:r>
            <a:br>
              <a:rPr lang="en-US" sz="1400" dirty="0"/>
            </a:br>
            <a:r>
              <a:rPr lang="en-US" sz="1400" dirty="0" err="1"/>
              <a:t>Místnost</a:t>
            </a:r>
            <a:r>
              <a:rPr lang="en-US" sz="1400" dirty="0"/>
              <a:t> 2.09</a:t>
            </a:r>
            <a:br>
              <a:rPr lang="en-US" sz="1400" dirty="0"/>
            </a:br>
            <a:r>
              <a:rPr lang="en-US" sz="1400" dirty="0" err="1"/>
              <a:t>Konzultace</a:t>
            </a:r>
            <a:r>
              <a:rPr lang="en-US" sz="1400" dirty="0"/>
              <a:t>: </a:t>
            </a:r>
            <a:r>
              <a:rPr lang="en-US" sz="1400" dirty="0" err="1"/>
              <a:t>Út</a:t>
            </a:r>
            <a:r>
              <a:rPr lang="en-US" sz="1400" dirty="0"/>
              <a:t> 13-14hod</a:t>
            </a:r>
            <a:endParaRPr lang="cs-CZ" sz="1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FF7370-0C5F-1845-97E1-DC975091F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VÝZKUMNÉ ZAMĚŘENÍ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Etnografická teorie, </a:t>
            </a:r>
            <a:r>
              <a:rPr lang="cs-CZ" sz="1600" dirty="0" err="1"/>
              <a:t>poststrukturalismus</a:t>
            </a:r>
            <a:r>
              <a:rPr lang="cs-CZ" sz="1600" dirty="0"/>
              <a:t>, reflexivní metodologie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Paměť a genocida, strategie přežití a chudoba, trh a peníze, politický řád a rezistence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Romové střední a východní Evropy doma i ve světě, Francie, Blízký východ a Severní Afrika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KURZY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i="1" dirty="0"/>
              <a:t>Směna, vlastnictví a politický řád</a:t>
            </a:r>
            <a:r>
              <a:rPr lang="cs-CZ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(politická a ekonomická antropologie na tématech jako: korupce, </a:t>
            </a:r>
            <a:r>
              <a:rPr lang="cs-CZ" sz="1600" dirty="0" err="1"/>
              <a:t>bitcoin</a:t>
            </a:r>
            <a:r>
              <a:rPr lang="cs-CZ" sz="1600" dirty="0"/>
              <a:t>, primitivní peníze a sociální dělba práce)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i="1" dirty="0"/>
              <a:t>Identita, marginalizace a reprezentace Romů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(v opozici ke </a:t>
            </a:r>
            <a:r>
              <a:rPr lang="cs-CZ" sz="1600" dirty="0" err="1"/>
              <a:t>kulturalizujícím</a:t>
            </a:r>
            <a:r>
              <a:rPr lang="cs-CZ" sz="1600" dirty="0"/>
              <a:t> a ekonomizujícím teoriím se tento kurz snaží představit několik podob sociální zkušenosti Romů v Evropě i ve světě)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i="1" dirty="0"/>
              <a:t>Politika paměti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(jak se dělá minulost v komparativní perspektivě)</a:t>
            </a:r>
            <a:endParaRPr lang="cs-CZ" sz="1600" i="1" dirty="0"/>
          </a:p>
        </p:txBody>
      </p:sp>
      <p:pic>
        <p:nvPicPr>
          <p:cNvPr id="3" name="Obrázek 2" descr="Obsah obrázku osoba, muž, pózování&#10;&#10;Popis byl vytvořen automaticky">
            <a:extLst>
              <a:ext uri="{FF2B5EF4-FFF2-40B4-BE49-F238E27FC236}">
                <a16:creationId xmlns:a16="http://schemas.microsoft.com/office/drawing/2014/main" id="{B3766D09-1DDF-5F4C-B0AC-0B4B68147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4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5418" y="220847"/>
            <a:ext cx="7566106" cy="1325563"/>
          </a:xfrm>
        </p:spPr>
        <p:txBody>
          <a:bodyPr>
            <a:normAutofit/>
          </a:bodyPr>
          <a:lstStyle/>
          <a:p>
            <a:r>
              <a:rPr lang="cs-CZ" dirty="0"/>
              <a:t>Dana Bittnerová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8" y="1546410"/>
            <a:ext cx="2666896" cy="4351338"/>
          </a:xfrm>
        </p:spPr>
      </p:pic>
      <p:sp>
        <p:nvSpPr>
          <p:cNvPr id="5" name="Obdélník 4"/>
          <p:cNvSpPr/>
          <p:nvPr/>
        </p:nvSpPr>
        <p:spPr>
          <a:xfrm>
            <a:off x="3865418" y="1440780"/>
            <a:ext cx="741065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Teoreticko-metodologický přístup: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Kognitivní antropologie,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interpretativní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přístupy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Témata: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Problematika menšin a migrantů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Mladí s menšinovou či migrační zkušeností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Instituce podílející se na socializaci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Vzdělávání menšin/Romů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Školní etnografie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Kultura dětí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Bakalářské práce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Migrační příběhy Bulharů v ČR: K otázce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Karta Poláka jako aktér: Případ běloruských držitelů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Sociální život luxusního zboží s klientem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Vyjednávání vztahů teenagerů ve vrstevnické skupině.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Sklepná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baru v migraci; Adaptace a integrace anglofonní menšiny v České republice</a:t>
            </a:r>
            <a:endParaRPr kumimoji="0" lang="cs-CZ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Kontakt: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dana.bittnerova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fhs.cuni.cz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5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Dr. Petra Ezzeddine</a:t>
            </a:r>
            <a:br>
              <a:rPr lang="cs-CZ" b="1" dirty="0"/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62838" y="4308953"/>
            <a:ext cx="8746029" cy="2588236"/>
          </a:xfrm>
        </p:spPr>
        <p:txBody>
          <a:bodyPr>
            <a:noAutofit/>
          </a:bodyPr>
          <a:lstStyle/>
          <a:p>
            <a:pPr marL="285750" indent="-285750"/>
            <a:r>
              <a:rPr lang="cs-CZ" sz="1800" b="1" dirty="0"/>
              <a:t>Vítaná témata bakalářských prací:</a:t>
            </a:r>
          </a:p>
          <a:p>
            <a:pPr marL="742950" lvl="1" indent="-285750"/>
            <a:r>
              <a:rPr lang="cs-CZ" sz="1800" b="1" dirty="0"/>
              <a:t>migrace, praktiky péče o děti a seniory, soudobé příbuzenské vztahy a formy soužití, stárnutí, </a:t>
            </a:r>
            <a:r>
              <a:rPr lang="cs-CZ" sz="1800" b="1" dirty="0" err="1"/>
              <a:t>komodifikace</a:t>
            </a:r>
            <a:r>
              <a:rPr lang="cs-CZ" sz="1800" b="1" dirty="0"/>
              <a:t> péče, alternativní péče, politická ekonomie péče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</a:pPr>
            <a:endParaRPr lang="cs-CZ" sz="1800" b="1" dirty="0"/>
          </a:p>
          <a:p>
            <a:pPr marL="0" indent="180000">
              <a:lnSpc>
                <a:spcPct val="120000"/>
              </a:lnSpc>
              <a:spcBef>
                <a:spcPts val="0"/>
              </a:spcBef>
            </a:pPr>
            <a:r>
              <a:rPr lang="cs-CZ" sz="1800" b="1" dirty="0"/>
              <a:t>Aktuální výzkumné projekty: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/>
              <a:t>CareOrg</a:t>
            </a:r>
            <a:r>
              <a:rPr lang="cs-CZ" sz="1800" dirty="0"/>
              <a:t> (VW </a:t>
            </a:r>
            <a:r>
              <a:rPr lang="cs-CZ" sz="1800" dirty="0" err="1"/>
              <a:t>Stiftung</a:t>
            </a:r>
            <a:r>
              <a:rPr lang="cs-CZ" sz="1800" dirty="0"/>
              <a:t>): </a:t>
            </a:r>
            <a:r>
              <a:rPr lang="cs-CZ" sz="1800" dirty="0" err="1"/>
              <a:t>Transantional</a:t>
            </a:r>
            <a:r>
              <a:rPr lang="cs-CZ" sz="1800" dirty="0"/>
              <a:t> </a:t>
            </a:r>
            <a:r>
              <a:rPr lang="cs-CZ" sz="1800" dirty="0" err="1"/>
              <a:t>organization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care, </a:t>
            </a:r>
            <a:r>
              <a:rPr lang="cs-CZ" sz="1800" dirty="0" err="1"/>
              <a:t>labour</a:t>
            </a:r>
            <a:r>
              <a:rPr lang="cs-CZ" sz="1800" dirty="0"/>
              <a:t> and mobility in CEE;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PERHOUSE (EC) :</a:t>
            </a:r>
            <a:r>
              <a:rPr lang="cs-CZ" sz="1800" dirty="0" err="1"/>
              <a:t>Personal</a:t>
            </a:r>
            <a:r>
              <a:rPr lang="cs-CZ" sz="1800" dirty="0"/>
              <a:t> and </a:t>
            </a:r>
            <a:r>
              <a:rPr lang="cs-CZ" sz="1800" dirty="0" err="1"/>
              <a:t>Household</a:t>
            </a:r>
            <a:r>
              <a:rPr lang="cs-CZ" sz="1800" dirty="0"/>
              <a:t> </a:t>
            </a:r>
            <a:r>
              <a:rPr lang="cs-CZ" sz="1800" dirty="0" err="1"/>
              <a:t>Services</a:t>
            </a:r>
            <a:r>
              <a:rPr lang="cs-CZ" sz="1800" dirty="0"/>
              <a:t> in CEE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6214"/>
            <a:ext cx="2545080" cy="25450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53543" y="1662522"/>
            <a:ext cx="7500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Výzkumně se zaměřuje na migraci, </a:t>
            </a:r>
            <a:r>
              <a:rPr lang="cs-CZ" dirty="0" err="1"/>
              <a:t>trasnacionální</a:t>
            </a:r>
            <a:r>
              <a:rPr lang="cs-CZ" dirty="0"/>
              <a:t> praktiky péče, globalizaci péče a stárnutí v migraci.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Pravidelně vyučuje tyto kurzy pro bakalářské studenty/</a:t>
            </a:r>
            <a:r>
              <a:rPr lang="cs-CZ" b="1" dirty="0" err="1"/>
              <a:t>ky</a:t>
            </a:r>
            <a:r>
              <a:rPr lang="cs-CZ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Úvod do aplikované antropologie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Antropologické perspektivy péče: příbuzenství,  životní cyklus a práce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Gender v migračních studiích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87545" y="4776378"/>
            <a:ext cx="3004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KONTAKT:</a:t>
            </a:r>
          </a:p>
          <a:p>
            <a:r>
              <a:rPr lang="cs-CZ" dirty="0"/>
              <a:t>Katedra sociální a kulturní antropologie, místnost č. 2.09</a:t>
            </a:r>
          </a:p>
          <a:p>
            <a:r>
              <a:rPr lang="cs-CZ" dirty="0">
                <a:hlinkClick r:id="rId3"/>
              </a:rPr>
              <a:t>petra.ezzeddine@fhs.cuni.cz</a:t>
            </a:r>
            <a:r>
              <a:rPr lang="cs-CZ" dirty="0"/>
              <a:t>, konzultace dle domluvy mailem </a:t>
            </a:r>
          </a:p>
        </p:txBody>
      </p:sp>
    </p:spTree>
    <p:extLst>
      <p:ext uri="{BB962C8B-B14F-4D97-AF65-F5344CB8AC3E}">
        <p14:creationId xmlns:p14="http://schemas.microsoft.com/office/powerpoint/2010/main" val="178582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Marek Halbich   </a:t>
            </a:r>
            <a:r>
              <a:rPr lang="cs-CZ" sz="3600" dirty="0"/>
              <a:t>marekhalbich@gmail.com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901387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8491" y="1690688"/>
            <a:ext cx="7095309" cy="4802187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sociální antropolog (marekhalbich@gmail.com)</a:t>
            </a:r>
          </a:p>
          <a:p>
            <a:r>
              <a:rPr lang="cs-CZ" dirty="0"/>
              <a:t>vystudoval etnologii na Filozofické fakultě Univerzity Karlovy (Mgr. 1998, Ph.D. 2007), od roku 2002 působí na Katedře obecné antropologie Fakulty humanitních studií Univerzity Karlovy</a:t>
            </a:r>
          </a:p>
          <a:p>
            <a:r>
              <a:rPr lang="cs-CZ" dirty="0"/>
              <a:t>v letech 1992, 1996 a 2001 prováděl terénní výzkum mezi </a:t>
            </a:r>
            <a:r>
              <a:rPr lang="cs-CZ" dirty="0" err="1"/>
              <a:t>severomexickými</a:t>
            </a:r>
            <a:r>
              <a:rPr lang="cs-CZ" dirty="0"/>
              <a:t> </a:t>
            </a:r>
            <a:r>
              <a:rPr lang="cs-CZ" dirty="0" err="1"/>
              <a:t>Tarahumary</a:t>
            </a:r>
            <a:r>
              <a:rPr lang="cs-CZ" dirty="0"/>
              <a:t>. Výsledky svého výzkumu publikoval v knize </a:t>
            </a:r>
            <a:r>
              <a:rPr lang="cs-CZ" i="1" dirty="0"/>
              <a:t>Ztraceni v kaňonech a na rančích: Sociální a ekologická adaptace </a:t>
            </a:r>
            <a:r>
              <a:rPr lang="cs-CZ" i="1" dirty="0" err="1"/>
              <a:t>Tarahumarů</a:t>
            </a:r>
            <a:r>
              <a:rPr lang="cs-CZ" i="1" dirty="0"/>
              <a:t> v severním Mexiku</a:t>
            </a:r>
            <a:r>
              <a:rPr lang="cs-CZ" dirty="0"/>
              <a:t>. Praha: TOGGA, 2019</a:t>
            </a:r>
          </a:p>
          <a:p>
            <a:r>
              <a:rPr lang="cs-CZ" dirty="0"/>
              <a:t>druhý větší etnografický výzkum prováděl v letech 2011-2014 na Madagaskaru a nyní připravuje k vydání knihu s názvem </a:t>
            </a:r>
            <a:r>
              <a:rPr lang="cs-CZ" i="1" dirty="0"/>
              <a:t>Ekologická a sociální změna na Madagaskaru: </a:t>
            </a:r>
            <a:r>
              <a:rPr lang="cs-CZ" i="1" dirty="0" err="1"/>
              <a:t>Betsimisarakové</a:t>
            </a:r>
            <a:r>
              <a:rPr lang="cs-CZ" i="1" dirty="0"/>
              <a:t> v </a:t>
            </a:r>
            <a:r>
              <a:rPr lang="cs-CZ" i="1" dirty="0" err="1"/>
              <a:t>glokalizovaném</a:t>
            </a:r>
            <a:r>
              <a:rPr lang="cs-CZ" i="1" dirty="0"/>
              <a:t> světě</a:t>
            </a:r>
            <a:endParaRPr lang="cs-CZ" dirty="0"/>
          </a:p>
          <a:p>
            <a:r>
              <a:rPr lang="cs-CZ" dirty="0"/>
              <a:t>ve své odborné práci (výzkum, výuka) se zabývá vztahem lokálního prostředí a globalizace, environmentální změnou a jejím vlivem na lokální společenství (především v tzv. horkých místech biodiverzity), antropologií turismu, příbuzenskými systémy, lingvistickou antropologií, smyslovou antropologií nebo sportem v sociálních a kulturních kontextech</a:t>
            </a:r>
          </a:p>
          <a:p>
            <a:r>
              <a:rPr lang="cs-CZ" dirty="0"/>
              <a:t>kromě Mexika a Madagaskaru prováděl kratší výzkumy v Guatemale, Kostarice, Panamě, Peru a Bolívii a ve středomořské oblasti</a:t>
            </a:r>
          </a:p>
          <a:p>
            <a:r>
              <a:rPr lang="cs-CZ" b="1" dirty="0"/>
              <a:t>Příklady vedených prací:</a:t>
            </a:r>
          </a:p>
          <a:p>
            <a:pPr lvl="1"/>
            <a:r>
              <a:rPr lang="cs-CZ" dirty="0"/>
              <a:t>Spokojený strávník, spokojený zaměstnanec: Zdravá strava a stravování na půdě korporátní firmy;</a:t>
            </a:r>
          </a:p>
          <a:p>
            <a:pPr lvl="1"/>
            <a:r>
              <a:rPr lang="cs-CZ" dirty="0"/>
              <a:t>Běh jako symbolický kapitál;</a:t>
            </a:r>
          </a:p>
          <a:p>
            <a:pPr lvl="1"/>
            <a:r>
              <a:rPr lang="cs-CZ" dirty="0"/>
              <a:t>Koncept feudalismu v evropském a africkém kontextu;</a:t>
            </a:r>
          </a:p>
          <a:p>
            <a:pPr lvl="1"/>
            <a:r>
              <a:rPr lang="cs-CZ" dirty="0"/>
              <a:t>Svatojakubská cesta aneb jak vzniká </a:t>
            </a:r>
            <a:r>
              <a:rPr lang="cs-CZ" dirty="0" err="1"/>
              <a:t>communitas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Vliv virtuální formy komunikace v rámci internetových komunit na moderní ruský jazyk;</a:t>
            </a:r>
          </a:p>
          <a:p>
            <a:pPr lvl="1"/>
            <a:r>
              <a:rPr lang="cs-CZ" dirty="0"/>
              <a:t>Maturita z teoretické perspektivy přechodových rituálů;</a:t>
            </a:r>
          </a:p>
          <a:p>
            <a:pPr lvl="1"/>
            <a:r>
              <a:rPr lang="cs-CZ" dirty="0" err="1"/>
              <a:t>Etnoturismus</a:t>
            </a:r>
            <a:r>
              <a:rPr lang="cs-CZ" dirty="0"/>
              <a:t>: případová studie domorodého kmene </a:t>
            </a:r>
            <a:r>
              <a:rPr lang="cs-CZ" dirty="0" err="1"/>
              <a:t>Huaorani</a:t>
            </a:r>
            <a:r>
              <a:rPr lang="cs-CZ" dirty="0"/>
              <a:t>;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04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28295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Mgr. Martin Heřmanský, Ph.D.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8468"/>
            <a:ext cx="5243818" cy="5046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dirty="0">
                <a:hlinkClick r:id="rId2"/>
              </a:rPr>
              <a:t>martin.hermansky@fhs.cuni.cz</a:t>
            </a:r>
            <a:endParaRPr lang="cs-CZ" sz="3000" dirty="0"/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r>
              <a:rPr lang="cs-CZ" sz="3300" b="1" dirty="0"/>
              <a:t>Preferovaná</a:t>
            </a:r>
            <a:r>
              <a:rPr lang="cs-CZ" sz="3000" b="1" dirty="0"/>
              <a:t> témata</a:t>
            </a:r>
          </a:p>
          <a:p>
            <a:r>
              <a:rPr lang="cs-CZ" b="1" dirty="0"/>
              <a:t>subkulturní studia</a:t>
            </a:r>
          </a:p>
          <a:p>
            <a:r>
              <a:rPr lang="cs-CZ" dirty="0"/>
              <a:t>původní obyvatelé Severní Ameriky (historicky i v současnosti)</a:t>
            </a:r>
          </a:p>
          <a:p>
            <a:r>
              <a:rPr lang="cs-CZ" dirty="0"/>
              <a:t>tělesné modifikace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300" b="1" dirty="0"/>
              <a:t>Preferovaná</a:t>
            </a:r>
            <a:r>
              <a:rPr lang="cs-CZ" sz="3000" b="1" dirty="0"/>
              <a:t> metodologie</a:t>
            </a:r>
          </a:p>
          <a:p>
            <a:r>
              <a:rPr lang="cs-CZ" b="1" dirty="0"/>
              <a:t>kvalitativní výzkum</a:t>
            </a:r>
          </a:p>
          <a:p>
            <a:pPr lvl="1"/>
            <a:r>
              <a:rPr lang="cs-CZ" b="1" dirty="0"/>
              <a:t>etnografie </a:t>
            </a:r>
            <a:r>
              <a:rPr lang="cs-CZ" dirty="0"/>
              <a:t>(včetně etnografie online)</a:t>
            </a:r>
          </a:p>
          <a:p>
            <a:pPr lvl="1"/>
            <a:r>
              <a:rPr lang="cs-CZ" dirty="0"/>
              <a:t>rozhovory (zejména </a:t>
            </a:r>
            <a:r>
              <a:rPr lang="cs-CZ" dirty="0" err="1"/>
              <a:t>polostrukturované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analýza dokumentů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2" y="172178"/>
            <a:ext cx="2650796" cy="32616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5967" y="3514987"/>
            <a:ext cx="5352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Příklady vedených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Konstruování hip-hopové identity b-</a:t>
            </a:r>
            <a:r>
              <a:rPr lang="cs-CZ" sz="1400" dirty="0" err="1"/>
              <a:t>boys</a:t>
            </a:r>
            <a:r>
              <a:rPr lang="cs-CZ" sz="1400" dirty="0"/>
              <a:t>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Komu patří Black </a:t>
            </a:r>
            <a:r>
              <a:rPr lang="cs-CZ" sz="1400" dirty="0" err="1"/>
              <a:t>Hills</a:t>
            </a:r>
            <a:r>
              <a:rPr lang="cs-CZ" sz="1400" dirty="0"/>
              <a:t>? Nárok nativních obyvatel Ameriky vůči vládě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Subkulturní kariéra graffiti </a:t>
            </a:r>
            <a:r>
              <a:rPr lang="cs-CZ" sz="1400" dirty="0" err="1"/>
              <a:t>writerů</a:t>
            </a:r>
            <a:r>
              <a:rPr lang="cs-CZ" sz="1400" dirty="0"/>
              <a:t> a její proměny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“It’s all about love”: </a:t>
            </a:r>
            <a:r>
              <a:rPr lang="en-US" sz="1400" dirty="0" err="1"/>
              <a:t>Tantoo</a:t>
            </a:r>
            <a:r>
              <a:rPr lang="en-US" sz="1400" dirty="0"/>
              <a:t> Cardinal and modern day Canadian indigenous activism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Pojetí a </a:t>
            </a:r>
            <a:r>
              <a:rPr lang="cs-CZ" sz="1400" dirty="0" err="1"/>
              <a:t>performace</a:t>
            </a:r>
            <a:r>
              <a:rPr lang="cs-CZ" sz="1400" dirty="0"/>
              <a:t> genderu v online prostředí hry </a:t>
            </a:r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Warcraft</a:t>
            </a:r>
            <a:r>
              <a:rPr lang="cs-CZ" sz="1400" dirty="0"/>
              <a:t> z perspektivy hráčů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Etnografie tetovacího salónu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Steampunk</a:t>
            </a:r>
            <a:r>
              <a:rPr lang="cs-CZ" sz="1400" dirty="0"/>
              <a:t> v České republice - setkání subkultur?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Emo online: Struktura a funkce virtuální komunity serveru </a:t>
            </a:r>
            <a:r>
              <a:rPr lang="cs-CZ" sz="1400" dirty="0" err="1"/>
              <a:t>Emosvět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Obraz indiána v příbězích jejich zajatců (Mary </a:t>
            </a:r>
            <a:r>
              <a:rPr lang="cs-CZ" sz="1400" dirty="0" err="1"/>
              <a:t>Jemisonové</a:t>
            </a:r>
            <a:r>
              <a:rPr lang="cs-CZ" sz="1400" dirty="0"/>
              <a:t> a Johna </a:t>
            </a:r>
            <a:r>
              <a:rPr lang="cs-CZ" sz="1400" dirty="0" err="1"/>
              <a:t>Tannera</a:t>
            </a:r>
            <a:r>
              <a:rPr lang="cs-CZ" sz="1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62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9E6CF-E27A-F17B-603C-83E19B90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93403"/>
            <a:ext cx="11075546" cy="12283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Lenka Jakoubková Budilová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A9756-4FE4-E26F-EFB4-22DF5BCC7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176" y="2089524"/>
            <a:ext cx="6830007" cy="4273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900" b="1" dirty="0"/>
              <a:t>Antropologie příbuzenství </a:t>
            </a:r>
            <a:r>
              <a:rPr lang="cs-CZ" sz="1900" dirty="0"/>
              <a:t>(podoby rodiny, zejm. v Evropě, „fiktivní“ příbuzenství, dědické strategie, jména a pojmenovávání, příbuzenské terminologie).</a:t>
            </a:r>
          </a:p>
          <a:p>
            <a:r>
              <a:rPr lang="cs-CZ" sz="1900" b="1" dirty="0"/>
              <a:t>Antropologie Evropy </a:t>
            </a:r>
            <a:r>
              <a:rPr lang="cs-CZ" sz="1900" dirty="0"/>
              <a:t>(menšiny a </a:t>
            </a:r>
            <a:r>
              <a:rPr lang="cs-CZ" sz="1900" dirty="0" err="1"/>
              <a:t>marginalizované</a:t>
            </a:r>
            <a:r>
              <a:rPr lang="cs-CZ" sz="1900" dirty="0"/>
              <a:t> skupiny, rurální oblasti Evropy, depopulace).</a:t>
            </a:r>
          </a:p>
          <a:p>
            <a:r>
              <a:rPr lang="cs-CZ" sz="1900" b="1" dirty="0"/>
              <a:t>Antropologie Balkánu </a:t>
            </a:r>
            <a:r>
              <a:rPr lang="cs-CZ" sz="1900" dirty="0"/>
              <a:t>(České menšiny v jihovýchodní Evropě, Češi v Bulharsku, podoby rodiny v JV Evropě).</a:t>
            </a:r>
          </a:p>
          <a:p>
            <a:pPr marL="0" indent="0">
              <a:buNone/>
            </a:pPr>
            <a:endParaRPr lang="cs-CZ" sz="1300" dirty="0"/>
          </a:p>
          <a:p>
            <a:pPr marL="0" indent="0">
              <a:buNone/>
            </a:pPr>
            <a:r>
              <a:rPr lang="cs-CZ" sz="1900" dirty="0"/>
              <a:t>Preferované metody: terénní výzkum </a:t>
            </a:r>
          </a:p>
          <a:p>
            <a:pPr marL="0" indent="0">
              <a:buNone/>
            </a:pPr>
            <a:endParaRPr lang="cs-CZ" sz="1200" dirty="0"/>
          </a:p>
          <a:p>
            <a:pPr marL="0"/>
            <a:r>
              <a:rPr lang="cs-CZ" sz="1900" dirty="0"/>
              <a:t>Kontakt: </a:t>
            </a:r>
            <a:r>
              <a:rPr lang="cs-CZ" sz="1900" dirty="0">
                <a:hlinkClick r:id="rId2"/>
              </a:rPr>
              <a:t>Lenka.JakoubkovaBudilova@fhs.cuni.cz</a:t>
            </a:r>
            <a:r>
              <a:rPr lang="cs-CZ" sz="1900" dirty="0"/>
              <a:t>.</a:t>
            </a:r>
          </a:p>
          <a:p>
            <a:pPr marL="0"/>
            <a:r>
              <a:rPr lang="cs-CZ" sz="1900" dirty="0"/>
              <a:t>Konzultace: pátek 12:30 – 13:30, místnost 2.08</a:t>
            </a:r>
            <a:endParaRPr lang="en-US" sz="1900" dirty="0"/>
          </a:p>
        </p:txBody>
      </p:sp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396A1B95-1055-B934-E134-B6E728AFF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0916" r="-3" b="2163"/>
          <a:stretch/>
        </p:blipFill>
        <p:spPr>
          <a:xfrm>
            <a:off x="7675658" y="2093976"/>
            <a:ext cx="3941064" cy="42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5064622" cy="1293223"/>
          </a:xfrm>
        </p:spPr>
        <p:txBody>
          <a:bodyPr>
            <a:normAutofit/>
          </a:bodyPr>
          <a:lstStyle/>
          <a:p>
            <a:r>
              <a:rPr lang="cs-CZ" sz="2800" b="1" dirty="0"/>
              <a:t>Doc. PhDr. Zuzana Jurková, Ph.D.</a:t>
            </a:r>
            <a:br>
              <a:rPr lang="cs-CZ" sz="2800" b="1" dirty="0"/>
            </a:br>
            <a:r>
              <a:rPr lang="cs-CZ" sz="2000" dirty="0">
                <a:hlinkClick r:id="rId2"/>
              </a:rPr>
              <a:t>https://fhs.cuni.cz/FHS-1305.html</a:t>
            </a:r>
            <a:br>
              <a:rPr lang="cs-CZ" sz="2000" dirty="0"/>
            </a:br>
            <a:r>
              <a:rPr lang="cs-CZ" sz="2000" dirty="0"/>
              <a:t>zuzana.jurkova@post.cz</a:t>
            </a:r>
            <a:endParaRPr lang="cs-CZ" sz="20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9303"/>
          <a:stretch>
            <a:fillRect/>
          </a:stretch>
        </p:blipFill>
        <p:spPr>
          <a:xfrm rot="10800000">
            <a:off x="7158038" y="1227138"/>
            <a:ext cx="3657600" cy="33702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20511" cy="3811588"/>
          </a:xfrm>
        </p:spPr>
        <p:txBody>
          <a:bodyPr>
            <a:noAutofit/>
          </a:bodyPr>
          <a:lstStyle/>
          <a:p>
            <a:r>
              <a:rPr lang="cs-CZ" sz="2000" b="1" dirty="0"/>
              <a:t>Zaměření: </a:t>
            </a:r>
            <a:r>
              <a:rPr lang="cs-CZ" sz="2000" dirty="0"/>
              <a:t>etnomuzikologie, především</a:t>
            </a:r>
          </a:p>
          <a:p>
            <a:r>
              <a:rPr lang="cs-CZ" sz="2000" dirty="0"/>
              <a:t>Hudba menšin, zejm. Romů;</a:t>
            </a:r>
          </a:p>
          <a:p>
            <a:r>
              <a:rPr lang="cs-CZ" sz="2000" dirty="0"/>
              <a:t>Hudba a paměť;</a:t>
            </a:r>
          </a:p>
          <a:p>
            <a:r>
              <a:rPr lang="cs-CZ" sz="2000" dirty="0"/>
              <a:t>Aplikovaná etnomuzikologie…</a:t>
            </a:r>
          </a:p>
          <a:p>
            <a:r>
              <a:rPr lang="cs-CZ" sz="2000" b="1" dirty="0"/>
              <a:t>Kurzy:</a:t>
            </a:r>
          </a:p>
          <a:p>
            <a:r>
              <a:rPr lang="cs-CZ" sz="2000" dirty="0"/>
              <a:t>Mimoevropské </a:t>
            </a:r>
            <a:r>
              <a:rPr lang="cs-CZ" sz="2000" dirty="0" err="1"/>
              <a:t>hud</a:t>
            </a:r>
            <a:r>
              <a:rPr lang="cs-CZ" sz="2000" dirty="0"/>
              <a:t>. kultury I., II.</a:t>
            </a:r>
          </a:p>
          <a:p>
            <a:r>
              <a:rPr lang="cs-CZ" sz="2000" dirty="0"/>
              <a:t>Orální </a:t>
            </a:r>
            <a:r>
              <a:rPr lang="cs-CZ" sz="2000" dirty="0" err="1"/>
              <a:t>hud</a:t>
            </a:r>
            <a:r>
              <a:rPr lang="cs-CZ" sz="2000" dirty="0"/>
              <a:t>. kultury Evropy;</a:t>
            </a:r>
          </a:p>
          <a:p>
            <a:r>
              <a:rPr lang="cs-CZ" sz="2000" dirty="0"/>
              <a:t>Hudba Romů;</a:t>
            </a:r>
          </a:p>
          <a:p>
            <a:r>
              <a:rPr lang="cs-CZ" sz="2000" dirty="0"/>
              <a:t>Hudební antropologie;</a:t>
            </a:r>
          </a:p>
          <a:p>
            <a:r>
              <a:rPr lang="cs-CZ" sz="2000" dirty="0"/>
              <a:t>Aplikovaná etnomuzikologie…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E982DB-CA08-698F-7DED-4D9B603F79EA}"/>
              </a:ext>
            </a:extLst>
          </p:cNvPr>
          <p:cNvSpPr txBox="1"/>
          <p:nvPr/>
        </p:nvSpPr>
        <p:spPr>
          <a:xfrm>
            <a:off x="7158038" y="5261530"/>
            <a:ext cx="396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ZS 2023/24 </a:t>
            </a:r>
            <a:r>
              <a:rPr lang="cs-CZ" dirty="0" err="1">
                <a:solidFill>
                  <a:srgbClr val="FF0000"/>
                </a:solidFill>
              </a:rPr>
              <a:t>sabbatical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taking a selfie&#10;&#10;Description automatically generated">
            <a:extLst>
              <a:ext uri="{FF2B5EF4-FFF2-40B4-BE49-F238E27FC236}">
                <a16:creationId xmlns:a16="http://schemas.microsoft.com/office/drawing/2014/main" id="{A57B352A-440C-4C1F-7243-C85D13E7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8"/>
          <a:stretch/>
        </p:blipFill>
        <p:spPr>
          <a:xfrm>
            <a:off x="457201" y="-10"/>
            <a:ext cx="450809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B19DE-D478-4EF9-A63B-D47EC43B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6C173-74D1-32E8-B78B-90B136A9B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290" y="365760"/>
            <a:ext cx="5997678" cy="1325562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Jaroslav Klepal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accent1"/>
                </a:solidFill>
              </a:rPr>
              <a:t>Katedra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sociální</a:t>
            </a:r>
            <a:r>
              <a:rPr lang="en-US" sz="1400" dirty="0">
                <a:solidFill>
                  <a:schemeClr val="accent1"/>
                </a:solidFill>
              </a:rPr>
              <a:t> a </a:t>
            </a:r>
            <a:r>
              <a:rPr lang="en-US" sz="1400" dirty="0" err="1">
                <a:solidFill>
                  <a:schemeClr val="accent1"/>
                </a:solidFill>
              </a:rPr>
              <a:t>kulturní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antropologie</a:t>
            </a:r>
            <a:br>
              <a:rPr lang="en-US" sz="1400" dirty="0">
                <a:solidFill>
                  <a:schemeClr val="accent1"/>
                </a:solidFill>
              </a:rPr>
            </a:b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Email: jaroslav.klepal@fhs.cuni.cz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accent1"/>
                </a:solidFill>
              </a:rPr>
              <a:t>Místnost</a:t>
            </a:r>
            <a:r>
              <a:rPr lang="en-US" sz="1400" dirty="0">
                <a:solidFill>
                  <a:schemeClr val="accent1"/>
                </a:solidFill>
              </a:rPr>
              <a:t> 2.10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accent1"/>
                </a:solidFill>
              </a:rPr>
              <a:t>Konzultace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>
                <a:solidFill>
                  <a:schemeClr val="accent1"/>
                </a:solidFill>
              </a:rPr>
              <a:t>Pá</a:t>
            </a:r>
            <a:r>
              <a:rPr lang="en-US" sz="1400" dirty="0">
                <a:solidFill>
                  <a:schemeClr val="accent1"/>
                </a:solidFill>
              </a:rPr>
              <a:t> 10-11hod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E8C2D-4F5A-49E0-8155-C1699A47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353E5-CF96-323A-CFBA-588EE88B3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290" y="1828800"/>
            <a:ext cx="6015571" cy="50292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edicínská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antropologie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tělesnost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trauma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PTSD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sociální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utrpení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vyloučení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marginalizace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komplementární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alternativní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medicína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lékařské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18288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ntropologie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náboženství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morálky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náboženská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hnutí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materialita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konflikt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násilí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váleční veteráni,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dobro) </a:t>
            </a:r>
          </a:p>
          <a:p>
            <a:pPr marL="342900" indent="-18288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tnografie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18288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Bosna a Hercegovina,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západní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Balkán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České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republika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střední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Evropa</a:t>
            </a:r>
          </a:p>
          <a:p>
            <a:pPr indent="-18288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28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ie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2040</Words>
  <Application>Microsoft Office PowerPoint</Application>
  <PresentationFormat>Širokoúhlá obrazovka</PresentationFormat>
  <Paragraphs>241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18</vt:i4>
      </vt:variant>
    </vt:vector>
  </HeadingPairs>
  <TitlesOfParts>
    <vt:vector size="36" baseType="lpstr">
      <vt:lpstr>Arial</vt:lpstr>
      <vt:lpstr>Bahnschrift</vt:lpstr>
      <vt:lpstr>Calibri</vt:lpstr>
      <vt:lpstr>Calibri Light</vt:lpstr>
      <vt:lpstr>Century Schoolbook</vt:lpstr>
      <vt:lpstr>Source Sans Pro Black</vt:lpstr>
      <vt:lpstr>Source Sans Pro Semibold</vt:lpstr>
      <vt:lpstr>Symbol</vt:lpstr>
      <vt:lpstr>Times New Roman</vt:lpstr>
      <vt:lpstr>Wingdings</vt:lpstr>
      <vt:lpstr>Wingdings 2</vt:lpstr>
      <vt:lpstr>Motiv Office</vt:lpstr>
      <vt:lpstr>1_Motiv Office</vt:lpstr>
      <vt:lpstr>Výchozí návrh</vt:lpstr>
      <vt:lpstr>3_Motiv Office</vt:lpstr>
      <vt:lpstr>View</vt:lpstr>
      <vt:lpstr>1_Office Theme</vt:lpstr>
      <vt:lpstr>2_Office Theme</vt:lpstr>
      <vt:lpstr>Katedra  sociální a kulturní antropologie</vt:lpstr>
      <vt:lpstr>Yasar Abu Ghosh  Katedra sociální a kulturní antropologie  Email: abughosh@fhs.cuni.cz Místnost 2.09 Konzultace: Út 13-14hod</vt:lpstr>
      <vt:lpstr>Dana Bittnerová</vt:lpstr>
      <vt:lpstr>Dr. Petra Ezzeddine </vt:lpstr>
      <vt:lpstr>Marek Halbich   marekhalbich@gmail.com</vt:lpstr>
      <vt:lpstr>Mgr. Martin Heřmanský, Ph.D.</vt:lpstr>
      <vt:lpstr>Lenka Jakoubková Budilová </vt:lpstr>
      <vt:lpstr>Doc. PhDr. Zuzana Jurková, Ph.D. https://fhs.cuni.cz/FHS-1305.html zuzana.jurkova@post.cz</vt:lpstr>
      <vt:lpstr>Jaroslav Klepal Katedra sociální a kulturní antropologie  Email: jaroslav.klepal@fhs.cuni.cz Místnost 2.10 Konzultace: Pá 10-11hod</vt:lpstr>
      <vt:lpstr>Prezentace aplikace PowerPoint</vt:lpstr>
      <vt:lpstr>Michal Lehečka, Ph. D. michal.lehecka@fhs.cuni.cz  Místnost 2.10,  konzultace: Po 13:00-14:00</vt:lpstr>
      <vt:lpstr>Hedvika Novotná, Ph.D.</vt:lpstr>
      <vt:lpstr>Mgr. Oldřich Poděbradský, Ph.D. oldrich.podebradsky@fhs.cuni.cz Místnost 2.10 Konzultace úterý 14:00-16:30, po předchozí domluvě</vt:lpstr>
      <vt:lpstr>Prezentace aplikace PowerPoint</vt:lpstr>
      <vt:lpstr>Prezentace aplikace PowerPoint</vt:lpstr>
      <vt:lpstr>Tereza Stöckelová</vt:lpstr>
      <vt:lpstr>David Verbuč, Ph.D. </vt:lpstr>
      <vt:lpstr>Markéta Zandlová, Ph.D. marketa.zandlova@fhs.cuni.cz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Diplomní seminář I. Sociokulturní antropologie</dc:title>
  <dc:creator>Uživatel systému Windows</dc:creator>
  <cp:lastModifiedBy>Hedvika Novotná</cp:lastModifiedBy>
  <cp:revision>85</cp:revision>
  <dcterms:created xsi:type="dcterms:W3CDTF">2020-10-12T23:47:05Z</dcterms:created>
  <dcterms:modified xsi:type="dcterms:W3CDTF">2023-10-23T20:33:19Z</dcterms:modified>
</cp:coreProperties>
</file>