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1" r:id="rId16"/>
    <p:sldId id="270" r:id="rId17"/>
    <p:sldId id="272" r:id="rId18"/>
    <p:sldId id="275" r:id="rId19"/>
    <p:sldId id="277" r:id="rId20"/>
    <p:sldId id="278" r:id="rId21"/>
    <p:sldId id="281" r:id="rId22"/>
    <p:sldId id="282" r:id="rId23"/>
    <p:sldId id="283" r:id="rId24"/>
    <p:sldId id="284" r:id="rId25"/>
    <p:sldId id="285" r:id="rId26"/>
    <p:sldId id="287" r:id="rId27"/>
    <p:sldId id="290" r:id="rId28"/>
    <p:sldId id="273" r:id="rId29"/>
    <p:sldId id="274" r:id="rId30"/>
    <p:sldId id="289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3883" autoAdjust="0"/>
  </p:normalViewPr>
  <p:slideViewPr>
    <p:cSldViewPr snapToGrid="0">
      <p:cViewPr varScale="1">
        <p:scale>
          <a:sx n="63" d="100"/>
          <a:sy n="63" d="100"/>
        </p:scale>
        <p:origin x="70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cs-C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745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30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17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385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884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10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23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46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96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781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247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cs-C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cs-C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40973-6CC0-4BE4-94FF-F5DB46D7D0CD}" type="datetimeFigureOut">
              <a:rPr lang="cs-CZ" smtClean="0"/>
              <a:t>04.04.2026</a:t>
            </a:fld>
            <a:endParaRPr lang="cs-C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5CB3-7A38-4B40-9ED5-5D76BF7EF7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21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repetitor.1c.ru/russian/vidy-deeprichastiy/" TargetMode="External"/><Relationship Id="rId2" Type="http://schemas.openxmlformats.org/officeDocument/2006/relationships/hyperlink" Target="https://cs.wikipedia.org/wiki/P%C5%99echodn%C3%AD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653" y="492426"/>
            <a:ext cx="11560404" cy="1794284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TVOŘENÍ PŘECHODNÍKŮ V RUSKÉM JAZYCE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0915" y="2510543"/>
            <a:ext cx="3346517" cy="517475"/>
          </a:xfrm>
        </p:spPr>
        <p:txBody>
          <a:bodyPr/>
          <a:lstStyle/>
          <a:p>
            <a:r>
              <a:rPr lang="cs-CZ" dirty="0" smtClean="0">
                <a:latin typeface="Bookman Old Style" panose="02050604050505020204" pitchFamily="18" charset="0"/>
              </a:rPr>
              <a:t>Seitlová Anna</a:t>
            </a:r>
            <a:endParaRPr lang="cs-CZ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206" y="311085"/>
            <a:ext cx="11359299" cy="621226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 descr="Мем Деепричастие №194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32" y="3339685"/>
            <a:ext cx="4308049" cy="303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47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03" y="129456"/>
            <a:ext cx="11972040" cy="954625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PŘECHODNÍKY A SLOVESNÝ VID (RJ)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402" y="1249051"/>
            <a:ext cx="11972041" cy="5608949"/>
          </a:xfrm>
        </p:spPr>
        <p:txBody>
          <a:bodyPr>
            <a:normAutofit fontScale="925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cs-CZ" b="1" dirty="0"/>
              <a:t> </a:t>
            </a:r>
            <a:r>
              <a:rPr lang="cs-CZ" dirty="0" smtClean="0">
                <a:latin typeface="Bookman Old Style" panose="02050604050505020204" pitchFamily="18" charset="0"/>
              </a:rPr>
              <a:t>Nedokonavý </a:t>
            </a:r>
            <a:r>
              <a:rPr lang="cs-CZ" dirty="0">
                <a:latin typeface="Bookman Old Style" panose="02050604050505020204" pitchFamily="18" charset="0"/>
              </a:rPr>
              <a:t>vid (несовершенный вид)</a:t>
            </a:r>
          </a:p>
          <a:p>
            <a:pPr lvl="0"/>
            <a:r>
              <a:rPr lang="cs-CZ" dirty="0">
                <a:latin typeface="Bookman Old Style" panose="02050604050505020204" pitchFamily="18" charset="0"/>
              </a:rPr>
              <a:t>přechodníky </a:t>
            </a:r>
            <a:r>
              <a:rPr lang="cs-CZ" dirty="0" smtClean="0">
                <a:latin typeface="Bookman Old Style" panose="02050604050505020204" pitchFamily="18" charset="0"/>
              </a:rPr>
              <a:t>vyjadřují </a:t>
            </a:r>
            <a:r>
              <a:rPr lang="cs-CZ" dirty="0">
                <a:latin typeface="Bookman Old Style" panose="02050604050505020204" pitchFamily="18" charset="0"/>
              </a:rPr>
              <a:t>děj probíhající současně s dějem </a:t>
            </a:r>
            <a:r>
              <a:rPr lang="cs-CZ" dirty="0" smtClean="0">
                <a:latin typeface="Bookman Old Style" panose="02050604050505020204" pitchFamily="18" charset="0"/>
              </a:rPr>
              <a:t>hlavním</a:t>
            </a:r>
          </a:p>
          <a:p>
            <a:pPr lvl="0"/>
            <a:r>
              <a:rPr lang="cs-CZ" u="sng" dirty="0" smtClean="0">
                <a:latin typeface="Bookman Old Style" panose="02050604050505020204" pitchFamily="18" charset="0"/>
              </a:rPr>
              <a:t>vztah </a:t>
            </a:r>
            <a:r>
              <a:rPr lang="cs-CZ" u="sng" dirty="0">
                <a:latin typeface="Bookman Old Style" panose="02050604050505020204" pitchFamily="18" charset="0"/>
              </a:rPr>
              <a:t>simultánnosti</a:t>
            </a:r>
          </a:p>
          <a:p>
            <a:pPr lvl="0"/>
            <a:r>
              <a:rPr lang="cs-CZ" dirty="0">
                <a:latin typeface="Bookman Old Style" panose="02050604050505020204" pitchFamily="18" charset="0"/>
              </a:rPr>
              <a:t>tvoří se od sloves nedokonavého vidu pomocí přípon </a:t>
            </a:r>
            <a:r>
              <a:rPr lang="cs-CZ" i="1" dirty="0">
                <a:latin typeface="Bookman Old Style" panose="02050604050505020204" pitchFamily="18" charset="0"/>
              </a:rPr>
              <a:t>-а</a:t>
            </a:r>
            <a:r>
              <a:rPr lang="cs-CZ" dirty="0">
                <a:latin typeface="Bookman Old Style" panose="02050604050505020204" pitchFamily="18" charset="0"/>
              </a:rPr>
              <a:t> nebo </a:t>
            </a:r>
            <a:r>
              <a:rPr lang="cs-CZ" i="1" dirty="0" smtClean="0">
                <a:latin typeface="Bookman Old Style" panose="02050604050505020204" pitchFamily="18" charset="0"/>
              </a:rPr>
              <a:t>–я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 lvl="0"/>
            <a:r>
              <a:rPr lang="cs-CZ" dirty="0" smtClean="0">
                <a:latin typeface="Bookman Old Style" panose="02050604050505020204" pitchFamily="18" charset="0"/>
              </a:rPr>
              <a:t>odpovídají </a:t>
            </a:r>
            <a:r>
              <a:rPr lang="cs-CZ" dirty="0">
                <a:latin typeface="Bookman Old Style" panose="02050604050505020204" pitchFamily="18" charset="0"/>
              </a:rPr>
              <a:t>na otázku: </a:t>
            </a:r>
            <a:r>
              <a:rPr lang="cs-CZ" b="1" dirty="0">
                <a:latin typeface="Bookman Old Style" panose="02050604050505020204" pitchFamily="18" charset="0"/>
              </a:rPr>
              <a:t>👉 </a:t>
            </a:r>
            <a:r>
              <a:rPr lang="cs-CZ" b="1" i="1" dirty="0">
                <a:latin typeface="Bookman Old Style" panose="02050604050505020204" pitchFamily="18" charset="0"/>
              </a:rPr>
              <a:t>что делая?</a:t>
            </a:r>
            <a:r>
              <a:rPr lang="cs-CZ" b="1" dirty="0">
                <a:latin typeface="Bookman Old Style" panose="02050604050505020204" pitchFamily="18" charset="0"/>
              </a:rPr>
              <a:t>“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Nedokonavé vyjadřují současnost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– co se děje zároveň s 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hl. dějem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 smtClean="0">
                <a:latin typeface="Bookman Old Style" panose="02050604050505020204" pitchFamily="18" charset="0"/>
              </a:rPr>
              <a:t> Dokonavý </a:t>
            </a:r>
            <a:r>
              <a:rPr lang="cs-CZ" dirty="0">
                <a:latin typeface="Bookman Old Style" panose="02050604050505020204" pitchFamily="18" charset="0"/>
              </a:rPr>
              <a:t>vid (совершенный вид)</a:t>
            </a:r>
          </a:p>
          <a:p>
            <a:pPr lvl="0"/>
            <a:r>
              <a:rPr lang="cs-CZ" dirty="0">
                <a:latin typeface="Bookman Old Style" panose="02050604050505020204" pitchFamily="18" charset="0"/>
              </a:rPr>
              <a:t>přechodníky </a:t>
            </a:r>
            <a:r>
              <a:rPr lang="cs-CZ" dirty="0" smtClean="0">
                <a:latin typeface="Bookman Old Style" panose="02050604050505020204" pitchFamily="18" charset="0"/>
              </a:rPr>
              <a:t>vyjadřují </a:t>
            </a:r>
            <a:r>
              <a:rPr lang="cs-CZ" dirty="0">
                <a:latin typeface="Bookman Old Style" panose="02050604050505020204" pitchFamily="18" charset="0"/>
              </a:rPr>
              <a:t>děj předcházející ději </a:t>
            </a:r>
            <a:r>
              <a:rPr lang="cs-CZ" dirty="0" smtClean="0">
                <a:latin typeface="Bookman Old Style" panose="02050604050505020204" pitchFamily="18" charset="0"/>
              </a:rPr>
              <a:t>hlavnímu</a:t>
            </a:r>
          </a:p>
          <a:p>
            <a:pPr lvl="0"/>
            <a:r>
              <a:rPr lang="cs-CZ" u="sng" dirty="0" smtClean="0">
                <a:latin typeface="Bookman Old Style" panose="02050604050505020204" pitchFamily="18" charset="0"/>
              </a:rPr>
              <a:t>vztah </a:t>
            </a:r>
            <a:r>
              <a:rPr lang="cs-CZ" u="sng" dirty="0">
                <a:latin typeface="Bookman Old Style" panose="02050604050505020204" pitchFamily="18" charset="0"/>
              </a:rPr>
              <a:t>anteriority</a:t>
            </a:r>
          </a:p>
          <a:p>
            <a:pPr lvl="0"/>
            <a:r>
              <a:rPr lang="cs-CZ" dirty="0">
                <a:latin typeface="Bookman Old Style" panose="02050604050505020204" pitchFamily="18" charset="0"/>
              </a:rPr>
              <a:t>odpovídají na otázku: </a:t>
            </a:r>
            <a:r>
              <a:rPr lang="cs-CZ" b="1" dirty="0">
                <a:latin typeface="Bookman Old Style" panose="02050604050505020204" pitchFamily="18" charset="0"/>
              </a:rPr>
              <a:t>👉 </a:t>
            </a:r>
            <a:r>
              <a:rPr lang="cs-CZ" b="1" i="1" dirty="0">
                <a:latin typeface="Bookman Old Style" panose="02050604050505020204" pitchFamily="18" charset="0"/>
              </a:rPr>
              <a:t>что сделав</a:t>
            </a:r>
            <a:r>
              <a:rPr lang="cs-CZ" b="1" i="1" dirty="0" smtClean="0">
                <a:latin typeface="Bookman Old Style" panose="02050604050505020204" pitchFamily="18" charset="0"/>
              </a:rPr>
              <a:t>?</a:t>
            </a:r>
            <a:r>
              <a:rPr lang="cs-CZ" b="1" dirty="0" smtClean="0">
                <a:latin typeface="Bookman Old Style" panose="02050604050505020204" pitchFamily="18" charset="0"/>
              </a:rPr>
              <a:t>“</a:t>
            </a:r>
            <a:endParaRPr lang="cs-CZ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Dokonavé vyjadřují předčasnost – co se stalo dříve, než hlavní děj.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8472" y="1249049"/>
            <a:ext cx="6363093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518472" y="4179198"/>
            <a:ext cx="5627803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89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065" y="164717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 smtClean="0">
                <a:latin typeface="Bookman Old Style" panose="02050604050505020204" pitchFamily="18" charset="0"/>
              </a:rPr>
              <a:t>TVOŘENÍ PŘECHODNÍKŮ</a:t>
            </a:r>
            <a:endParaRPr lang="cs-CZ" sz="60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3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43" y="150829"/>
            <a:ext cx="11935120" cy="1112363"/>
          </a:xfrm>
        </p:spPr>
        <p:txBody>
          <a:bodyPr/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PŘECHODNÍK PŘÍTOMNÝ (SOUČASNÝ)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815" y="1121790"/>
            <a:ext cx="11736370" cy="5592501"/>
          </a:xfrm>
        </p:spPr>
        <p:txBody>
          <a:bodyPr>
            <a:normAutofit fontScale="70000" lnSpcReduction="20000"/>
          </a:bodyPr>
          <a:lstStyle/>
          <a:p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tvoří </a:t>
            </a:r>
            <a:r>
              <a:rPr lang="cs-CZ" sz="3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se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od </a:t>
            </a:r>
            <a:r>
              <a:rPr lang="cs-CZ" sz="3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sloves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nedokonavých</a:t>
            </a:r>
            <a:endParaRPr lang="cs-CZ" sz="3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cs-CZ" sz="3400" dirty="0">
                <a:latin typeface="Bookman Old Style" panose="02050604050505020204" pitchFamily="18" charset="0"/>
              </a:rPr>
              <a:t>vyjadřuje děj současný s dějem </a:t>
            </a:r>
            <a:r>
              <a:rPr lang="cs-CZ" sz="3400" dirty="0" smtClean="0">
                <a:latin typeface="Bookman Old Style" panose="02050604050505020204" pitchFamily="18" charset="0"/>
              </a:rPr>
              <a:t>přísudku</a:t>
            </a:r>
          </a:p>
          <a:p>
            <a:r>
              <a:rPr lang="cs-CZ" sz="3400" dirty="0">
                <a:latin typeface="Bookman Old Style" panose="02050604050505020204" pitchFamily="18" charset="0"/>
              </a:rPr>
              <a:t>koncovky se řídí podle zakončení </a:t>
            </a:r>
            <a:r>
              <a:rPr lang="cs-CZ" sz="3400" b="1" dirty="0">
                <a:latin typeface="Bookman Old Style" panose="02050604050505020204" pitchFamily="18" charset="0"/>
              </a:rPr>
              <a:t>3. osoby množného </a:t>
            </a:r>
            <a:r>
              <a:rPr lang="cs-CZ" sz="3400" b="1" dirty="0" smtClean="0">
                <a:latin typeface="Bookman Old Style" panose="02050604050505020204" pitchFamily="18" charset="0"/>
              </a:rPr>
              <a:t>čísla přítom. času</a:t>
            </a:r>
            <a:endParaRPr lang="cs-CZ" sz="3400" b="1" i="1" dirty="0" smtClean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cs-CZ" sz="3400" dirty="0" smtClean="0">
                <a:latin typeface="Bookman Old Style" panose="02050604050505020204" pitchFamily="18" charset="0"/>
              </a:rPr>
              <a:t>SLOVESA 3</a:t>
            </a:r>
            <a:r>
              <a:rPr lang="cs-CZ" sz="3400" dirty="0">
                <a:latin typeface="Bookman Old Style" panose="02050604050505020204" pitchFamily="18" charset="0"/>
              </a:rPr>
              <a:t>. osoby mn. č. končící na </a:t>
            </a:r>
            <a:r>
              <a:rPr lang="cs-CZ" sz="3400" b="1" dirty="0" smtClean="0">
                <a:latin typeface="Bookman Old Style" panose="02050604050505020204" pitchFamily="18" charset="0"/>
              </a:rPr>
              <a:t>-OU</a:t>
            </a:r>
            <a:endParaRPr lang="cs-CZ" sz="3400" dirty="0"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3400" b="1" dirty="0" smtClean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</a:t>
            </a:r>
            <a:r>
              <a:rPr lang="cs-CZ" sz="3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a</a:t>
            </a:r>
            <a:r>
              <a:rPr lang="cs-CZ" sz="3400" dirty="0">
                <a:solidFill>
                  <a:srgbClr val="FF0000"/>
                </a:solidFill>
                <a:latin typeface="Bookman Old Style" panose="02050604050505020204" pitchFamily="18" charset="0"/>
              </a:rPr>
              <a:t>  </a:t>
            </a:r>
            <a:r>
              <a:rPr lang="cs-CZ" sz="3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  </a:t>
            </a:r>
            <a:r>
              <a:rPr lang="cs-CZ" sz="3400" dirty="0" smtClean="0">
                <a:latin typeface="Bookman Old Style" panose="02050604050505020204" pitchFamily="18" charset="0"/>
              </a:rPr>
              <a:t>(mužský </a:t>
            </a:r>
            <a:r>
              <a:rPr lang="cs-CZ" sz="3400" dirty="0">
                <a:latin typeface="Bookman Old Style" panose="02050604050505020204" pitchFamily="18" charset="0"/>
              </a:rPr>
              <a:t>rod jednotného </a:t>
            </a:r>
            <a:r>
              <a:rPr lang="cs-CZ" sz="3400" dirty="0" smtClean="0">
                <a:latin typeface="Bookman Old Style" panose="02050604050505020204" pitchFamily="18" charset="0"/>
              </a:rPr>
              <a:t>čísla)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3400" b="1" dirty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-ouc</a:t>
            </a:r>
            <a:r>
              <a:rPr lang="cs-CZ" sz="3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</a:t>
            </a:r>
            <a:r>
              <a:rPr lang="cs-CZ" sz="3400" dirty="0" smtClean="0">
                <a:latin typeface="Bookman Old Style" panose="02050604050505020204" pitchFamily="18" charset="0"/>
              </a:rPr>
              <a:t>(ženský </a:t>
            </a:r>
            <a:r>
              <a:rPr lang="cs-CZ" sz="3400" dirty="0">
                <a:latin typeface="Bookman Old Style" panose="02050604050505020204" pitchFamily="18" charset="0"/>
              </a:rPr>
              <a:t>a střední rod jednotného </a:t>
            </a:r>
            <a:r>
              <a:rPr lang="cs-CZ" sz="3400" dirty="0" smtClean="0">
                <a:latin typeface="Bookman Old Style" panose="02050604050505020204" pitchFamily="18" charset="0"/>
              </a:rPr>
              <a:t>čísla)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3400" b="1" dirty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-ouce</a:t>
            </a:r>
            <a:r>
              <a:rPr lang="cs-CZ" sz="3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</a:t>
            </a:r>
            <a:r>
              <a:rPr lang="cs-CZ" sz="3400" dirty="0" smtClean="0">
                <a:latin typeface="Bookman Old Style" panose="02050604050505020204" pitchFamily="18" charset="0"/>
              </a:rPr>
              <a:t>(množné číslo)</a:t>
            </a:r>
            <a:endParaRPr lang="cs-CZ" sz="34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3400" b="1" i="1" dirty="0">
                <a:latin typeface="Bookman Old Style" panose="02050604050505020204" pitchFamily="18" charset="0"/>
              </a:rPr>
              <a:t>nést → nesa, nesouc, </a:t>
            </a:r>
            <a:r>
              <a:rPr lang="cs-CZ" sz="3400" b="1" i="1" dirty="0" smtClean="0">
                <a:latin typeface="Bookman Old Style" panose="02050604050505020204" pitchFamily="18" charset="0"/>
              </a:rPr>
              <a:t>nesouce</a:t>
            </a:r>
            <a:endParaRPr lang="cs-CZ" sz="34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3400" dirty="0" smtClean="0">
                <a:latin typeface="Bookman Old Style" panose="02050604050505020204" pitchFamily="18" charset="0"/>
              </a:rPr>
              <a:t>SLOVESA  </a:t>
            </a:r>
            <a:r>
              <a:rPr lang="cs-CZ" sz="3400" dirty="0">
                <a:latin typeface="Bookman Old Style" panose="02050604050505020204" pitchFamily="18" charset="0"/>
              </a:rPr>
              <a:t>3. os. mn. č. k</a:t>
            </a:r>
            <a:r>
              <a:rPr lang="cs-CZ" sz="3400" dirty="0" smtClean="0">
                <a:latin typeface="Bookman Old Style" panose="02050604050505020204" pitchFamily="18" charset="0"/>
              </a:rPr>
              <a:t>ončící na</a:t>
            </a:r>
            <a:r>
              <a:rPr lang="cs-CZ" sz="3400" b="1" dirty="0" smtClean="0">
                <a:latin typeface="Bookman Old Style" panose="02050604050505020204" pitchFamily="18" charset="0"/>
              </a:rPr>
              <a:t> –Í  </a:t>
            </a:r>
            <a:endParaRPr lang="cs-CZ" sz="3400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s-CZ" sz="3400" b="1" dirty="0" smtClean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-e</a:t>
            </a:r>
            <a:r>
              <a:rPr lang="cs-CZ" sz="3400" b="1" dirty="0" smtClean="0">
                <a:latin typeface="Bookman Old Style" panose="02050604050505020204" pitchFamily="18" charset="0"/>
              </a:rPr>
              <a:t>        </a:t>
            </a:r>
            <a:r>
              <a:rPr lang="cs-CZ" sz="3400" dirty="0" smtClean="0">
                <a:latin typeface="Bookman Old Style" panose="02050604050505020204" pitchFamily="18" charset="0"/>
              </a:rPr>
              <a:t>(mužský rod j. 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3400" b="1" dirty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</a:t>
            </a:r>
            <a:r>
              <a:rPr lang="cs-CZ" sz="3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íc </a:t>
            </a:r>
            <a:r>
              <a:rPr lang="cs-CZ" sz="34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cs-CZ" sz="3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</a:t>
            </a:r>
            <a:r>
              <a:rPr lang="cs-CZ" sz="3400" dirty="0" smtClean="0">
                <a:latin typeface="Bookman Old Style" panose="02050604050505020204" pitchFamily="18" charset="0"/>
              </a:rPr>
              <a:t>(ženský </a:t>
            </a:r>
            <a:r>
              <a:rPr lang="cs-CZ" sz="3400" dirty="0">
                <a:latin typeface="Bookman Old Style" panose="02050604050505020204" pitchFamily="18" charset="0"/>
              </a:rPr>
              <a:t>a střední rod j. </a:t>
            </a:r>
            <a:r>
              <a:rPr lang="cs-CZ" sz="3400" dirty="0" smtClean="0">
                <a:latin typeface="Bookman Old Style" panose="02050604050505020204" pitchFamily="18" charset="0"/>
              </a:rPr>
              <a:t>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3400" b="1" dirty="0">
                <a:latin typeface="Bookman Old Style" panose="02050604050505020204" pitchFamily="18" charset="0"/>
              </a:rPr>
              <a:t> </a:t>
            </a: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</a:t>
            </a:r>
            <a:r>
              <a:rPr lang="cs-CZ" sz="3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íce </a:t>
            </a:r>
            <a:r>
              <a:rPr lang="cs-CZ" sz="34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cs-CZ" sz="3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</a:t>
            </a:r>
            <a:r>
              <a:rPr lang="cs-CZ" sz="3400" dirty="0" smtClean="0">
                <a:latin typeface="Bookman Old Style" panose="02050604050505020204" pitchFamily="18" charset="0"/>
              </a:rPr>
              <a:t>(množné číslo)</a:t>
            </a:r>
            <a:endParaRPr lang="cs-CZ" sz="3400" dirty="0"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3400" b="1" dirty="0">
                <a:latin typeface="Bookman Old Style" panose="02050604050505020204" pitchFamily="18" charset="0"/>
              </a:rPr>
              <a:t>pros-í → prose, prosíc, prosíce </a:t>
            </a:r>
            <a:endParaRPr lang="cs-CZ" sz="3400" dirty="0">
              <a:latin typeface="Bookman Old Style" panose="020506040505050202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3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ČESKÝ PŘECHODNÍK ROZLIŠUJE ROD A ČÍSLO !!!</a:t>
            </a:r>
            <a:endParaRPr lang="cs-CZ" sz="34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cs-CZ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14" y="2240404"/>
            <a:ext cx="6333241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227813" y="4103350"/>
            <a:ext cx="5739353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53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3468"/>
            <a:ext cx="11990895" cy="718957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latin typeface="Bookman Old Style" panose="02050604050505020204" pitchFamily="18" charset="0"/>
              </a:rPr>
              <a:t>ДЕЕПРИЧАСТИЕ НЕСОВЕРШЕННОГО ВИДА</a:t>
            </a:r>
            <a:endParaRPr lang="cs-CZ" sz="40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536" y="782426"/>
            <a:ext cx="11896627" cy="6061436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latin typeface="Bookman Old Style" panose="02050604050505020204" pitchFamily="18" charset="0"/>
              </a:rPr>
              <a:t>t</a:t>
            </a:r>
            <a:r>
              <a:rPr lang="cs-CZ" sz="2000" dirty="0" smtClean="0">
                <a:latin typeface="Bookman Old Style" panose="02050604050505020204" pitchFamily="18" charset="0"/>
              </a:rPr>
              <a:t>vořen od </a:t>
            </a:r>
            <a:r>
              <a:rPr lang="cs-CZ" sz="2000" dirty="0">
                <a:latin typeface="Bookman Old Style" panose="02050604050505020204" pitchFamily="18" charset="0"/>
              </a:rPr>
              <a:t>sloves </a:t>
            </a:r>
            <a:r>
              <a:rPr lang="cs-CZ" sz="2000" b="1" dirty="0">
                <a:latin typeface="Bookman Old Style" panose="02050604050505020204" pitchFamily="18" charset="0"/>
              </a:rPr>
              <a:t>nedokonavého </a:t>
            </a:r>
            <a:r>
              <a:rPr lang="cs-CZ" sz="2000" b="1" dirty="0" smtClean="0">
                <a:latin typeface="Bookman Old Style" panose="02050604050505020204" pitchFamily="18" charset="0"/>
              </a:rPr>
              <a:t>vidu</a:t>
            </a:r>
            <a:r>
              <a:rPr lang="cs-CZ" sz="2000" dirty="0">
                <a:latin typeface="Bookman Old Style" panose="02050604050505020204" pitchFamily="18" charset="0"/>
              </a:rPr>
              <a:t> → </a:t>
            </a:r>
            <a:r>
              <a:rPr lang="cs-CZ" sz="2000" dirty="0" smtClean="0">
                <a:latin typeface="Bookman Old Style" panose="02050604050505020204" pitchFamily="18" charset="0"/>
              </a:rPr>
              <a:t>vyjadřuje </a:t>
            </a:r>
            <a:r>
              <a:rPr lang="cs-CZ" sz="2000" dirty="0">
                <a:latin typeface="Bookman Old Style" panose="02050604050505020204" pitchFamily="18" charset="0"/>
              </a:rPr>
              <a:t>děj současný s dějem </a:t>
            </a:r>
            <a:r>
              <a:rPr lang="cs-CZ" sz="2000" dirty="0" smtClean="0">
                <a:latin typeface="Bookman Old Style" panose="02050604050505020204" pitchFamily="18" charset="0"/>
              </a:rPr>
              <a:t>hlavním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dirty="0" smtClean="0">
                <a:latin typeface="Bookman Old Style" panose="02050604050505020204" pitchFamily="18" charset="0"/>
              </a:rPr>
              <a:t>vzniká </a:t>
            </a:r>
            <a:r>
              <a:rPr lang="cs-CZ" sz="2000" dirty="0">
                <a:latin typeface="Bookman Old Style" panose="02050604050505020204" pitchFamily="18" charset="0"/>
              </a:rPr>
              <a:t>odtržením osobní koncovky </a:t>
            </a:r>
            <a:r>
              <a:rPr lang="cs-CZ" sz="2000" b="1" dirty="0">
                <a:latin typeface="Bookman Old Style" panose="02050604050505020204" pitchFamily="18" charset="0"/>
              </a:rPr>
              <a:t>1. osoby jednotného čísla přítomného </a:t>
            </a:r>
            <a:r>
              <a:rPr lang="cs-CZ" sz="2000" b="1" dirty="0" smtClean="0">
                <a:latin typeface="Bookman Old Style" panose="02050604050505020204" pitchFamily="18" charset="0"/>
              </a:rPr>
              <a:t>času</a:t>
            </a:r>
            <a:endParaRPr lang="cs-CZ" sz="2000" dirty="0" smtClean="0">
              <a:latin typeface="Bookman Old Style" panose="0205060405050502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 smtClean="0">
                <a:latin typeface="Bookman Old Style" panose="02050604050505020204" pitchFamily="18" charset="0"/>
              </a:rPr>
              <a:t>-</a:t>
            </a:r>
            <a:r>
              <a:rPr lang="ru-RU" sz="2000" b="1" dirty="0">
                <a:latin typeface="Bookman Old Style" panose="02050604050505020204" pitchFamily="18" charset="0"/>
              </a:rPr>
              <a:t>А</a:t>
            </a:r>
            <a:r>
              <a:rPr lang="ru-RU" sz="2000" b="1" dirty="0" smtClean="0">
                <a:latin typeface="Bookman Old Style" panose="02050604050505020204" pitchFamily="18" charset="0"/>
              </a:rPr>
              <a:t> </a:t>
            </a:r>
            <a:r>
              <a:rPr lang="cs-CZ" sz="2000" b="1" dirty="0">
                <a:latin typeface="Bookman Old Style" panose="02050604050505020204" pitchFamily="18" charset="0"/>
              </a:rPr>
              <a:t>po sykavkách (</a:t>
            </a:r>
            <a:r>
              <a:rPr lang="ru-RU" sz="2000" b="1" dirty="0">
                <a:latin typeface="Bookman Old Style" panose="02050604050505020204" pitchFamily="18" charset="0"/>
              </a:rPr>
              <a:t>ж, ш, ч, щ):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marL="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Bookman Old Style" panose="02050604050505020204" pitchFamily="18" charset="0"/>
              </a:rPr>
              <a:t>ды</a:t>
            </a:r>
            <a:r>
              <a:rPr lang="ru-RU" sz="2000" b="1" dirty="0">
                <a:latin typeface="Bookman Old Style" panose="02050604050505020204" pitchFamily="18" charset="0"/>
              </a:rPr>
              <a:t>ш</a:t>
            </a:r>
            <a:r>
              <a:rPr lang="ru-RU" sz="2000" dirty="0">
                <a:latin typeface="Bookman Old Style" panose="02050604050505020204" pitchFamily="18" charset="0"/>
              </a:rPr>
              <a:t>ат → дыш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а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marL="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Bookman Old Style" panose="02050604050505020204" pitchFamily="18" charset="0"/>
              </a:rPr>
              <a:t>слы</a:t>
            </a:r>
            <a:r>
              <a:rPr lang="ru-RU" sz="2000" b="1" dirty="0">
                <a:latin typeface="Bookman Old Style" panose="02050604050505020204" pitchFamily="18" charset="0"/>
              </a:rPr>
              <a:t>ш</a:t>
            </a:r>
            <a:r>
              <a:rPr lang="ru-RU" sz="2000" dirty="0">
                <a:latin typeface="Bookman Old Style" panose="02050604050505020204" pitchFamily="18" charset="0"/>
              </a:rPr>
              <a:t>ат → слыш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а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cs-CZ" sz="2000" dirty="0" smtClean="0">
                <a:latin typeface="Bookman Old Style" panose="02050604050505020204" pitchFamily="18" charset="0"/>
              </a:rPr>
              <a:t>                                                                             </a:t>
            </a:r>
            <a:r>
              <a:rPr lang="cs-C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NEROZLIŠUJE SE 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b="1" dirty="0" smtClean="0">
                <a:latin typeface="Bookman Old Style" panose="02050604050505020204" pitchFamily="18" charset="0"/>
              </a:rPr>
              <a:t>-Я </a:t>
            </a:r>
            <a:r>
              <a:rPr lang="cs-CZ" sz="2000" b="1" dirty="0">
                <a:latin typeface="Bookman Old Style" panose="02050604050505020204" pitchFamily="18" charset="0"/>
              </a:rPr>
              <a:t>po samohláskách </a:t>
            </a:r>
            <a:r>
              <a:rPr lang="cs-CZ" sz="2000" b="1" dirty="0" smtClean="0">
                <a:latin typeface="Bookman Old Style" panose="02050604050505020204" pitchFamily="18" charset="0"/>
              </a:rPr>
              <a:t>a </a:t>
            </a:r>
            <a:r>
              <a:rPr lang="cs-CZ" sz="2000" b="1" dirty="0">
                <a:latin typeface="Bookman Old Style" panose="02050604050505020204" pitchFamily="18" charset="0"/>
              </a:rPr>
              <a:t>souhláskách: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r>
              <a:rPr lang="cs-CZ" sz="2000" dirty="0" smtClean="0">
                <a:latin typeface="Bookman Old Style" panose="02050604050505020204" pitchFamily="18" charset="0"/>
              </a:rPr>
              <a:t>                                                  </a:t>
            </a:r>
            <a:r>
              <a:rPr lang="cs-C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ROD A ČÍSLO !!!</a:t>
            </a:r>
            <a:endParaRPr lang="cs-CZ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Bookman Old Style" panose="02050604050505020204" pitchFamily="18" charset="0"/>
              </a:rPr>
              <a:t>собирать → собира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marL="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Bookman Old Style" panose="02050604050505020204" pitchFamily="18" charset="0"/>
              </a:rPr>
              <a:t>красить </a:t>
            </a:r>
            <a:r>
              <a:rPr lang="ru-RU" sz="2000" dirty="0">
                <a:latin typeface="Bookman Old Style" panose="02050604050505020204" pitchFamily="18" charset="0"/>
              </a:rPr>
              <a:t>→ крас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endParaRPr lang="cs-CZ" sz="2000" dirty="0" smtClean="0">
              <a:latin typeface="Bookman Old Style" panose="0205060405050502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latin typeface="Bookman Old Style" panose="02050604050505020204" pitchFamily="18" charset="0"/>
              </a:rPr>
              <a:t>s</a:t>
            </a:r>
            <a:r>
              <a:rPr lang="cs-CZ" sz="2000" b="1" dirty="0" smtClean="0">
                <a:latin typeface="Bookman Old Style" panose="02050604050505020204" pitchFamily="18" charset="0"/>
              </a:rPr>
              <a:t>lovesa </a:t>
            </a:r>
            <a:r>
              <a:rPr lang="cs-CZ" sz="2000" b="1" dirty="0">
                <a:latin typeface="Bookman Old Style" panose="02050604050505020204" pitchFamily="18" charset="0"/>
              </a:rPr>
              <a:t>na </a:t>
            </a:r>
            <a:r>
              <a:rPr lang="cs-CZ" sz="2000" b="1" dirty="0" smtClean="0">
                <a:latin typeface="Bookman Old Style" panose="02050604050505020204" pitchFamily="18" charset="0"/>
              </a:rPr>
              <a:t>-</a:t>
            </a:r>
            <a:r>
              <a:rPr lang="ru-RU" sz="2000" b="1" dirty="0" smtClean="0">
                <a:latin typeface="Bookman Old Style" panose="02050604050505020204" pitchFamily="18" charset="0"/>
              </a:rPr>
              <a:t>ВА-</a:t>
            </a:r>
            <a:r>
              <a:rPr lang="cs-CZ" sz="2000" b="1" dirty="0">
                <a:latin typeface="Bookman Old Style" panose="02050604050505020204" pitchFamily="18" charset="0"/>
              </a:rPr>
              <a:t> </a:t>
            </a:r>
            <a:r>
              <a:rPr lang="cs-CZ" sz="2000" b="1" dirty="0" smtClean="0">
                <a:latin typeface="Bookman Old Style" panose="02050604050505020204" pitchFamily="18" charset="0"/>
              </a:rPr>
              <a:t>(přechodník tvořen od </a:t>
            </a:r>
            <a:r>
              <a:rPr lang="cs-CZ" sz="2000" b="1" dirty="0">
                <a:latin typeface="Bookman Old Style" panose="02050604050505020204" pitchFamily="18" charset="0"/>
              </a:rPr>
              <a:t>infinitivního </a:t>
            </a:r>
            <a:r>
              <a:rPr lang="cs-CZ" sz="2000" b="1" dirty="0" smtClean="0">
                <a:latin typeface="Bookman Old Style" panose="02050604050505020204" pitchFamily="18" charset="0"/>
              </a:rPr>
              <a:t>základu</a:t>
            </a:r>
            <a:r>
              <a:rPr lang="cs-CZ" sz="2000" b="1" dirty="0">
                <a:latin typeface="Bookman Old Style" panose="02050604050505020204" pitchFamily="18" charset="0"/>
              </a:rPr>
              <a:t>)</a:t>
            </a:r>
            <a:endParaRPr lang="cs-CZ" sz="2000" dirty="0">
              <a:latin typeface="Bookman Old Style" panose="02050604050505020204" pitchFamily="18" charset="0"/>
            </a:endParaRP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Bookman Old Style" panose="02050604050505020204" pitchFamily="18" charset="0"/>
              </a:rPr>
              <a:t>назы</a:t>
            </a:r>
            <a:r>
              <a:rPr lang="ru-RU" sz="2000" b="1" dirty="0">
                <a:latin typeface="Bookman Old Style" panose="02050604050505020204" pitchFamily="18" charset="0"/>
              </a:rPr>
              <a:t>ва</a:t>
            </a:r>
            <a:r>
              <a:rPr lang="ru-RU" sz="2000" dirty="0">
                <a:latin typeface="Bookman Old Style" panose="02050604050505020204" pitchFamily="18" charset="0"/>
              </a:rPr>
              <a:t>ть → называ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Bookman Old Style" panose="02050604050505020204" pitchFamily="18" charset="0"/>
              </a:rPr>
              <a:t>подчёрки</a:t>
            </a:r>
            <a:r>
              <a:rPr lang="ru-RU" sz="2000" b="1" dirty="0" smtClean="0">
                <a:latin typeface="Bookman Old Style" panose="02050604050505020204" pitchFamily="18" charset="0"/>
              </a:rPr>
              <a:t>ва</a:t>
            </a:r>
            <a:r>
              <a:rPr lang="ru-RU" sz="2000" dirty="0" smtClean="0">
                <a:latin typeface="Bookman Old Style" panose="02050604050505020204" pitchFamily="18" charset="0"/>
              </a:rPr>
              <a:t>ть </a:t>
            </a:r>
            <a:r>
              <a:rPr lang="ru-RU" sz="2000" dirty="0">
                <a:latin typeface="Bookman Old Style" panose="02050604050505020204" pitchFamily="18" charset="0"/>
              </a:rPr>
              <a:t>→ </a:t>
            </a:r>
            <a:r>
              <a:rPr lang="ru-RU" sz="2000" dirty="0" smtClean="0">
                <a:latin typeface="Bookman Old Style" panose="02050604050505020204" pitchFamily="18" charset="0"/>
              </a:rPr>
              <a:t>подчёркива</a:t>
            </a:r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latin typeface="Bookman Old Style" panose="02050604050505020204" pitchFamily="18" charset="0"/>
              </a:rPr>
              <a:t>s</a:t>
            </a:r>
            <a:r>
              <a:rPr lang="cs-CZ" sz="2000" b="1" dirty="0" smtClean="0">
                <a:latin typeface="Bookman Old Style" panose="02050604050505020204" pitchFamily="18" charset="0"/>
              </a:rPr>
              <a:t>loveso </a:t>
            </a:r>
            <a:r>
              <a:rPr lang="cs-CZ" sz="2000" b="1" dirty="0">
                <a:latin typeface="Bookman Old Style" panose="02050604050505020204" pitchFamily="18" charset="0"/>
              </a:rPr>
              <a:t>být tvoří zvláštní přechodník s příponou </a:t>
            </a:r>
            <a:r>
              <a:rPr lang="cs-CZ" sz="2000" b="1" dirty="0" smtClean="0">
                <a:latin typeface="Bookman Old Style" panose="02050604050505020204" pitchFamily="18" charset="0"/>
              </a:rPr>
              <a:t>-</a:t>
            </a:r>
            <a:r>
              <a:rPr lang="ru-RU" sz="2000" b="1" dirty="0" smtClean="0">
                <a:latin typeface="Bookman Old Style" panose="02050604050505020204" pitchFamily="18" charset="0"/>
              </a:rPr>
              <a:t>УЧИ: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latin typeface="Bookman Old Style" panose="02050604050505020204" pitchFamily="18" charset="0"/>
              </a:rPr>
              <a:t>быть → </a:t>
            </a:r>
            <a:r>
              <a:rPr lang="ru-RU" sz="2000" dirty="0" smtClean="0">
                <a:latin typeface="Bookman Old Style" panose="02050604050505020204" pitchFamily="18" charset="0"/>
              </a:rPr>
              <a:t>буд</a:t>
            </a:r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учи</a:t>
            </a:r>
            <a:endParaRPr lang="cs-CZ" sz="20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15" y="1703076"/>
            <a:ext cx="4061382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227814" y="4447847"/>
            <a:ext cx="8199749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227814" y="5835159"/>
            <a:ext cx="7483312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Прямоугольник 6"/>
          <p:cNvSpPr/>
          <p:nvPr/>
        </p:nvSpPr>
        <p:spPr>
          <a:xfrm>
            <a:off x="227814" y="3060535"/>
            <a:ext cx="4872087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Выноска-облако 7"/>
          <p:cNvSpPr/>
          <p:nvPr/>
        </p:nvSpPr>
        <p:spPr>
          <a:xfrm>
            <a:off x="8568965" y="2150848"/>
            <a:ext cx="3421930" cy="1819373"/>
          </a:xfrm>
          <a:prstGeom prst="cloudCallou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7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58" y="110601"/>
            <a:ext cx="11660956" cy="822653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PŘECHODNÍK MINULÝ (PŘEDČASNÝ)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58" y="933254"/>
            <a:ext cx="11660956" cy="5863473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vytváří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se od sloves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dokonavých </a:t>
            </a:r>
            <a:r>
              <a:rPr lang="cs-CZ" dirty="0">
                <a:latin typeface="Bookman Old Style" panose="02050604050505020204" pitchFamily="18" charset="0"/>
              </a:rPr>
              <a:t>→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dirty="0">
                <a:latin typeface="Bookman Old Style" panose="02050604050505020204" pitchFamily="18" charset="0"/>
              </a:rPr>
              <a:t>vyjadřuje děj předcházející </a:t>
            </a:r>
          </a:p>
          <a:p>
            <a:r>
              <a:rPr lang="cs-CZ" dirty="0" smtClean="0">
                <a:latin typeface="Bookman Old Style" panose="02050604050505020204" pitchFamily="18" charset="0"/>
              </a:rPr>
              <a:t>koncovky </a:t>
            </a:r>
            <a:r>
              <a:rPr lang="cs-CZ" dirty="0">
                <a:latin typeface="Bookman Old Style" panose="02050604050505020204" pitchFamily="18" charset="0"/>
              </a:rPr>
              <a:t>se řídí podle příčestí minulého (od koncovek </a:t>
            </a:r>
            <a:r>
              <a:rPr lang="cs-CZ" i="1" dirty="0">
                <a:latin typeface="Bookman Old Style" panose="02050604050505020204" pitchFamily="18" charset="0"/>
              </a:rPr>
              <a:t>-l/-la/-lo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Bookman Old Style" panose="02050604050505020204" pitchFamily="18" charset="0"/>
              </a:rPr>
              <a:t> SAMOHLÁSKA před -l/-la/-lo, tvoří se koncovkami 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-v</a:t>
            </a:r>
            <a:r>
              <a:rPr lang="cs-CZ" dirty="0" smtClean="0">
                <a:latin typeface="Bookman Old Style" panose="02050604050505020204" pitchFamily="18" charset="0"/>
              </a:rPr>
              <a:t>       (mužský rod j.č.)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-vši    </a:t>
            </a:r>
            <a:r>
              <a:rPr lang="cs-CZ" dirty="0" smtClean="0">
                <a:latin typeface="Bookman Old Style" panose="02050604050505020204" pitchFamily="18" charset="0"/>
              </a:rPr>
              <a:t>(ženský rod j.č.)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-vše</a:t>
            </a:r>
            <a:r>
              <a:rPr lang="cs-CZ" dirty="0" smtClean="0">
                <a:latin typeface="Bookman Old Style" panose="02050604050505020204" pitchFamily="18" charset="0"/>
              </a:rPr>
              <a:t>    (množné číslo)</a:t>
            </a:r>
          </a:p>
          <a:p>
            <a:pPr marL="0" indent="0">
              <a:buNone/>
            </a:pPr>
            <a:r>
              <a:rPr lang="cs-CZ" b="1" i="1" dirty="0" smtClean="0">
                <a:latin typeface="Bookman Old Style" panose="02050604050505020204" pitchFamily="18" charset="0"/>
              </a:rPr>
              <a:t>pověsiv, pověsivši, pověsivše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Bookman Old Style" panose="02050604050505020204" pitchFamily="18" charset="0"/>
              </a:rPr>
              <a:t> SOUHLÁSKA před -l/-la/-lo, tvoří se koncovkami: 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nulová koncovka </a:t>
            </a:r>
            <a:r>
              <a:rPr lang="cs-CZ" dirty="0" smtClean="0">
                <a:latin typeface="Bookman Old Style" panose="02050604050505020204" pitchFamily="18" charset="0"/>
              </a:rPr>
              <a:t>(mužský rod j.č.)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-ši                         </a:t>
            </a:r>
            <a:r>
              <a:rPr lang="cs-CZ" dirty="0" smtClean="0">
                <a:latin typeface="Bookman Old Style" panose="02050604050505020204" pitchFamily="18" charset="0"/>
              </a:rPr>
              <a:t>(ženský rod j.č.)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-še                        </a:t>
            </a:r>
            <a:r>
              <a:rPr lang="cs-CZ" dirty="0" smtClean="0">
                <a:latin typeface="Bookman Old Style" panose="02050604050505020204" pitchFamily="18" charset="0"/>
              </a:rPr>
              <a:t>(množné číslo)</a:t>
            </a:r>
          </a:p>
          <a:p>
            <a:pPr marL="0" indent="0">
              <a:buNone/>
            </a:pPr>
            <a:r>
              <a:rPr lang="cs-CZ" b="1" i="1" dirty="0" smtClean="0">
                <a:latin typeface="Bookman Old Style" panose="02050604050505020204" pitchFamily="18" charset="0"/>
              </a:rPr>
              <a:t>upekØ</a:t>
            </a:r>
            <a:r>
              <a:rPr lang="cs-CZ" b="1" i="1" dirty="0">
                <a:latin typeface="Bookman Old Style" panose="02050604050505020204" pitchFamily="18" charset="0"/>
              </a:rPr>
              <a:t>, upekši, </a:t>
            </a:r>
            <a:r>
              <a:rPr lang="cs-CZ" b="1" i="1" dirty="0" smtClean="0">
                <a:latin typeface="Bookman Old Style" panose="02050604050505020204" pitchFamily="18" charset="0"/>
              </a:rPr>
              <a:t>upekše</a:t>
            </a:r>
          </a:p>
          <a:p>
            <a:pPr marL="0" indent="0">
              <a:buNone/>
            </a:pPr>
            <a:endParaRPr lang="cs-CZ" b="1" i="1" dirty="0" smtClean="0">
              <a:latin typeface="Bookman Old Style" panose="02050604050505020204" pitchFamily="18" charset="0"/>
            </a:endParaRPr>
          </a:p>
          <a:p>
            <a:r>
              <a:rPr lang="cs-CZ" dirty="0">
                <a:latin typeface="Bookman Old Style" panose="02050604050505020204" pitchFamily="18" charset="0"/>
              </a:rPr>
              <a:t>od sloves nedokonavých je tvoření minulého přechodníku </a:t>
            </a:r>
            <a:r>
              <a:rPr lang="cs-CZ" dirty="0" smtClean="0">
                <a:latin typeface="Bookman Old Style" panose="02050604050505020204" pitchFamily="18" charset="0"/>
              </a:rPr>
              <a:t>okrajové</a:t>
            </a:r>
            <a:endParaRPr lang="cs-CZ" dirty="0">
              <a:latin typeface="Bookman Old Style" panose="02050604050505020204" pitchFamily="18" charset="0"/>
            </a:endParaRPr>
          </a:p>
          <a:p>
            <a:r>
              <a:rPr lang="cs-CZ" dirty="0" smtClean="0">
                <a:latin typeface="Bookman Old Style" panose="02050604050505020204" pitchFamily="18" charset="0"/>
              </a:rPr>
              <a:t>zachoval </a:t>
            </a:r>
            <a:r>
              <a:rPr lang="cs-CZ" dirty="0">
                <a:latin typeface="Bookman Old Style" panose="02050604050505020204" pitchFamily="18" charset="0"/>
              </a:rPr>
              <a:t>u slovesa </a:t>
            </a:r>
            <a:r>
              <a:rPr lang="cs-CZ" dirty="0">
                <a:solidFill>
                  <a:srgbClr val="FF0000"/>
                </a:solidFill>
                <a:latin typeface="Bookman Old Style" panose="02050604050505020204" pitchFamily="18" charset="0"/>
              </a:rPr>
              <a:t>být: byv, byvši, </a:t>
            </a:r>
            <a:r>
              <a:rPr lang="cs-CZ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byvše</a:t>
            </a:r>
            <a:endParaRPr lang="cs-CZ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0300" y="1672413"/>
            <a:ext cx="7982933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680300" y="3580597"/>
            <a:ext cx="7690703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5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02" y="176589"/>
            <a:ext cx="11632675" cy="80379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ookman Old Style" panose="02050604050505020204" pitchFamily="18" charset="0"/>
              </a:rPr>
              <a:t>ДЕЕПРИЧАСТИЕ СОВЕРШЕННОГО ВИДА</a:t>
            </a:r>
            <a:endParaRPr lang="cs-CZ" sz="36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402" y="904973"/>
            <a:ext cx="11868345" cy="5863472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Bookman Old Style" panose="02050604050505020204" pitchFamily="18" charset="0"/>
              </a:rPr>
              <a:t>tvoří od sloves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dokonavého vidu </a:t>
            </a:r>
            <a:r>
              <a:rPr lang="cs-CZ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→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dokončený děj </a:t>
            </a:r>
            <a:r>
              <a:rPr lang="cs-CZ" sz="2600" dirty="0" smtClean="0">
                <a:latin typeface="Bookman Old Style" panose="02050604050505020204" pitchFamily="18" charset="0"/>
              </a:rPr>
              <a:t>(proběhl </a:t>
            </a:r>
            <a:r>
              <a:rPr lang="cs-CZ" sz="2600" dirty="0">
                <a:latin typeface="Bookman Old Style" panose="02050604050505020204" pitchFamily="18" charset="0"/>
              </a:rPr>
              <a:t>před </a:t>
            </a:r>
            <a:r>
              <a:rPr lang="cs-CZ" sz="2600" dirty="0" smtClean="0">
                <a:latin typeface="Bookman Old Style" panose="02050604050505020204" pitchFamily="18" charset="0"/>
              </a:rPr>
              <a:t>hl. dějem)</a:t>
            </a:r>
            <a:endParaRPr lang="ru-RU" sz="2600" dirty="0">
              <a:latin typeface="Bookman Old Style" panose="02050604050505020204" pitchFamily="18" charset="0"/>
            </a:endParaRPr>
          </a:p>
          <a:p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neohebný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a nemění se podle rodu ani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čísla</a:t>
            </a:r>
            <a:endParaRPr lang="cs-C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cs-CZ" dirty="0">
                <a:latin typeface="Bookman Old Style" panose="02050604050505020204" pitchFamily="18" charset="0"/>
              </a:rPr>
              <a:t>t</a:t>
            </a:r>
            <a:r>
              <a:rPr lang="cs-CZ" dirty="0" smtClean="0">
                <a:latin typeface="Bookman Old Style" panose="02050604050505020204" pitchFamily="18" charset="0"/>
              </a:rPr>
              <a:t>voří </a:t>
            </a:r>
            <a:r>
              <a:rPr lang="cs-CZ" dirty="0">
                <a:latin typeface="Bookman Old Style" panose="02050604050505020204" pitchFamily="18" charset="0"/>
              </a:rPr>
              <a:t>se od kmene minulého pomocí přípon:</a:t>
            </a:r>
          </a:p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1. slovesný základ zakončený na </a:t>
            </a:r>
            <a:r>
              <a:rPr lang="cs-CZ" b="1" dirty="0" smtClean="0">
                <a:latin typeface="Bookman Old Style" panose="02050604050505020204" pitchFamily="18" charset="0"/>
              </a:rPr>
              <a:t>SAMOHLÁSKU </a:t>
            </a:r>
            <a:r>
              <a:rPr lang="cs-CZ" dirty="0">
                <a:latin typeface="Bookman Old Style" panose="02050604050505020204" pitchFamily="18" charset="0"/>
              </a:rPr>
              <a:t>→</a:t>
            </a:r>
            <a:r>
              <a:rPr lang="cs-CZ" b="1" dirty="0" smtClean="0">
                <a:latin typeface="Bookman Old Style" panose="02050604050505020204" pitchFamily="18" charset="0"/>
              </a:rPr>
              <a:t> přípona -</a:t>
            </a:r>
            <a:r>
              <a:rPr lang="ru-RU" b="1" dirty="0">
                <a:latin typeface="Bookman Old Style" panose="02050604050505020204" pitchFamily="18" charset="0"/>
              </a:rPr>
              <a:t>В</a:t>
            </a:r>
            <a:r>
              <a:rPr lang="ru-RU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>
                <a:latin typeface="Bookman Old Style" panose="02050604050505020204" pitchFamily="18" charset="0"/>
              </a:rPr>
              <a:t>nebo </a:t>
            </a:r>
            <a:r>
              <a:rPr lang="cs-CZ" b="1" dirty="0" smtClean="0">
                <a:latin typeface="Bookman Old Style" panose="02050604050505020204" pitchFamily="18" charset="0"/>
              </a:rPr>
              <a:t>-</a:t>
            </a:r>
            <a:r>
              <a:rPr lang="ru-RU" b="1" dirty="0" smtClean="0">
                <a:latin typeface="Bookman Old Style" panose="02050604050505020204" pitchFamily="18" charset="0"/>
              </a:rPr>
              <a:t>ВШИ</a:t>
            </a:r>
            <a:r>
              <a:rPr lang="ru-RU" b="1" dirty="0" smtClean="0">
                <a:latin typeface="Bookman Old Style" panose="02050604050505020204" pitchFamily="18" charset="0"/>
              </a:rPr>
              <a:t>: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заблестел → заблесте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потратил </a:t>
            </a:r>
            <a:r>
              <a:rPr lang="ru-RU" dirty="0">
                <a:latin typeface="Bookman Old Style" panose="02050604050505020204" pitchFamily="18" charset="0"/>
              </a:rPr>
              <a:t>→ потрати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в</a:t>
            </a:r>
          </a:p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2. slovesný základ zakončený na </a:t>
            </a:r>
            <a:r>
              <a:rPr lang="cs-CZ" b="1" dirty="0" smtClean="0">
                <a:latin typeface="Bookman Old Style" panose="02050604050505020204" pitchFamily="18" charset="0"/>
              </a:rPr>
              <a:t>SOUHLÁSKU</a:t>
            </a:r>
            <a:r>
              <a:rPr lang="cs-CZ" dirty="0">
                <a:latin typeface="Bookman Old Style" panose="02050604050505020204" pitchFamily="18" charset="0"/>
              </a:rPr>
              <a:t> →</a:t>
            </a:r>
            <a:r>
              <a:rPr lang="cs-CZ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latin typeface="Bookman Old Style" panose="02050604050505020204" pitchFamily="18" charset="0"/>
              </a:rPr>
              <a:t>přípona </a:t>
            </a:r>
            <a:r>
              <a:rPr lang="cs-CZ" b="1" dirty="0" smtClean="0">
                <a:latin typeface="Bookman Old Style" panose="02050604050505020204" pitchFamily="18" charset="0"/>
              </a:rPr>
              <a:t>-</a:t>
            </a:r>
            <a:r>
              <a:rPr lang="ru-RU" b="1" dirty="0" smtClean="0">
                <a:latin typeface="Bookman Old Style" panose="02050604050505020204" pitchFamily="18" charset="0"/>
              </a:rPr>
              <a:t>ШИ</a:t>
            </a:r>
            <a:r>
              <a:rPr lang="ru-RU" b="1" dirty="0" smtClean="0">
                <a:latin typeface="Bookman Old Style" panose="02050604050505020204" pitchFamily="18" charset="0"/>
              </a:rPr>
              <a:t>: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изрёк </a:t>
            </a:r>
            <a:r>
              <a:rPr lang="ru-RU" dirty="0">
                <a:latin typeface="Bookman Old Style" panose="02050604050505020204" pitchFamily="18" charset="0"/>
              </a:rPr>
              <a:t>→ изрёк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ши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r>
              <a:rPr lang="ru-RU" dirty="0">
                <a:latin typeface="Bookman Old Style" panose="02050604050505020204" pitchFamily="18" charset="0"/>
              </a:rPr>
              <a:t>замолк → </a:t>
            </a:r>
            <a:r>
              <a:rPr lang="ru-RU" dirty="0" smtClean="0">
                <a:latin typeface="Bookman Old Style" panose="02050604050505020204" pitchFamily="18" charset="0"/>
              </a:rPr>
              <a:t>замолк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ши</a:t>
            </a:r>
            <a:endParaRPr lang="cs-C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PŘIPOJENÍ PŘÍPONY -</a:t>
            </a:r>
            <a:r>
              <a:rPr lang="ru-RU" b="1" dirty="0" smtClean="0">
                <a:latin typeface="Bookman Old Style" panose="02050604050505020204" pitchFamily="18" charset="0"/>
              </a:rPr>
              <a:t>А </a:t>
            </a:r>
            <a:r>
              <a:rPr lang="cs-CZ" b="1" dirty="0" smtClean="0">
                <a:latin typeface="Bookman Old Style" panose="02050604050505020204" pitchFamily="18" charset="0"/>
              </a:rPr>
              <a:t>(-</a:t>
            </a:r>
            <a:r>
              <a:rPr lang="ru-RU" b="1" dirty="0" smtClean="0">
                <a:latin typeface="Bookman Old Style" panose="02050604050505020204" pitchFamily="18" charset="0"/>
              </a:rPr>
              <a:t>Я</a:t>
            </a:r>
            <a:r>
              <a:rPr lang="cs-CZ" b="1" dirty="0" smtClean="0">
                <a:latin typeface="Bookman Old Style" panose="02050604050505020204" pitchFamily="18" charset="0"/>
              </a:rPr>
              <a:t>)</a:t>
            </a:r>
            <a:r>
              <a:rPr lang="ru-RU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latin typeface="Bookman Old Style" panose="02050604050505020204" pitchFamily="18" charset="0"/>
              </a:rPr>
              <a:t>K ZÁKLADU BUDOUCÍHO ČASU</a:t>
            </a:r>
            <a:endParaRPr lang="cs-CZ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обойдут → обойд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r>
              <a:rPr lang="ru-RU" dirty="0" smtClean="0">
                <a:latin typeface="Bookman Old Style" panose="02050604050505020204" pitchFamily="18" charset="0"/>
              </a:rPr>
              <a:t> 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перейдут </a:t>
            </a:r>
            <a:r>
              <a:rPr lang="ru-RU" dirty="0">
                <a:latin typeface="Bookman Old Style" panose="02050604050505020204" pitchFamily="18" charset="0"/>
              </a:rPr>
              <a:t>→ перейд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REFLEXIVNÍ </a:t>
            </a:r>
            <a:r>
              <a:rPr lang="cs-CZ" b="1" dirty="0" smtClean="0">
                <a:latin typeface="Bookman Old Style" panose="02050604050505020204" pitchFamily="18" charset="0"/>
              </a:rPr>
              <a:t>SLOVESA – </a:t>
            </a:r>
            <a:r>
              <a:rPr lang="cs-CZ" b="1" dirty="0" smtClean="0">
                <a:latin typeface="Bookman Old Style" panose="02050604050505020204" pitchFamily="18" charset="0"/>
              </a:rPr>
              <a:t>sloveso zvratné </a:t>
            </a:r>
            <a:r>
              <a:rPr lang="cs-CZ" dirty="0">
                <a:latin typeface="Bookman Old Style" panose="02050604050505020204" pitchFamily="18" charset="0"/>
              </a:rPr>
              <a:t>→</a:t>
            </a:r>
            <a:r>
              <a:rPr lang="cs-CZ" b="1" dirty="0" smtClean="0">
                <a:latin typeface="Bookman Old Style" panose="02050604050505020204" pitchFamily="18" charset="0"/>
              </a:rPr>
              <a:t> </a:t>
            </a:r>
            <a:r>
              <a:rPr lang="cs-CZ" b="1" dirty="0">
                <a:latin typeface="Bookman Old Style" panose="02050604050505020204" pitchFamily="18" charset="0"/>
              </a:rPr>
              <a:t>přechodník má postfix </a:t>
            </a:r>
            <a:r>
              <a:rPr lang="cs-CZ" b="1" dirty="0" smtClean="0">
                <a:latin typeface="Bookman Old Style" panose="02050604050505020204" pitchFamily="18" charset="0"/>
              </a:rPr>
              <a:t>-</a:t>
            </a:r>
            <a:r>
              <a:rPr lang="ru-RU" b="1" dirty="0" smtClean="0">
                <a:latin typeface="Bookman Old Style" panose="02050604050505020204" pitchFamily="18" charset="0"/>
              </a:rPr>
              <a:t>СЬ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забраться → забравши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сь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r>
              <a:rPr lang="ru-RU" dirty="0">
                <a:latin typeface="Bookman Old Style" panose="02050604050505020204" pitchFamily="18" charset="0"/>
              </a:rPr>
              <a:t>расстроиться → расстроивши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сь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402" y="1989056"/>
            <a:ext cx="10869105" cy="34640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141402" y="3063849"/>
            <a:ext cx="9294829" cy="32786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141402" y="4120099"/>
            <a:ext cx="8993171" cy="33525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Прямоугольник 6"/>
          <p:cNvSpPr/>
          <p:nvPr/>
        </p:nvSpPr>
        <p:spPr>
          <a:xfrm>
            <a:off x="141402" y="5250730"/>
            <a:ext cx="10510887" cy="32268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29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55" y="188536"/>
            <a:ext cx="11689237" cy="999241"/>
          </a:xfrm>
        </p:spPr>
        <p:txBody>
          <a:bodyPr/>
          <a:lstStyle/>
          <a:p>
            <a:pPr algn="ctr"/>
            <a:r>
              <a:rPr lang="cs-CZ" b="1" dirty="0" smtClean="0">
                <a:latin typeface="Bookman Old Style" panose="02050604050505020204" pitchFamily="18" charset="0"/>
              </a:rPr>
              <a:t>OBOUVIDOVÁ </a:t>
            </a:r>
            <a:r>
              <a:rPr lang="cs-CZ" b="1" dirty="0" smtClean="0">
                <a:latin typeface="Bookman Old Style" panose="02050604050505020204" pitchFamily="18" charset="0"/>
              </a:rPr>
              <a:t>SLOVESA V ČEŠTINĚ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791" y="1187777"/>
            <a:ext cx="11736372" cy="5552387"/>
          </a:xfrm>
        </p:spPr>
        <p:txBody>
          <a:bodyPr>
            <a:noAutofit/>
          </a:bodyPr>
          <a:lstStyle/>
          <a:p>
            <a:r>
              <a:rPr lang="cs-CZ" sz="2600" dirty="0" smtClean="0">
                <a:latin typeface="Bookman Old Style" panose="02050604050505020204" pitchFamily="18" charset="0"/>
              </a:rPr>
              <a:t>lze z nich tvořit </a:t>
            </a:r>
            <a:r>
              <a:rPr lang="cs-CZ" sz="2600" dirty="0">
                <a:latin typeface="Bookman Old Style" panose="02050604050505020204" pitchFamily="18" charset="0"/>
              </a:rPr>
              <a:t>přechodníky přítomné i </a:t>
            </a:r>
            <a:r>
              <a:rPr lang="cs-CZ" sz="2600" dirty="0" smtClean="0">
                <a:latin typeface="Bookman Old Style" panose="02050604050505020204" pitchFamily="18" charset="0"/>
              </a:rPr>
              <a:t>minulé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p</a:t>
            </a:r>
            <a:r>
              <a:rPr lang="cs-CZ" sz="2600" dirty="0" smtClean="0">
                <a:latin typeface="Bookman Old Style" panose="02050604050505020204" pitchFamily="18" charset="0"/>
              </a:rPr>
              <a:t>řechodník vždy vychází z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VIDU SLOVESA</a:t>
            </a:r>
            <a:endParaRPr lang="cs-CZ" sz="2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domácí slovesa (</a:t>
            </a:r>
            <a:r>
              <a:rPr lang="cs-CZ" sz="2600" i="1" dirty="0" smtClean="0">
                <a:latin typeface="Bookman Old Style" panose="02050604050505020204" pitchFamily="18" charset="0"/>
              </a:rPr>
              <a:t>obětovat</a:t>
            </a:r>
            <a:r>
              <a:rPr lang="fi-FI" sz="2600" i="1" dirty="0" smtClean="0">
                <a:latin typeface="Bookman Old Style" panose="02050604050505020204" pitchFamily="18" charset="0"/>
              </a:rPr>
              <a:t>, jmenovat, darovat, věnovat</a:t>
            </a:r>
            <a:r>
              <a:rPr lang="cs-CZ" sz="2600" dirty="0" smtClean="0">
                <a:latin typeface="Bookman Old Style" panose="02050604050505020204" pitchFamily="18" charset="0"/>
              </a:rPr>
              <a:t>)</a:t>
            </a:r>
          </a:p>
          <a:p>
            <a:pPr marL="0" lvl="0" indent="0">
              <a:buNone/>
            </a:pPr>
            <a:r>
              <a:rPr lang="cs-CZ" sz="2600" dirty="0" smtClean="0">
                <a:latin typeface="Bookman Old Style" panose="02050604050505020204" pitchFamily="18" charset="0"/>
              </a:rPr>
              <a:t>nedokonavý → </a:t>
            </a:r>
            <a:r>
              <a:rPr lang="cs-CZ" sz="2600" b="1" dirty="0" smtClean="0">
                <a:latin typeface="Bookman Old Style" panose="02050604050505020204" pitchFamily="18" charset="0"/>
              </a:rPr>
              <a:t>obětujíc</a:t>
            </a:r>
          </a:p>
          <a:p>
            <a:pPr marL="0" lvl="0" indent="0">
              <a:buNone/>
            </a:pPr>
            <a:r>
              <a:rPr lang="cs-CZ" sz="2600" dirty="0" smtClean="0">
                <a:latin typeface="Bookman Old Style" panose="02050604050505020204" pitchFamily="18" charset="0"/>
              </a:rPr>
              <a:t>dokonavý → </a:t>
            </a:r>
            <a:r>
              <a:rPr lang="cs-CZ" sz="2600" b="1" dirty="0" smtClean="0">
                <a:latin typeface="Bookman Old Style" panose="02050604050505020204" pitchFamily="18" charset="0"/>
              </a:rPr>
              <a:t>obětovav</a:t>
            </a:r>
            <a:endParaRPr lang="cs-CZ" sz="2600" b="1" dirty="0" smtClean="0"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přejatá slovesa (</a:t>
            </a:r>
            <a:r>
              <a:rPr lang="cs-CZ" sz="2600" i="1" dirty="0">
                <a:latin typeface="Bookman Old Style" panose="02050604050505020204" pitchFamily="18" charset="0"/>
              </a:rPr>
              <a:t>absolvovat, instalovat, konkretizovat, separovat, prezentovat, </a:t>
            </a:r>
            <a:r>
              <a:rPr lang="cs-CZ" sz="2600" i="1" dirty="0" smtClean="0">
                <a:latin typeface="Bookman Old Style" panose="02050604050505020204" pitchFamily="18" charset="0"/>
              </a:rPr>
              <a:t>publikovat, </a:t>
            </a:r>
            <a:r>
              <a:rPr lang="cs-CZ" sz="2600" i="1" dirty="0">
                <a:latin typeface="Bookman Old Style" panose="02050604050505020204" pitchFamily="18" charset="0"/>
              </a:rPr>
              <a:t>dezinfikovat, operovat, </a:t>
            </a:r>
            <a:r>
              <a:rPr lang="cs-CZ" sz="2600" i="1" dirty="0" smtClean="0">
                <a:latin typeface="Bookman Old Style" panose="02050604050505020204" pitchFamily="18" charset="0"/>
              </a:rPr>
              <a:t>organizovat</a:t>
            </a:r>
            <a:r>
              <a:rPr lang="cs-CZ" sz="2600" dirty="0" smtClean="0">
                <a:latin typeface="Bookman Old Style" panose="02050604050505020204" pitchFamily="18" charset="0"/>
              </a:rPr>
              <a:t>)</a:t>
            </a:r>
          </a:p>
          <a:p>
            <a:pPr lvl="0"/>
            <a:r>
              <a:rPr lang="cs-CZ" sz="2600" dirty="0">
                <a:latin typeface="Bookman Old Style" panose="02050604050505020204" pitchFamily="18" charset="0"/>
              </a:rPr>
              <a:t>nedokonavé → </a:t>
            </a:r>
            <a:r>
              <a:rPr lang="cs-CZ" sz="2600" b="1" dirty="0">
                <a:latin typeface="Bookman Old Style" panose="02050604050505020204" pitchFamily="18" charset="0"/>
              </a:rPr>
              <a:t>prezentujíc</a:t>
            </a:r>
            <a:r>
              <a:rPr lang="cs-CZ" sz="2600" dirty="0">
                <a:latin typeface="Bookman Old Style" panose="02050604050505020204" pitchFamily="18" charset="0"/>
              </a:rPr>
              <a:t> 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dokonavé → </a:t>
            </a:r>
            <a:r>
              <a:rPr lang="cs-CZ" sz="2600" b="1" dirty="0" smtClean="0">
                <a:latin typeface="Bookman Old Style" panose="02050604050505020204" pitchFamily="18" charset="0"/>
              </a:rPr>
              <a:t>prezentovav</a:t>
            </a:r>
          </a:p>
          <a:p>
            <a:pPr marL="0" indent="0">
              <a:buNone/>
            </a:pPr>
            <a:endParaRPr lang="cs-CZ" sz="2600" b="1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👉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MAJÍ JEDEN TVAR, ALE DVA VIDY</a:t>
            </a:r>
            <a:endParaRPr lang="cs-CZ" sz="26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cs-CZ" sz="26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791" y="2187018"/>
            <a:ext cx="2931738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348791" y="3668598"/>
            <a:ext cx="2931738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79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243" y="214296"/>
            <a:ext cx="11783505" cy="1020615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>
                <a:latin typeface="Bookman Old Style" panose="02050604050505020204" pitchFamily="18" charset="0"/>
              </a:rPr>
              <a:t>OBOUVIDOVÁ SLOVESA V RUŠTINĚ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243" y="1376313"/>
            <a:ext cx="11868347" cy="526015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slovesa </a:t>
            </a:r>
            <a:r>
              <a:rPr lang="cs-CZ" sz="2600" dirty="0">
                <a:latin typeface="Bookman Old Style" panose="02050604050505020204" pitchFamily="18" charset="0"/>
              </a:rPr>
              <a:t>přejatá se sufixem </a:t>
            </a:r>
            <a:r>
              <a:rPr lang="cs-CZ" sz="2600" b="1" dirty="0">
                <a:latin typeface="Bookman Old Style" panose="02050604050505020204" pitchFamily="18" charset="0"/>
              </a:rPr>
              <a:t>-ова-</a:t>
            </a:r>
            <a:r>
              <a:rPr lang="cs-CZ" sz="2600" dirty="0">
                <a:latin typeface="Bookman Old Style" panose="02050604050505020204" pitchFamily="18" charset="0"/>
              </a:rPr>
              <a:t> (</a:t>
            </a:r>
            <a:r>
              <a:rPr lang="cs-CZ" sz="2600" i="1" dirty="0">
                <a:latin typeface="Bookman Old Style" panose="02050604050505020204" pitchFamily="18" charset="0"/>
              </a:rPr>
              <a:t>презентовать, </a:t>
            </a:r>
            <a:r>
              <a:rPr lang="cs-CZ" sz="2600" i="1" dirty="0" smtClean="0">
                <a:latin typeface="Bookman Old Style" panose="02050604050505020204" pitchFamily="18" charset="0"/>
              </a:rPr>
              <a:t>реабилитировать</a:t>
            </a:r>
            <a:r>
              <a:rPr lang="cs-CZ" sz="2600" dirty="0" smtClean="0">
                <a:latin typeface="Bookman Old Style" panose="02050604050505020204" pitchFamily="18" charset="0"/>
              </a:rPr>
              <a:t>)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cs-CZ" sz="2600" dirty="0" smtClean="0">
                <a:latin typeface="Bookman Old Style" panose="02050604050505020204" pitchFamily="18" charset="0"/>
              </a:rPr>
              <a:t>• </a:t>
            </a:r>
            <a:r>
              <a:rPr lang="ru-RU" sz="2600" dirty="0" smtClean="0">
                <a:latin typeface="Bookman Old Style" panose="02050604050505020204" pitchFamily="18" charset="0"/>
              </a:rPr>
              <a:t>несовершенный вид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b="1" dirty="0" smtClean="0">
                <a:latin typeface="Bookman Old Style" panose="02050604050505020204" pitchFamily="18" charset="0"/>
              </a:rPr>
              <a:t>презентуя</a:t>
            </a:r>
            <a:r>
              <a:rPr lang="cs-CZ" sz="2600" dirty="0" smtClean="0">
                <a:latin typeface="Bookman Old Style" panose="02050604050505020204" pitchFamily="18" charset="0"/>
              </a:rPr>
              <a:t> </a:t>
            </a:r>
            <a:r>
              <a:rPr lang="cs-CZ" sz="2600" dirty="0">
                <a:latin typeface="Bookman Old Style" panose="02050604050505020204" pitchFamily="18" charset="0"/>
              </a:rPr>
              <a:t>проект </a:t>
            </a:r>
            <a:r>
              <a:rPr lang="cs-CZ" sz="2600" dirty="0" smtClean="0">
                <a:latin typeface="Bookman Old Style" panose="02050604050505020204" pitchFamily="18" charset="0"/>
              </a:rPr>
              <a:t/>
            </a:r>
            <a:br>
              <a:rPr lang="cs-CZ" sz="2600" dirty="0" smtClean="0">
                <a:latin typeface="Bookman Old Style" panose="02050604050505020204" pitchFamily="18" charset="0"/>
              </a:rPr>
            </a:br>
            <a:r>
              <a:rPr lang="cs-CZ" sz="2600" dirty="0" smtClean="0">
                <a:latin typeface="Bookman Old Style" panose="02050604050505020204" pitchFamily="18" charset="0"/>
              </a:rPr>
              <a:t>• </a:t>
            </a:r>
            <a:r>
              <a:rPr lang="ru-RU" sz="2600" dirty="0" smtClean="0">
                <a:latin typeface="Bookman Old Style" panose="02050604050505020204" pitchFamily="18" charset="0"/>
              </a:rPr>
              <a:t>совершенный вид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b="1" dirty="0" smtClean="0">
                <a:latin typeface="Bookman Old Style" panose="02050604050505020204" pitchFamily="18" charset="0"/>
              </a:rPr>
              <a:t>презентовав</a:t>
            </a:r>
            <a:r>
              <a:rPr lang="cs-CZ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smtClean="0">
                <a:latin typeface="Bookman Old Style" panose="02050604050505020204" pitchFamily="18" charset="0"/>
              </a:rPr>
              <a:t>проект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slovesa </a:t>
            </a:r>
            <a:r>
              <a:rPr lang="cs-CZ" sz="2600" dirty="0">
                <a:latin typeface="Bookman Old Style" panose="02050604050505020204" pitchFamily="18" charset="0"/>
              </a:rPr>
              <a:t>domácí (</a:t>
            </a:r>
            <a:r>
              <a:rPr lang="cs-CZ" sz="2600" i="1" dirty="0">
                <a:latin typeface="Bookman Old Style" panose="02050604050505020204" pitchFamily="18" charset="0"/>
              </a:rPr>
              <a:t>женить, велеть, </a:t>
            </a:r>
            <a:r>
              <a:rPr lang="cs-CZ" sz="2600" i="1" dirty="0" smtClean="0">
                <a:latin typeface="Bookman Old Style" panose="02050604050505020204" pitchFamily="18" charset="0"/>
              </a:rPr>
              <a:t>казнить</a:t>
            </a:r>
            <a:r>
              <a:rPr lang="cs-CZ" sz="2600" dirty="0" smtClean="0">
                <a:latin typeface="Bookman Old Style" panose="02050604050505020204" pitchFamily="18" charset="0"/>
              </a:rPr>
              <a:t>)</a:t>
            </a:r>
            <a:endParaRPr lang="ru-RU" sz="2600" dirty="0">
              <a:latin typeface="Bookman Old Style" panose="02050604050505020204" pitchFamily="18" charset="0"/>
            </a:endParaRPr>
          </a:p>
          <a:p>
            <a:pPr lvl="0"/>
            <a:r>
              <a:rPr lang="ru-RU" sz="2600" dirty="0">
                <a:latin typeface="Bookman Old Style" panose="02050604050505020204" pitchFamily="18" charset="0"/>
              </a:rPr>
              <a:t>несовершенный вид </a:t>
            </a: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ru-RU" sz="2600" b="1" dirty="0" smtClean="0">
                <a:latin typeface="Bookman Old Style" panose="02050604050505020204" pitchFamily="18" charset="0"/>
              </a:rPr>
              <a:t>Казня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>
                <a:latin typeface="Bookman Old Style" panose="02050604050505020204" pitchFamily="18" charset="0"/>
              </a:rPr>
              <a:t>преступников, он следовал </a:t>
            </a:r>
            <a:r>
              <a:rPr lang="ru-RU" sz="2600" dirty="0" smtClean="0">
                <a:latin typeface="Bookman Old Style" panose="02050604050505020204" pitchFamily="18" charset="0"/>
              </a:rPr>
              <a:t>закону.</a:t>
            </a:r>
            <a:endParaRPr lang="cs-CZ" sz="2600" dirty="0">
              <a:latin typeface="Bookman Old Style" panose="02050604050505020204" pitchFamily="18" charset="0"/>
            </a:endParaRPr>
          </a:p>
          <a:p>
            <a:pPr lvl="0"/>
            <a:r>
              <a:rPr lang="ru-RU" sz="2600" dirty="0" smtClean="0">
                <a:latin typeface="Bookman Old Style" panose="02050604050505020204" pitchFamily="18" charset="0"/>
              </a:rPr>
              <a:t>совершенный </a:t>
            </a:r>
            <a:r>
              <a:rPr lang="ru-RU" sz="2600" dirty="0">
                <a:latin typeface="Bookman Old Style" panose="02050604050505020204" pitchFamily="18" charset="0"/>
              </a:rPr>
              <a:t>вид </a:t>
            </a: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ru-RU" sz="2600" b="1" dirty="0" smtClean="0">
                <a:latin typeface="Bookman Old Style" panose="02050604050505020204" pitchFamily="18" charset="0"/>
              </a:rPr>
              <a:t>Казнив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>
                <a:latin typeface="Bookman Old Style" panose="02050604050505020204" pitchFamily="18" charset="0"/>
              </a:rPr>
              <a:t>преступника, он покинул </a:t>
            </a:r>
            <a:r>
              <a:rPr lang="ru-RU" sz="2600" dirty="0" smtClean="0">
                <a:latin typeface="Bookman Old Style" panose="02050604050505020204" pitchFamily="18" charset="0"/>
              </a:rPr>
              <a:t>город.</a:t>
            </a:r>
            <a:r>
              <a:rPr lang="cs-CZ" sz="2600" dirty="0">
                <a:latin typeface="Bookman Old Style" panose="02050604050505020204" pitchFamily="18" charset="0"/>
              </a:rPr>
              <a:t/>
            </a:r>
            <a:br>
              <a:rPr lang="cs-CZ" sz="2600" dirty="0">
                <a:latin typeface="Bookman Old Style" panose="02050604050505020204" pitchFamily="18" charset="0"/>
              </a:rPr>
            </a:br>
            <a:endParaRPr lang="cs-CZ" sz="2600" dirty="0" smtClean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243" y="2820185"/>
            <a:ext cx="2931738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226243" y="1376313"/>
            <a:ext cx="5693790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983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75" y="365125"/>
            <a:ext cx="11953188" cy="1325563"/>
          </a:xfrm>
        </p:spPr>
        <p:txBody>
          <a:bodyPr/>
          <a:lstStyle/>
          <a:p>
            <a:pPr algn="ctr"/>
            <a:r>
              <a:rPr lang="cs-CZ" b="1" dirty="0" smtClean="0">
                <a:latin typeface="Bookman Old Style" panose="02050604050505020204" pitchFamily="18" charset="0"/>
              </a:rPr>
              <a:t>ZPŮSOBY PŘEKLADU PŘECHODNÍKŮ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803" y="1690688"/>
            <a:ext cx="11802359" cy="4983489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p</a:t>
            </a:r>
            <a:r>
              <a:rPr lang="cs-CZ" sz="2600" dirty="0" smtClean="0">
                <a:latin typeface="Bookman Old Style" panose="02050604050505020204" pitchFamily="18" charset="0"/>
              </a:rPr>
              <a:t>řeklad je </a:t>
            </a:r>
            <a:r>
              <a:rPr lang="cs-CZ" sz="2600" dirty="0">
                <a:latin typeface="Bookman Old Style" panose="02050604050505020204" pitchFamily="18" charset="0"/>
              </a:rPr>
              <a:t>jednou z nejproblematičtějších </a:t>
            </a:r>
            <a:r>
              <a:rPr lang="cs-CZ" sz="2600" dirty="0" smtClean="0">
                <a:latin typeface="Bookman Old Style" panose="02050604050505020204" pitchFamily="18" charset="0"/>
              </a:rPr>
              <a:t>oblastí</a:t>
            </a:r>
            <a:endParaRPr lang="cs-CZ" sz="2400" i="1" dirty="0" smtClean="0"/>
          </a:p>
          <a:p>
            <a:r>
              <a:rPr lang="cs-CZ" sz="2600" dirty="0" smtClean="0">
                <a:latin typeface="Bookman Old Style" panose="02050604050505020204" pitchFamily="18" charset="0"/>
              </a:rPr>
              <a:t>přechodníky </a:t>
            </a:r>
            <a:r>
              <a:rPr lang="cs-CZ" sz="2600" dirty="0" smtClean="0">
                <a:latin typeface="Bookman Old Style" panose="02050604050505020204" pitchFamily="18" charset="0"/>
              </a:rPr>
              <a:t>se obvykle </a:t>
            </a:r>
            <a:r>
              <a:rPr lang="cs-CZ" sz="2600" dirty="0">
                <a:latin typeface="Bookman Old Style" panose="02050604050505020204" pitchFamily="18" charset="0"/>
              </a:rPr>
              <a:t>nepřekládají </a:t>
            </a:r>
            <a:r>
              <a:rPr lang="cs-CZ" sz="2600" dirty="0" smtClean="0">
                <a:latin typeface="Bookman Old Style" panose="02050604050505020204" pitchFamily="18" charset="0"/>
              </a:rPr>
              <a:t>doslovně </a:t>
            </a:r>
            <a:r>
              <a:rPr lang="cs-CZ" sz="2400" i="1" dirty="0"/>
              <a:t>→ </a:t>
            </a:r>
            <a:r>
              <a:rPr lang="cs-CZ" sz="2600" dirty="0" smtClean="0">
                <a:latin typeface="Bookman Old Style" panose="02050604050505020204" pitchFamily="18" charset="0"/>
              </a:rPr>
              <a:t>nahrazují </a:t>
            </a:r>
            <a:r>
              <a:rPr lang="cs-CZ" sz="2600" dirty="0">
                <a:latin typeface="Bookman Old Style" panose="02050604050505020204" pitchFamily="18" charset="0"/>
              </a:rPr>
              <a:t>se jinými </a:t>
            </a:r>
            <a:r>
              <a:rPr lang="cs-CZ" sz="2600" dirty="0" smtClean="0">
                <a:latin typeface="Bookman Old Style" panose="02050604050505020204" pitchFamily="18" charset="0"/>
              </a:rPr>
              <a:t>konstrukcemi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v</a:t>
            </a:r>
            <a:r>
              <a:rPr lang="cs-CZ" sz="2600" dirty="0" smtClean="0">
                <a:latin typeface="Bookman Old Style" panose="02050604050505020204" pitchFamily="18" charset="0"/>
              </a:rPr>
              <a:t>olba </a:t>
            </a:r>
            <a:r>
              <a:rPr lang="cs-CZ" sz="2600" dirty="0">
                <a:latin typeface="Bookman Old Style" panose="02050604050505020204" pitchFamily="18" charset="0"/>
              </a:rPr>
              <a:t>konkrétního způsobu překladu závisí především na: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míře </a:t>
            </a:r>
            <a:r>
              <a:rPr lang="cs-CZ" sz="2600" dirty="0">
                <a:solidFill>
                  <a:srgbClr val="FF0000"/>
                </a:solidFill>
                <a:latin typeface="Bookman Old Style" panose="02050604050505020204" pitchFamily="18" charset="0"/>
              </a:rPr>
              <a:t>významové souvislosti mezi </a:t>
            </a: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ději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26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stylistickém </a:t>
            </a:r>
            <a:r>
              <a:rPr lang="cs-CZ" sz="2600" dirty="0">
                <a:solidFill>
                  <a:srgbClr val="FF0000"/>
                </a:solidFill>
                <a:latin typeface="Bookman Old Style" panose="02050604050505020204" pitchFamily="18" charset="0"/>
              </a:rPr>
              <a:t>charakteru </a:t>
            </a: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textu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cs-CZ" sz="26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přirozenosti </a:t>
            </a:r>
            <a:r>
              <a:rPr lang="cs-CZ" sz="2600" dirty="0">
                <a:solidFill>
                  <a:srgbClr val="FF0000"/>
                </a:solidFill>
                <a:latin typeface="Bookman Old Style" panose="02050604050505020204" pitchFamily="18" charset="0"/>
              </a:rPr>
              <a:t>vyjadřování v cílovém </a:t>
            </a: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jazyce</a:t>
            </a:r>
          </a:p>
          <a:p>
            <a:pPr marL="0" lvl="0" indent="0" algn="ctr">
              <a:buNone/>
            </a:pPr>
            <a:r>
              <a:rPr lang="cs-CZ" sz="2600" b="1" dirty="0" smtClean="0">
                <a:latin typeface="Bookman Old Style" panose="02050604050505020204" pitchFamily="18" charset="0"/>
              </a:rPr>
              <a:t>1) překlad pomocí věty hlavní</a:t>
            </a:r>
          </a:p>
          <a:p>
            <a:pPr marL="0" lvl="0" indent="0" algn="ctr">
              <a:buNone/>
            </a:pPr>
            <a:r>
              <a:rPr lang="cs-CZ" sz="2600" b="1" dirty="0" smtClean="0">
                <a:latin typeface="Bookman Old Style" panose="02050604050505020204" pitchFamily="18" charset="0"/>
              </a:rPr>
              <a:t>    2</a:t>
            </a:r>
            <a:r>
              <a:rPr lang="cs-CZ" sz="2600" b="1" dirty="0">
                <a:latin typeface="Bookman Old Style" panose="02050604050505020204" pitchFamily="18" charset="0"/>
              </a:rPr>
              <a:t>) překlad pomocí větného členu</a:t>
            </a:r>
          </a:p>
          <a:p>
            <a:pPr marL="0" lvl="0" indent="0" algn="ctr">
              <a:buNone/>
            </a:pPr>
            <a:r>
              <a:rPr lang="cs-CZ" sz="2600" b="1" dirty="0" smtClean="0">
                <a:latin typeface="Bookman Old Style" panose="02050604050505020204" pitchFamily="18" charset="0"/>
              </a:rPr>
              <a:t>  3</a:t>
            </a:r>
            <a:r>
              <a:rPr lang="cs-CZ" sz="2600" b="1" dirty="0">
                <a:latin typeface="Bookman Old Style" panose="02050604050505020204" pitchFamily="18" charset="0"/>
              </a:rPr>
              <a:t>) překlad pomocí přechodníku</a:t>
            </a:r>
          </a:p>
          <a:p>
            <a:pPr marL="0" lvl="0" indent="0">
              <a:buNone/>
            </a:pPr>
            <a:endParaRPr lang="cs-CZ" sz="2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cs-CZ" sz="26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1357" y="4911365"/>
            <a:ext cx="5986020" cy="154599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074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242" y="113123"/>
            <a:ext cx="11679811" cy="69758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b="1" dirty="0" smtClean="0">
                <a:latin typeface="Bookman Old Style" panose="02050604050505020204" pitchFamily="18" charset="0"/>
              </a:rPr>
              <a:t>PŘEKLAD POMOCÍ VĚTY HLAVNÍ</a:t>
            </a:r>
            <a:endParaRPr lang="cs-CZ" sz="4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243" y="810705"/>
            <a:ext cx="11821213" cy="597659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Slučovací </a:t>
            </a:r>
            <a:r>
              <a:rPr lang="cs-CZ" sz="2000" b="1" dirty="0">
                <a:latin typeface="Bookman Old Style" panose="02050604050505020204" pitchFamily="18" charset="0"/>
              </a:rPr>
              <a:t>poměr</a:t>
            </a:r>
          </a:p>
          <a:p>
            <a:pPr lvl="0"/>
            <a:r>
              <a:rPr lang="cs-CZ" sz="2000" i="1" dirty="0">
                <a:latin typeface="Bookman Old Style" panose="02050604050505020204" pitchFamily="18" charset="0"/>
              </a:rPr>
              <a:t>Встаёт, </a:t>
            </a:r>
            <a:r>
              <a:rPr lang="cs-CZ" sz="2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оглядываясь</a:t>
            </a:r>
            <a:r>
              <a:rPr lang="cs-CZ" sz="2000" i="1" dirty="0" smtClean="0">
                <a:latin typeface="Bookman Old Style" panose="02050604050505020204" pitchFamily="18" charset="0"/>
              </a:rPr>
              <a:t>.</a:t>
            </a:r>
            <a:r>
              <a:rPr lang="cs-CZ" sz="2000" dirty="0" smtClean="0">
                <a:latin typeface="Bookman Old Style" panose="02050604050505020204" pitchFamily="18" charset="0"/>
              </a:rPr>
              <a:t> </a:t>
            </a:r>
            <a:r>
              <a:rPr lang="cs-CZ" sz="2000" dirty="0">
                <a:latin typeface="Bookman Old Style" panose="02050604050505020204" pitchFamily="18" charset="0"/>
              </a:rPr>
              <a:t>→ </a:t>
            </a:r>
            <a:r>
              <a:rPr lang="cs-CZ" sz="2000" i="1" dirty="0">
                <a:latin typeface="Bookman Old Style" panose="02050604050505020204" pitchFamily="18" charset="0"/>
              </a:rPr>
              <a:t>Vstane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a</a:t>
            </a:r>
            <a:r>
              <a:rPr lang="cs-CZ" sz="2000" i="1" dirty="0">
                <a:latin typeface="Bookman Old Style" panose="02050604050505020204" pitchFamily="18" charset="0"/>
              </a:rPr>
              <a:t> rozhlíží se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endParaRPr lang="cs-CZ" sz="2000" dirty="0" smtClean="0">
              <a:latin typeface="Bookman Old Style" panose="02050604050505020204" pitchFamily="18" charset="0"/>
            </a:endParaRPr>
          </a:p>
          <a:p>
            <a:r>
              <a:rPr lang="cs-CZ" sz="2000" i="1" dirty="0">
                <a:latin typeface="Bookman Old Style" panose="02050604050505020204" pitchFamily="18" charset="0"/>
              </a:rPr>
              <a:t>Берёт Машу за талию, </a:t>
            </a:r>
            <a:r>
              <a:rPr lang="cs-CZ" sz="2000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смеясь</a:t>
            </a:r>
            <a:r>
              <a:rPr lang="cs-CZ" sz="2000" i="1" dirty="0" smtClean="0">
                <a:latin typeface="Bookman Old Style" panose="02050604050505020204" pitchFamily="18" charset="0"/>
              </a:rPr>
              <a:t>.</a:t>
            </a:r>
            <a:r>
              <a:rPr lang="cs-CZ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cs-CZ" sz="2000" dirty="0">
                <a:latin typeface="Bookman Old Style" panose="02050604050505020204" pitchFamily="18" charset="0"/>
              </a:rPr>
              <a:t>→ </a:t>
            </a:r>
            <a:r>
              <a:rPr lang="cs-CZ" sz="2000" i="1" dirty="0">
                <a:latin typeface="Bookman Old Style" panose="02050604050505020204" pitchFamily="18" charset="0"/>
              </a:rPr>
              <a:t>Bere Mášu kolem pasu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a </a:t>
            </a:r>
            <a:r>
              <a:rPr lang="cs-CZ" sz="2000" i="1" dirty="0">
                <a:latin typeface="Bookman Old Style" panose="02050604050505020204" pitchFamily="18" charset="0"/>
              </a:rPr>
              <a:t>směje se.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endParaRPr lang="cs-CZ" sz="2000" dirty="0">
              <a:latin typeface="Bookman Old Style" panose="02050604050505020204" pitchFamily="18" charset="0"/>
            </a:endParaRPr>
          </a:p>
          <a:p>
            <a:pPr lvl="0"/>
            <a:r>
              <a:rPr lang="cs-CZ" sz="2000" i="1" dirty="0" smtClean="0">
                <a:latin typeface="Bookman Old Style" panose="02050604050505020204" pitchFamily="18" charset="0"/>
              </a:rPr>
              <a:t>Глядит </a:t>
            </a:r>
            <a:r>
              <a:rPr lang="cs-CZ" sz="2000" i="1" dirty="0">
                <a:latin typeface="Bookman Old Style" panose="02050604050505020204" pitchFamily="18" charset="0"/>
              </a:rPr>
              <a:t>на рамочку, не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зная </a:t>
            </a:r>
            <a:r>
              <a:rPr lang="cs-CZ" sz="2000" i="1" dirty="0">
                <a:latin typeface="Bookman Old Style" panose="02050604050505020204" pitchFamily="18" charset="0"/>
              </a:rPr>
              <a:t>что </a:t>
            </a:r>
            <a:r>
              <a:rPr lang="cs-CZ" sz="2000" i="1" dirty="0" smtClean="0">
                <a:latin typeface="Bookman Old Style" panose="02050604050505020204" pitchFamily="18" charset="0"/>
              </a:rPr>
              <a:t>сказать.</a:t>
            </a:r>
            <a:r>
              <a:rPr lang="cs-CZ" sz="2000" dirty="0" smtClean="0">
                <a:latin typeface="Bookman Old Style" panose="02050604050505020204" pitchFamily="18" charset="0"/>
              </a:rPr>
              <a:t> </a:t>
            </a:r>
            <a:r>
              <a:rPr lang="cs-CZ" sz="2000" dirty="0">
                <a:latin typeface="Bookman Old Style" panose="02050604050505020204" pitchFamily="18" charset="0"/>
              </a:rPr>
              <a:t>→ </a:t>
            </a:r>
            <a:r>
              <a:rPr lang="cs-CZ" sz="2000" i="1" dirty="0">
                <a:latin typeface="Bookman Old Style" panose="02050604050505020204" pitchFamily="18" charset="0"/>
              </a:rPr>
              <a:t>Prohlíží si rámeček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a</a:t>
            </a:r>
            <a:r>
              <a:rPr lang="cs-CZ" sz="2000" i="1" dirty="0">
                <a:latin typeface="Bookman Old Style" panose="02050604050505020204" pitchFamily="18" charset="0"/>
              </a:rPr>
              <a:t> neví, co by řekl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Více </a:t>
            </a:r>
            <a:r>
              <a:rPr lang="cs-CZ" sz="2000" b="1" dirty="0">
                <a:latin typeface="Bookman Old Style" panose="02050604050505020204" pitchFamily="18" charset="0"/>
              </a:rPr>
              <a:t>dějů v řadě</a:t>
            </a:r>
          </a:p>
          <a:p>
            <a:pPr lvl="0"/>
            <a:r>
              <a:rPr lang="cs-CZ" sz="2000" i="1" dirty="0">
                <a:latin typeface="Bookman Old Style" panose="02050604050505020204" pitchFamily="18" charset="0"/>
              </a:rPr>
              <a:t>Идёт, отворяет дверь и,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заглянув</a:t>
            </a:r>
            <a:r>
              <a:rPr lang="cs-CZ" sz="2000" i="1" dirty="0">
                <a:latin typeface="Bookman Old Style" panose="02050604050505020204" pitchFamily="18" charset="0"/>
              </a:rPr>
              <a:t> в неё, затворяет</a:t>
            </a:r>
            <a:r>
              <a:rPr lang="cs-CZ" sz="2000" i="1" dirty="0" smtClean="0">
                <a:latin typeface="Bookman Old Style" panose="02050604050505020204" pitchFamily="18" charset="0"/>
              </a:rPr>
              <a:t>.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r>
              <a:rPr lang="cs-CZ" sz="2000" dirty="0" smtClean="0">
                <a:latin typeface="Bookman Old Style" panose="02050604050505020204" pitchFamily="18" charset="0"/>
              </a:rPr>
              <a:t>→ </a:t>
            </a:r>
            <a:r>
              <a:rPr lang="cs-CZ" sz="2000" i="1" u="sng" dirty="0">
                <a:latin typeface="Bookman Old Style" panose="02050604050505020204" pitchFamily="18" charset="0"/>
              </a:rPr>
              <a:t>Jde</a:t>
            </a:r>
            <a:r>
              <a:rPr lang="cs-CZ" sz="2000" i="1" dirty="0">
                <a:latin typeface="Bookman Old Style" panose="02050604050505020204" pitchFamily="18" charset="0"/>
              </a:rPr>
              <a:t>, </a:t>
            </a:r>
            <a:r>
              <a:rPr lang="cs-CZ" sz="2000" i="1" u="sng" dirty="0">
                <a:latin typeface="Bookman Old Style" panose="02050604050505020204" pitchFamily="18" charset="0"/>
              </a:rPr>
              <a:t>otevře </a:t>
            </a:r>
            <a:r>
              <a:rPr lang="cs-CZ" sz="2000" i="1" dirty="0">
                <a:latin typeface="Bookman Old Style" panose="02050604050505020204" pitchFamily="18" charset="0"/>
              </a:rPr>
              <a:t>dveře, </a:t>
            </a:r>
            <a:r>
              <a:rPr lang="cs-CZ" sz="2000" i="1" u="sng" dirty="0">
                <a:latin typeface="Bookman Old Style" panose="02050604050505020204" pitchFamily="18" charset="0"/>
              </a:rPr>
              <a:t>nahlédne </a:t>
            </a:r>
            <a:r>
              <a:rPr lang="cs-CZ" sz="2000" i="1" dirty="0">
                <a:latin typeface="Bookman Old Style" panose="02050604050505020204" pitchFamily="18" charset="0"/>
              </a:rPr>
              <a:t>dovnitř a zase </a:t>
            </a:r>
            <a:r>
              <a:rPr lang="cs-CZ" sz="2000" i="1" u="sng" dirty="0">
                <a:latin typeface="Bookman Old Style" panose="02050604050505020204" pitchFamily="18" charset="0"/>
              </a:rPr>
              <a:t>zavře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  <a:r>
              <a:rPr lang="cs-CZ" sz="2000" dirty="0" smtClean="0">
                <a:latin typeface="Bookman Old Style" panose="02050604050505020204" pitchFamily="18" charset="0"/>
              </a:rPr>
              <a:t>.</a:t>
            </a:r>
          </a:p>
          <a:p>
            <a:pPr lvl="0"/>
            <a:r>
              <a:rPr lang="cs-CZ" sz="2000" i="1" dirty="0" smtClean="0">
                <a:latin typeface="Bookman Old Style" panose="02050604050505020204" pitchFamily="18" charset="0"/>
              </a:rPr>
              <a:t>Он </a:t>
            </a:r>
            <a:r>
              <a:rPr lang="cs-CZ" sz="2000" i="1" dirty="0">
                <a:latin typeface="Bookman Old Style" panose="02050604050505020204" pitchFamily="18" charset="0"/>
              </a:rPr>
              <a:t>подошёл к окну,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открыв его</a:t>
            </a:r>
            <a:r>
              <a:rPr lang="cs-CZ" sz="2000" i="1" dirty="0">
                <a:latin typeface="Bookman Old Style" panose="02050604050505020204" pitchFamily="18" charset="0"/>
              </a:rPr>
              <a:t>, выглянул наружу</a:t>
            </a:r>
            <a:r>
              <a:rPr lang="cs-CZ" sz="2000" i="1" dirty="0" smtClean="0">
                <a:latin typeface="Bookman Old Style" panose="02050604050505020204" pitchFamily="18" charset="0"/>
              </a:rPr>
              <a:t>. → </a:t>
            </a:r>
            <a:r>
              <a:rPr lang="cs-CZ" sz="2000" i="1" u="sng" dirty="0">
                <a:latin typeface="Bookman Old Style" panose="02050604050505020204" pitchFamily="18" charset="0"/>
              </a:rPr>
              <a:t>Přistoupil </a:t>
            </a:r>
            <a:r>
              <a:rPr lang="cs-CZ" sz="2000" i="1" dirty="0">
                <a:latin typeface="Bookman Old Style" panose="02050604050505020204" pitchFamily="18" charset="0"/>
              </a:rPr>
              <a:t>k oknu, </a:t>
            </a:r>
            <a:r>
              <a:rPr lang="cs-CZ" sz="2000" i="1" u="sng" dirty="0">
                <a:latin typeface="Bookman Old Style" panose="02050604050505020204" pitchFamily="18" charset="0"/>
              </a:rPr>
              <a:t>otevřel</a:t>
            </a:r>
            <a:r>
              <a:rPr lang="cs-CZ" sz="2000" i="1" dirty="0">
                <a:latin typeface="Bookman Old Style" panose="02050604050505020204" pitchFamily="18" charset="0"/>
              </a:rPr>
              <a:t> ho a </a:t>
            </a:r>
            <a:r>
              <a:rPr lang="cs-CZ" sz="2000" i="1" u="sng" dirty="0">
                <a:latin typeface="Bookman Old Style" panose="02050604050505020204" pitchFamily="18" charset="0"/>
              </a:rPr>
              <a:t>podíval</a:t>
            </a:r>
            <a:r>
              <a:rPr lang="cs-CZ" sz="2000" i="1" dirty="0">
                <a:latin typeface="Bookman Old Style" panose="02050604050505020204" pitchFamily="18" charset="0"/>
              </a:rPr>
              <a:t> se ven.</a:t>
            </a:r>
            <a:endParaRPr lang="cs-CZ" sz="20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Odporovací </a:t>
            </a:r>
            <a:r>
              <a:rPr lang="cs-CZ" sz="2000" b="1" dirty="0">
                <a:latin typeface="Bookman Old Style" panose="02050604050505020204" pitchFamily="18" charset="0"/>
              </a:rPr>
              <a:t>vztah</a:t>
            </a:r>
          </a:p>
          <a:p>
            <a:pPr lvl="0"/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не спросив </a:t>
            </a:r>
            <a:r>
              <a:rPr lang="cs-CZ" sz="2000" i="1" dirty="0">
                <a:latin typeface="Bookman Old Style" panose="02050604050505020204" pitchFamily="18" charset="0"/>
              </a:rPr>
              <a:t>у вас позволения</a:t>
            </a:r>
            <a:r>
              <a:rPr lang="cs-CZ" sz="2000" dirty="0">
                <a:latin typeface="Bookman Old Style" panose="02050604050505020204" pitchFamily="18" charset="0"/>
              </a:rPr>
              <a:t> →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aniž</a:t>
            </a:r>
            <a:r>
              <a:rPr lang="cs-CZ" sz="2000" i="1" dirty="0">
                <a:latin typeface="Bookman Old Style" panose="02050604050505020204" pitchFamily="18" charset="0"/>
              </a:rPr>
              <a:t> jsem se zeptal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</a:p>
          <a:p>
            <a:pPr lvl="0"/>
            <a:r>
              <a:rPr lang="ru-RU" sz="2000" i="1" dirty="0">
                <a:latin typeface="Bookman Old Style" panose="02050604050505020204" pitchFamily="18" charset="0"/>
              </a:rPr>
              <a:t>о</a:t>
            </a:r>
            <a:r>
              <a:rPr lang="cs-CZ" sz="2000" i="1" dirty="0">
                <a:latin typeface="Bookman Old Style" panose="02050604050505020204" pitchFamily="18" charset="0"/>
              </a:rPr>
              <a:t>н принял решение,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не посоветовавшись</a:t>
            </a:r>
            <a:r>
              <a:rPr lang="cs-CZ" sz="2000" i="1" dirty="0">
                <a:latin typeface="Bookman Old Style" panose="02050604050505020204" pitchFamily="18" charset="0"/>
              </a:rPr>
              <a:t> с </a:t>
            </a:r>
            <a:r>
              <a:rPr lang="cs-CZ" sz="2000" i="1" dirty="0" smtClean="0">
                <a:latin typeface="Bookman Old Style" panose="02050604050505020204" pitchFamily="18" charset="0"/>
              </a:rPr>
              <a:t>коллегами</a:t>
            </a:r>
            <a:r>
              <a:rPr lang="cs-CZ" sz="2000" i="1" dirty="0">
                <a:latin typeface="Bookman Old Style" panose="02050604050505020204" pitchFamily="18" charset="0"/>
              </a:rPr>
              <a:t> </a:t>
            </a:r>
            <a:r>
              <a:rPr lang="cs-CZ" sz="2000" i="1" dirty="0" smtClean="0">
                <a:latin typeface="Bookman Old Style" panose="02050604050505020204" pitchFamily="18" charset="0"/>
              </a:rPr>
              <a:t>→ </a:t>
            </a:r>
            <a:r>
              <a:rPr lang="cs-CZ" sz="2000" i="1" dirty="0">
                <a:latin typeface="Bookman Old Style" panose="02050604050505020204" pitchFamily="18" charset="0"/>
              </a:rPr>
              <a:t>r</a:t>
            </a:r>
            <a:r>
              <a:rPr lang="cs-CZ" sz="2000" i="1" dirty="0" smtClean="0">
                <a:latin typeface="Bookman Old Style" panose="02050604050505020204" pitchFamily="18" charset="0"/>
              </a:rPr>
              <a:t>ozhodl </a:t>
            </a:r>
            <a:r>
              <a:rPr lang="cs-CZ" sz="2000" i="1" dirty="0">
                <a:latin typeface="Bookman Old Style" panose="02050604050505020204" pitchFamily="18" charset="0"/>
              </a:rPr>
              <a:t>se, </a:t>
            </a:r>
            <a:r>
              <a:rPr lang="cs-CZ" sz="20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aniž </a:t>
            </a:r>
            <a:r>
              <a:rPr lang="cs-CZ" sz="2000" i="1" dirty="0" smtClean="0">
                <a:latin typeface="Bookman Old Style" panose="02050604050505020204" pitchFamily="18" charset="0"/>
              </a:rPr>
              <a:t>by se</a:t>
            </a:r>
            <a:r>
              <a:rPr lang="cs-CZ" sz="2000" i="1" dirty="0" smtClean="0">
                <a:latin typeface="Bookman Old Style" panose="02050604050505020204" pitchFamily="18" charset="0"/>
              </a:rPr>
              <a:t> poradil s</a:t>
            </a:r>
            <a:endParaRPr lang="cs-CZ" sz="20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Rozdělení </a:t>
            </a:r>
            <a:r>
              <a:rPr lang="cs-CZ" sz="2000" b="1" dirty="0">
                <a:latin typeface="Bookman Old Style" panose="02050604050505020204" pitchFamily="18" charset="0"/>
              </a:rPr>
              <a:t>na samostatné věty</a:t>
            </a:r>
          </a:p>
          <a:p>
            <a:r>
              <a:rPr lang="cs-CZ" sz="2000" i="1" dirty="0" smtClean="0">
                <a:latin typeface="Bookman Old Style" panose="02050604050505020204" pitchFamily="18" charset="0"/>
              </a:rPr>
              <a:t>Он </a:t>
            </a:r>
            <a:r>
              <a:rPr lang="cs-CZ" sz="2000" i="1" dirty="0">
                <a:latin typeface="Bookman Old Style" panose="02050604050505020204" pitchFamily="18" charset="0"/>
              </a:rPr>
              <a:t>долго сидел,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думая</a:t>
            </a:r>
            <a:r>
              <a:rPr lang="cs-CZ" sz="2000" i="1" dirty="0">
                <a:latin typeface="Bookman Old Style" panose="02050604050505020204" pitchFamily="18" charset="0"/>
              </a:rPr>
              <a:t> о будущем</a:t>
            </a:r>
            <a:r>
              <a:rPr lang="cs-CZ" sz="2000" i="1" dirty="0" smtClean="0">
                <a:latin typeface="Bookman Old Style" panose="02050604050505020204" pitchFamily="18" charset="0"/>
              </a:rPr>
              <a:t>. → </a:t>
            </a:r>
            <a:r>
              <a:rPr lang="cs-CZ" sz="2000" i="1" dirty="0">
                <a:latin typeface="Bookman Old Style" panose="02050604050505020204" pitchFamily="18" charset="0"/>
              </a:rPr>
              <a:t>Dlouho seděl.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Přemýšlel </a:t>
            </a:r>
            <a:r>
              <a:rPr lang="cs-CZ" sz="2000" i="1" dirty="0">
                <a:latin typeface="Bookman Old Style" panose="02050604050505020204" pitchFamily="18" charset="0"/>
              </a:rPr>
              <a:t>o budoucnosti.</a:t>
            </a:r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i="1" dirty="0" smtClean="0">
                <a:latin typeface="Bookman Old Style" panose="02050604050505020204" pitchFamily="18" charset="0"/>
              </a:rPr>
              <a:t>Она </a:t>
            </a:r>
            <a:r>
              <a:rPr lang="cs-CZ" sz="2000" i="1" dirty="0">
                <a:latin typeface="Bookman Old Style" panose="02050604050505020204" pitchFamily="18" charset="0"/>
              </a:rPr>
              <a:t>шла по улице, </a:t>
            </a:r>
            <a:r>
              <a:rPr lang="cs-CZ" sz="20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улыбаясь</a:t>
            </a:r>
            <a:r>
              <a:rPr lang="cs-CZ" sz="2000" i="1" dirty="0">
                <a:latin typeface="Bookman Old Style" panose="02050604050505020204" pitchFamily="18" charset="0"/>
              </a:rPr>
              <a:t> прохожим</a:t>
            </a:r>
            <a:r>
              <a:rPr lang="cs-CZ" sz="2000" i="1" dirty="0" smtClean="0">
                <a:latin typeface="Bookman Old Style" panose="02050604050505020204" pitchFamily="18" charset="0"/>
              </a:rPr>
              <a:t>. → </a:t>
            </a:r>
            <a:r>
              <a:rPr lang="cs-CZ" sz="2000" i="1" dirty="0">
                <a:latin typeface="Bookman Old Style" panose="02050604050505020204" pitchFamily="18" charset="0"/>
              </a:rPr>
              <a:t>Šla po ulici.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Usmívala</a:t>
            </a:r>
            <a:r>
              <a:rPr lang="cs-CZ" sz="2000" b="1" i="1" dirty="0">
                <a:latin typeface="Bookman Old Style" panose="02050604050505020204" pitchFamily="18" charset="0"/>
              </a:rPr>
              <a:t> </a:t>
            </a:r>
            <a:r>
              <a:rPr lang="cs-CZ" sz="2000" i="1" dirty="0">
                <a:latin typeface="Bookman Old Style" panose="02050604050505020204" pitchFamily="18" charset="0"/>
              </a:rPr>
              <a:t>se na </a:t>
            </a:r>
            <a:r>
              <a:rPr lang="cs-CZ" sz="2000" i="1" dirty="0" smtClean="0">
                <a:latin typeface="Bookman Old Style" panose="02050604050505020204" pitchFamily="18" charset="0"/>
              </a:rPr>
              <a:t>kolemjdoucí</a:t>
            </a:r>
            <a:r>
              <a:rPr lang="cs-CZ" sz="2000" i="1" dirty="0">
                <a:latin typeface="Bookman Old Style" panose="02050604050505020204" pitchFamily="18" charset="0"/>
              </a:rPr>
              <a:t>.</a:t>
            </a:r>
            <a:endParaRPr lang="cs-CZ" sz="20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8896" y="791851"/>
            <a:ext cx="2373986" cy="3865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538896" y="2414832"/>
            <a:ext cx="2373986" cy="3865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8895" y="4130511"/>
            <a:ext cx="2477681" cy="3865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Прямоугольник 7"/>
          <p:cNvSpPr/>
          <p:nvPr/>
        </p:nvSpPr>
        <p:spPr>
          <a:xfrm>
            <a:off x="538895" y="5366992"/>
            <a:ext cx="4113233" cy="3865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45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738" y="202677"/>
            <a:ext cx="10515600" cy="1065229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latin typeface="Bookman Old Style" panose="02050604050505020204" pitchFamily="18" charset="0"/>
              </a:rPr>
              <a:t>OBSAH PREZENTACE</a:t>
            </a:r>
            <a:endParaRPr lang="cs-CZ" sz="4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738" y="1277333"/>
            <a:ext cx="10515600" cy="54062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základní vymezení pojmu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charakteristika přechodníku v ČJ a RJ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syntaktická charakteristka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jakou funkci má přechodník ve větě v ČJ a RJ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dokonavý a nedokonavý vid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tvoření přechodníků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přechodník přítomný v ČJ a RJ 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přechodník minulý v ČJ a RJ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způsoby překladu přechodníků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b="1" dirty="0" smtClean="0">
                <a:latin typeface="Bookman Old Style" panose="02050604050505020204" pitchFamily="18" charset="0"/>
              </a:rPr>
              <a:t> frekvence a stylistická hodnota</a:t>
            </a:r>
          </a:p>
          <a:p>
            <a:pPr marL="0" indent="0">
              <a:buNone/>
            </a:pPr>
            <a:r>
              <a:rPr lang="cs-CZ" sz="2400" dirty="0" smtClean="0">
                <a:latin typeface="Bookman Old Style" panose="02050604050505020204" pitchFamily="18" charset="0"/>
              </a:rPr>
              <a:t>→ přechodníky v současné ruštině</a:t>
            </a:r>
          </a:p>
        </p:txBody>
      </p:sp>
      <p:pic>
        <p:nvPicPr>
          <p:cNvPr id="1026" name="Picture 2" descr="Stock ilustrace Muž Nebo Podnikatel Sedící Za Stolem Myšlení Pro Otázku  Odpověď Vektor Cartoon Stick Obrázek Ilustrace – stáhnout obrázek nyní - 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052" y="2915649"/>
            <a:ext cx="4017939" cy="386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1852" y="1305613"/>
            <a:ext cx="4892511" cy="46191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791852" y="2248294"/>
            <a:ext cx="5165888" cy="46191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Прямоугольник 6"/>
          <p:cNvSpPr/>
          <p:nvPr/>
        </p:nvSpPr>
        <p:spPr>
          <a:xfrm>
            <a:off x="791852" y="3681168"/>
            <a:ext cx="3940404" cy="46191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Прямоугольник 7"/>
          <p:cNvSpPr/>
          <p:nvPr/>
        </p:nvSpPr>
        <p:spPr>
          <a:xfrm>
            <a:off x="730578" y="5015060"/>
            <a:ext cx="5828908" cy="49961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Прямоугольник 8"/>
          <p:cNvSpPr/>
          <p:nvPr/>
        </p:nvSpPr>
        <p:spPr>
          <a:xfrm>
            <a:off x="730578" y="5601878"/>
            <a:ext cx="5923175" cy="46191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670" y="122549"/>
            <a:ext cx="11557262" cy="1008667"/>
          </a:xfrm>
        </p:spPr>
        <p:txBody>
          <a:bodyPr/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PŘEKLAD POMOCÍ VĚTNÝCH ČLENŮ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669" y="1046375"/>
            <a:ext cx="11660957" cy="565608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Příslovečné </a:t>
            </a:r>
            <a:r>
              <a:rPr lang="cs-CZ" sz="2000" b="1" dirty="0">
                <a:latin typeface="Bookman Old Style" panose="02050604050505020204" pitchFamily="18" charset="0"/>
              </a:rPr>
              <a:t>určení </a:t>
            </a:r>
            <a:r>
              <a:rPr lang="cs-CZ" sz="2000" dirty="0">
                <a:latin typeface="Bookman Old Style" panose="02050604050505020204" pitchFamily="18" charset="0"/>
              </a:rPr>
              <a:t>(vyjadřuje způsob nebo doprovodnou okolnost děje)</a:t>
            </a:r>
            <a:endParaRPr lang="cs-CZ" sz="2000" b="1" dirty="0">
              <a:latin typeface="Bookman Old Style" panose="02050604050505020204" pitchFamily="18" charset="0"/>
            </a:endParaRPr>
          </a:p>
          <a:p>
            <a:pPr lvl="0"/>
            <a:r>
              <a:rPr lang="cs-CZ" sz="2000" i="1" dirty="0">
                <a:latin typeface="Bookman Old Style" panose="02050604050505020204" pitchFamily="18" charset="0"/>
              </a:rPr>
              <a:t>молча</a:t>
            </a:r>
            <a:r>
              <a:rPr lang="cs-CZ" sz="2000" dirty="0">
                <a:latin typeface="Bookman Old Style" panose="02050604050505020204" pitchFamily="18" charset="0"/>
              </a:rPr>
              <a:t> → </a:t>
            </a:r>
            <a:r>
              <a:rPr lang="cs-CZ" sz="2000" i="1" dirty="0" smtClean="0">
                <a:latin typeface="Bookman Old Style" panose="02050604050505020204" pitchFamily="18" charset="0"/>
              </a:rPr>
              <a:t>mlčky</a:t>
            </a:r>
            <a:r>
              <a:rPr lang="cs-CZ" sz="2000" dirty="0" smtClean="0">
                <a:latin typeface="Bookman Old Style" panose="02050604050505020204" pitchFamily="18" charset="0"/>
              </a:rPr>
              <a:t>, </a:t>
            </a:r>
            <a:r>
              <a:rPr lang="cs-CZ" sz="2000" i="1" dirty="0" smtClean="0">
                <a:latin typeface="Bookman Old Style" panose="02050604050505020204" pitchFamily="18" charset="0"/>
              </a:rPr>
              <a:t>не </a:t>
            </a:r>
            <a:r>
              <a:rPr lang="cs-CZ" sz="2000" i="1" dirty="0">
                <a:latin typeface="Bookman Old Style" panose="02050604050505020204" pitchFamily="18" charset="0"/>
              </a:rPr>
              <a:t>спеша</a:t>
            </a:r>
            <a:r>
              <a:rPr lang="cs-CZ" sz="2000" dirty="0">
                <a:latin typeface="Bookman Old Style" panose="02050604050505020204" pitchFamily="18" charset="0"/>
              </a:rPr>
              <a:t> → </a:t>
            </a:r>
            <a:r>
              <a:rPr lang="cs-CZ" sz="2000" i="1" dirty="0">
                <a:latin typeface="Bookman Old Style" panose="02050604050505020204" pitchFamily="18" charset="0"/>
              </a:rPr>
              <a:t>pomalu</a:t>
            </a:r>
            <a:r>
              <a:rPr lang="cs-CZ" sz="2000" dirty="0">
                <a:latin typeface="Bookman Old Style" panose="02050604050505020204" pitchFamily="18" charset="0"/>
              </a:rPr>
              <a:t> </a:t>
            </a:r>
          </a:p>
          <a:p>
            <a:pPr lvl="0"/>
            <a:r>
              <a:rPr lang="cs-CZ" sz="2000" i="1" dirty="0">
                <a:latin typeface="Bookman Old Style" panose="02050604050505020204" pitchFamily="18" charset="0"/>
              </a:rPr>
              <a:t>Ольга подаёт ему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молча</a:t>
            </a:r>
            <a:r>
              <a:rPr lang="cs-CZ" sz="2000" i="1" dirty="0">
                <a:latin typeface="Bookman Old Style" panose="02050604050505020204" pitchFamily="18" charset="0"/>
              </a:rPr>
              <a:t> ключ</a:t>
            </a:r>
            <a:r>
              <a:rPr lang="cs-CZ" sz="2000" dirty="0">
                <a:latin typeface="Bookman Old Style" panose="02050604050505020204" pitchFamily="18" charset="0"/>
              </a:rPr>
              <a:t> → </a:t>
            </a:r>
            <a:r>
              <a:rPr lang="cs-CZ" sz="2000" i="1" dirty="0">
                <a:latin typeface="Bookman Old Style" panose="02050604050505020204" pitchFamily="18" charset="0"/>
              </a:rPr>
              <a:t>Olga mu podává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mlčky</a:t>
            </a:r>
            <a:r>
              <a:rPr lang="cs-CZ" sz="2000" i="1" dirty="0">
                <a:latin typeface="Bookman Old Style" panose="02050604050505020204" pitchFamily="18" charset="0"/>
              </a:rPr>
              <a:t> klíč</a:t>
            </a:r>
            <a:r>
              <a:rPr lang="cs-CZ" sz="2000" dirty="0">
                <a:latin typeface="Bookman Old Style" panose="020506040505050202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Doplněk </a:t>
            </a:r>
            <a:r>
              <a:rPr lang="cs-CZ" sz="2000" dirty="0" smtClean="0">
                <a:latin typeface="Bookman Old Style" panose="02050604050505020204" pitchFamily="18" charset="0"/>
              </a:rPr>
              <a:t>(p</a:t>
            </a:r>
            <a:r>
              <a:rPr lang="cs-CZ" sz="2000" dirty="0" smtClean="0">
                <a:latin typeface="Bookman Old Style" panose="02050604050505020204" pitchFamily="18" charset="0"/>
              </a:rPr>
              <a:t>řechodník </a:t>
            </a:r>
            <a:r>
              <a:rPr lang="cs-CZ" sz="2000" dirty="0">
                <a:latin typeface="Bookman Old Style" panose="02050604050505020204" pitchFamily="18" charset="0"/>
              </a:rPr>
              <a:t>se převádí na jmenný </a:t>
            </a:r>
            <a:r>
              <a:rPr lang="cs-CZ" sz="2000" dirty="0" smtClean="0">
                <a:latin typeface="Bookman Old Style" panose="02050604050505020204" pitchFamily="18" charset="0"/>
              </a:rPr>
              <a:t>tvar, </a:t>
            </a:r>
            <a:r>
              <a:rPr lang="cs-CZ" sz="2000" dirty="0">
                <a:latin typeface="Bookman Old Style" panose="02050604050505020204" pitchFamily="18" charset="0"/>
              </a:rPr>
              <a:t>který se vztahuje k </a:t>
            </a:r>
            <a:r>
              <a:rPr lang="cs-CZ" sz="2000" dirty="0" smtClean="0">
                <a:latin typeface="Bookman Old Style" panose="02050604050505020204" pitchFamily="18" charset="0"/>
              </a:rPr>
              <a:t>podmětu)</a:t>
            </a:r>
            <a:endParaRPr lang="cs-CZ" sz="2000" b="1" dirty="0">
              <a:latin typeface="Bookman Old Style" panose="02050604050505020204" pitchFamily="18" charset="0"/>
            </a:endParaRPr>
          </a:p>
          <a:p>
            <a:pPr lvl="0"/>
            <a:r>
              <a:rPr lang="cs-CZ" sz="2000" i="1" dirty="0" smtClean="0">
                <a:latin typeface="Bookman Old Style" panose="02050604050505020204" pitchFamily="18" charset="0"/>
              </a:rPr>
              <a:t>Он </a:t>
            </a:r>
            <a:r>
              <a:rPr lang="cs-CZ" sz="2000" i="1" dirty="0">
                <a:latin typeface="Bookman Old Style" panose="02050604050505020204" pitchFamily="18" charset="0"/>
              </a:rPr>
              <a:t>сидел,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закрыв</a:t>
            </a:r>
            <a:r>
              <a:rPr lang="cs-CZ" sz="2000" i="1" dirty="0">
                <a:latin typeface="Bookman Old Style" panose="02050604050505020204" pitchFamily="18" charset="0"/>
              </a:rPr>
              <a:t> глаза. → Seděl se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zavřenýma </a:t>
            </a:r>
            <a:r>
              <a:rPr lang="cs-CZ" sz="2000" i="1" dirty="0">
                <a:latin typeface="Bookman Old Style" panose="02050604050505020204" pitchFamily="18" charset="0"/>
              </a:rPr>
              <a:t>očima. </a:t>
            </a:r>
            <a:endParaRPr lang="cs-CZ" sz="2000" dirty="0">
              <a:latin typeface="Bookman Old Style" panose="02050604050505020204" pitchFamily="18" charset="0"/>
            </a:endParaRPr>
          </a:p>
          <a:p>
            <a:pPr lvl="0"/>
            <a:r>
              <a:rPr lang="cs-CZ" sz="2000" i="1" dirty="0" smtClean="0">
                <a:latin typeface="Bookman Old Style" panose="02050604050505020204" pitchFamily="18" charset="0"/>
              </a:rPr>
              <a:t>Она </a:t>
            </a:r>
            <a:r>
              <a:rPr lang="cs-CZ" sz="2000" i="1" dirty="0">
                <a:latin typeface="Bookman Old Style" panose="02050604050505020204" pitchFamily="18" charset="0"/>
              </a:rPr>
              <a:t>стояла,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опустив</a:t>
            </a:r>
            <a:r>
              <a:rPr lang="cs-CZ" sz="2000" i="1" dirty="0">
                <a:latin typeface="Bookman Old Style" panose="02050604050505020204" pitchFamily="18" charset="0"/>
              </a:rPr>
              <a:t> голову → Stála se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sklopenou</a:t>
            </a:r>
            <a:r>
              <a:rPr lang="cs-CZ" sz="2000" i="1" dirty="0">
                <a:latin typeface="Bookman Old Style" panose="02050604050505020204" pitchFamily="18" charset="0"/>
              </a:rPr>
              <a:t> hlavou</a:t>
            </a:r>
            <a:r>
              <a:rPr lang="cs-CZ" sz="2000" i="1" dirty="0" smtClean="0">
                <a:latin typeface="Bookman Old Style" panose="02050604050505020204" pitchFamily="18" charset="0"/>
              </a:rPr>
              <a:t>.</a:t>
            </a:r>
            <a:endParaRPr lang="cs-CZ" sz="2000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Přívlastek</a:t>
            </a:r>
            <a:endParaRPr lang="cs-CZ" sz="2000" b="1" dirty="0">
              <a:latin typeface="Bookman Old Style" panose="02050604050505020204" pitchFamily="18" charset="0"/>
            </a:endParaRPr>
          </a:p>
          <a:p>
            <a:pPr lvl="0"/>
            <a:r>
              <a:rPr lang="ru-RU" sz="2000" i="1" dirty="0">
                <a:latin typeface="Bookman Old Style" panose="02050604050505020204" pitchFamily="18" charset="0"/>
              </a:rPr>
              <a:t>Папа</a:t>
            </a:r>
            <a:r>
              <a:rPr lang="cs-CZ" sz="2000" i="1" dirty="0">
                <a:latin typeface="Bookman Old Style" panose="02050604050505020204" pitchFamily="18" charset="0"/>
              </a:rPr>
              <a:t>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читающий</a:t>
            </a:r>
            <a:r>
              <a:rPr lang="cs-CZ" sz="2000" i="1" dirty="0">
                <a:latin typeface="Bookman Old Style" panose="02050604050505020204" pitchFamily="18" charset="0"/>
              </a:rPr>
              <a:t> книгу</a:t>
            </a:r>
            <a:r>
              <a:rPr lang="ru-RU" sz="2000" i="1" dirty="0">
                <a:latin typeface="Bookman Old Style" panose="02050604050505020204" pitchFamily="18" charset="0"/>
              </a:rPr>
              <a:t>, был не доволен.</a:t>
            </a:r>
            <a:r>
              <a:rPr lang="cs-CZ" sz="2000" i="1" dirty="0">
                <a:latin typeface="Bookman Old Style" panose="02050604050505020204" pitchFamily="18" charset="0"/>
              </a:rPr>
              <a:t> → Táta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čtoucí</a:t>
            </a:r>
            <a:r>
              <a:rPr lang="cs-CZ" sz="2000" i="1" dirty="0">
                <a:latin typeface="Bookman Old Style" panose="02050604050505020204" pitchFamily="18" charset="0"/>
              </a:rPr>
              <a:t> knihu byl nespokojen.</a:t>
            </a:r>
          </a:p>
          <a:p>
            <a:pPr lvl="0"/>
            <a:r>
              <a:rPr lang="ru-RU" sz="2000" i="1" dirty="0">
                <a:latin typeface="Bookman Old Style" panose="02050604050505020204" pitchFamily="18" charset="0"/>
              </a:rPr>
              <a:t>Д</a:t>
            </a:r>
            <a:r>
              <a:rPr lang="cs-CZ" sz="2000" i="1" dirty="0">
                <a:latin typeface="Bookman Old Style" panose="02050604050505020204" pitchFamily="18" charset="0"/>
              </a:rPr>
              <a:t>евочка,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сидя</a:t>
            </a:r>
            <a:r>
              <a:rPr lang="cs-CZ" sz="2000" i="1" dirty="0">
                <a:latin typeface="Bookman Old Style" panose="02050604050505020204" pitchFamily="18" charset="0"/>
              </a:rPr>
              <a:t> у окна, читала. → Dívka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sedící </a:t>
            </a:r>
            <a:r>
              <a:rPr lang="cs-CZ" sz="2000" i="1" dirty="0">
                <a:latin typeface="Bookman Old Style" panose="02050604050505020204" pitchFamily="18" charset="0"/>
              </a:rPr>
              <a:t>u okna četla.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 smtClean="0">
                <a:latin typeface="Bookman Old Style" panose="02050604050505020204" pitchFamily="18" charset="0"/>
              </a:rPr>
              <a:t> Kombinované </a:t>
            </a:r>
            <a:r>
              <a:rPr lang="cs-CZ" sz="2000" b="1" dirty="0">
                <a:latin typeface="Bookman Old Style" panose="02050604050505020204" pitchFamily="18" charset="0"/>
              </a:rPr>
              <a:t>konstrukce </a:t>
            </a:r>
            <a:r>
              <a:rPr lang="cs-CZ" sz="2000" dirty="0">
                <a:latin typeface="Bookman Old Style" panose="02050604050505020204" pitchFamily="18" charset="0"/>
              </a:rPr>
              <a:t>(předložková vazba + jmenný tvar + doplněk)</a:t>
            </a:r>
          </a:p>
          <a:p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прижимаясь</a:t>
            </a:r>
            <a:r>
              <a:rPr lang="cs-CZ" sz="2000" i="1" dirty="0">
                <a:latin typeface="Bookman Old Style" panose="02050604050505020204" pitchFamily="18" charset="0"/>
              </a:rPr>
              <a:t> к забору лбом → s hlavou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opřenou</a:t>
            </a:r>
            <a:r>
              <a:rPr lang="cs-CZ" sz="2000" i="1" dirty="0">
                <a:latin typeface="Bookman Old Style" panose="02050604050505020204" pitchFamily="18" charset="0"/>
              </a:rPr>
              <a:t> o plot</a:t>
            </a:r>
            <a:endParaRPr lang="cs-CZ" sz="2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Bookman Old Style" panose="02050604050505020204" pitchFamily="18" charset="0"/>
              </a:rPr>
              <a:t>→ </a:t>
            </a:r>
            <a:r>
              <a:rPr lang="cs-CZ" sz="2000" dirty="0" smtClean="0">
                <a:latin typeface="Bookman Old Style" panose="02050604050505020204" pitchFamily="18" charset="0"/>
              </a:rPr>
              <a:t>z děje </a:t>
            </a:r>
            <a:r>
              <a:rPr lang="cs-CZ" sz="2000" i="1" dirty="0">
                <a:latin typeface="Bookman Old Style" panose="02050604050505020204" pitchFamily="18" charset="0"/>
              </a:rPr>
              <a:t>přitisknout se</a:t>
            </a:r>
            <a:r>
              <a:rPr lang="cs-CZ" sz="2000" dirty="0">
                <a:latin typeface="Bookman Old Style" panose="02050604050505020204" pitchFamily="18" charset="0"/>
              </a:rPr>
              <a:t> vznikne popis stavu – </a:t>
            </a:r>
            <a:r>
              <a:rPr lang="cs-CZ" sz="2000" i="1" dirty="0">
                <a:latin typeface="Bookman Old Style" panose="02050604050505020204" pitchFamily="18" charset="0"/>
              </a:rPr>
              <a:t>opřenou o plot</a:t>
            </a:r>
            <a:endParaRPr lang="cs-CZ" sz="2000" dirty="0">
              <a:latin typeface="Bookman Old Style" panose="02050604050505020204" pitchFamily="18" charset="0"/>
            </a:endParaRPr>
          </a:p>
          <a:p>
            <a:r>
              <a:rPr lang="cs-CZ" sz="2000" i="1" dirty="0">
                <a:latin typeface="Bookman Old Style" panose="02050604050505020204" pitchFamily="18" charset="0"/>
              </a:rPr>
              <a:t>он шёл,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засунув</a:t>
            </a:r>
            <a:r>
              <a:rPr lang="cs-CZ" sz="2000" i="1" dirty="0">
                <a:latin typeface="Bookman Old Style" panose="02050604050505020204" pitchFamily="18" charset="0"/>
              </a:rPr>
              <a:t> руки в карманы → šel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 rukama v kapsách</a:t>
            </a:r>
            <a:endParaRPr lang="cs-CZ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Bookman Old Style" panose="02050604050505020204" pitchFamily="18" charset="0"/>
              </a:rPr>
              <a:t>→ </a:t>
            </a:r>
            <a:r>
              <a:rPr lang="cs-CZ" sz="2000" dirty="0" smtClean="0">
                <a:latin typeface="Bookman Old Style" panose="02050604050505020204" pitchFamily="18" charset="0"/>
              </a:rPr>
              <a:t>místo </a:t>
            </a:r>
            <a:r>
              <a:rPr lang="cs-CZ" sz="2000" dirty="0">
                <a:latin typeface="Bookman Old Style" panose="02050604050505020204" pitchFamily="18" charset="0"/>
              </a:rPr>
              <a:t>děje </a:t>
            </a:r>
            <a:r>
              <a:rPr lang="cs-CZ" sz="2000" i="1" dirty="0">
                <a:latin typeface="Bookman Old Style" panose="02050604050505020204" pitchFamily="18" charset="0"/>
              </a:rPr>
              <a:t>zasunul ruce</a:t>
            </a:r>
            <a:r>
              <a:rPr lang="cs-CZ" sz="2000" dirty="0">
                <a:latin typeface="Bookman Old Style" panose="02050604050505020204" pitchFamily="18" charset="0"/>
              </a:rPr>
              <a:t> popisujeme stav – </a:t>
            </a:r>
            <a:r>
              <a:rPr lang="cs-CZ" sz="2000" i="1" dirty="0">
                <a:latin typeface="Bookman Old Style" panose="02050604050505020204" pitchFamily="18" charset="0"/>
              </a:rPr>
              <a:t>má ruce v kapsách</a:t>
            </a:r>
            <a:r>
              <a:rPr lang="cs-CZ" sz="2000" dirty="0">
                <a:latin typeface="Bookman Old Style" panose="02050604050505020204" pitchFamily="18" charset="0"/>
              </a:rPr>
              <a:t>.</a:t>
            </a:r>
          </a:p>
          <a:p>
            <a:r>
              <a:rPr lang="cs-CZ" sz="2000" i="1" dirty="0">
                <a:latin typeface="Bookman Old Style" panose="02050604050505020204" pitchFamily="18" charset="0"/>
              </a:rPr>
              <a:t>она говорила,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глядя </a:t>
            </a:r>
            <a:r>
              <a:rPr lang="cs-CZ" sz="2000" i="1" dirty="0">
                <a:latin typeface="Bookman Old Style" panose="02050604050505020204" pitchFamily="18" charset="0"/>
              </a:rPr>
              <a:t>в окно → mluvila </a:t>
            </a:r>
            <a:r>
              <a:rPr lang="cs-CZ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s pohledem upřeným z okna</a:t>
            </a:r>
            <a:endParaRPr lang="cs-CZ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endParaRPr lang="cs-CZ" sz="2000" dirty="0"/>
          </a:p>
          <a:p>
            <a:pPr marL="0" lvl="0" indent="0">
              <a:buNone/>
            </a:pPr>
            <a:endParaRPr lang="cs-CZ" sz="2000" i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740" y="1014166"/>
            <a:ext cx="2545236" cy="37157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548322" y="2161091"/>
            <a:ext cx="1242771" cy="3236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548323" y="3215323"/>
            <a:ext cx="1535002" cy="3865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Прямоугольник 6"/>
          <p:cNvSpPr/>
          <p:nvPr/>
        </p:nvSpPr>
        <p:spPr>
          <a:xfrm>
            <a:off x="548322" y="4346539"/>
            <a:ext cx="3552338" cy="37629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674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546" y="226243"/>
            <a:ext cx="11924908" cy="876693"/>
          </a:xfrm>
        </p:spPr>
        <p:txBody>
          <a:bodyPr/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PŘEKLAD POMOCÍ PŘECHODNÍKŮ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458" y="1102936"/>
            <a:ext cx="11832996" cy="5618374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t</a:t>
            </a:r>
            <a:r>
              <a:rPr lang="cs-CZ" sz="2600" dirty="0" smtClean="0">
                <a:latin typeface="Bookman Old Style" panose="02050604050505020204" pitchFamily="18" charset="0"/>
              </a:rPr>
              <a:t>ento </a:t>
            </a:r>
            <a:r>
              <a:rPr lang="cs-CZ" sz="2600" dirty="0">
                <a:latin typeface="Bookman Old Style" panose="02050604050505020204" pitchFamily="18" charset="0"/>
              </a:rPr>
              <a:t>způsob je v současné češtině </a:t>
            </a:r>
            <a:r>
              <a:rPr lang="cs-CZ" sz="2600" b="1" dirty="0">
                <a:latin typeface="Bookman Old Style" panose="02050604050505020204" pitchFamily="18" charset="0"/>
              </a:rPr>
              <a:t>nejméně </a:t>
            </a:r>
            <a:r>
              <a:rPr lang="cs-CZ" sz="2600" b="1" dirty="0" smtClean="0">
                <a:latin typeface="Bookman Old Style" panose="02050604050505020204" pitchFamily="18" charset="0"/>
              </a:rPr>
              <a:t>frekventovaný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dirty="0">
                <a:latin typeface="Bookman Old Style" panose="02050604050505020204" pitchFamily="18" charset="0"/>
              </a:rPr>
              <a:t>a</a:t>
            </a:r>
            <a:r>
              <a:rPr lang="cs-CZ" sz="2600" dirty="0" smtClean="0">
                <a:latin typeface="Bookman Old Style" panose="02050604050505020204" pitchFamily="18" charset="0"/>
              </a:rPr>
              <a:t>čkoli </a:t>
            </a:r>
            <a:r>
              <a:rPr lang="cs-CZ" sz="2600" dirty="0">
                <a:latin typeface="Bookman Old Style" panose="02050604050505020204" pitchFamily="18" charset="0"/>
              </a:rPr>
              <a:t>se může zdát jako </a:t>
            </a:r>
            <a:r>
              <a:rPr lang="cs-CZ" sz="2600" dirty="0">
                <a:latin typeface="Bookman Old Style" panose="02050604050505020204" pitchFamily="18" charset="0"/>
              </a:rPr>
              <a:t>nejjednodušší → v </a:t>
            </a:r>
            <a:r>
              <a:rPr lang="cs-CZ" sz="2600" dirty="0">
                <a:latin typeface="Bookman Old Style" panose="02050604050505020204" pitchFamily="18" charset="0"/>
              </a:rPr>
              <a:t>praxi se používá </a:t>
            </a:r>
            <a:r>
              <a:rPr lang="cs-CZ" sz="2600" dirty="0" smtClean="0">
                <a:latin typeface="Bookman Old Style" panose="02050604050505020204" pitchFamily="18" charset="0"/>
              </a:rPr>
              <a:t>omezeně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d</a:t>
            </a:r>
            <a:r>
              <a:rPr lang="cs-CZ" sz="2600" dirty="0" smtClean="0">
                <a:latin typeface="Bookman Old Style" panose="02050604050505020204" pitchFamily="18" charset="0"/>
              </a:rPr>
              <a:t>ůvodem jsou </a:t>
            </a:r>
            <a:r>
              <a:rPr lang="cs-CZ" sz="2600" dirty="0">
                <a:latin typeface="Bookman Old Style" panose="02050604050505020204" pitchFamily="18" charset="0"/>
              </a:rPr>
              <a:t>stylové příznakovosti českých </a:t>
            </a:r>
            <a:r>
              <a:rPr lang="cs-CZ" sz="2600" dirty="0" smtClean="0">
                <a:latin typeface="Bookman Old Style" panose="02050604050505020204" pitchFamily="18" charset="0"/>
              </a:rPr>
              <a:t>přechodníků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uplatňuje se především v uměleckém stylu nebo tam, kde chceme zachovat stylistickou blízkost </a:t>
            </a:r>
            <a:r>
              <a:rPr lang="cs-CZ" sz="2600" dirty="0" smtClean="0">
                <a:latin typeface="Bookman Old Style" panose="02050604050505020204" pitchFamily="18" charset="0"/>
              </a:rPr>
              <a:t>originálu</a:t>
            </a:r>
            <a:endParaRPr lang="cs-CZ" sz="2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подумав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→ </a:t>
            </a: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zamysliv se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marL="0" lvl="0" indent="0">
              <a:buNone/>
            </a:pP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посвистывая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→ </a:t>
            </a: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hvízdaje si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marL="0" lvl="0" indent="0">
              <a:buNone/>
            </a:pP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рыдая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→ </a:t>
            </a:r>
            <a:r>
              <a:rPr lang="cs-CZ" sz="26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vzlykajíc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(jíce...)</a:t>
            </a:r>
            <a:endParaRPr lang="cs-CZ" sz="26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увидев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→ </a:t>
            </a:r>
            <a:r>
              <a:rPr lang="cs-CZ" sz="26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uviděv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(vši, vše...)</a:t>
            </a:r>
          </a:p>
          <a:p>
            <a:pPr marL="0" indent="0">
              <a:buNone/>
            </a:pPr>
            <a:endParaRPr lang="cs-CZ" sz="2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cs-CZ" sz="2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Z HLEDISKA PŘEKLADU JE DŮLEŽITÉ NEPOSTUPOVAT MECHANICKY, ALE ZOHLEDNIT FREKVENCI + STYL + PŘIROZENOST.</a:t>
            </a:r>
            <a:endParaRPr lang="cs-CZ" sz="2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61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41" y="186016"/>
            <a:ext cx="12038028" cy="1325563"/>
          </a:xfrm>
        </p:spPr>
        <p:txBody>
          <a:bodyPr>
            <a:normAutofit/>
          </a:bodyPr>
          <a:lstStyle/>
          <a:p>
            <a:pPr algn="ctr"/>
            <a:r>
              <a:rPr lang="cs-CZ" sz="3800" b="1" dirty="0" smtClean="0">
                <a:latin typeface="Bookman Old Style" panose="02050604050505020204" pitchFamily="18" charset="0"/>
              </a:rPr>
              <a:t>SROVNÁNÍ ČEŠTINY A RUTINY PŘI TVOŘENÍ</a:t>
            </a:r>
            <a:endParaRPr lang="cs-CZ" sz="3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724" y="1357459"/>
            <a:ext cx="11680597" cy="5137609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p</a:t>
            </a:r>
            <a:r>
              <a:rPr lang="cs-CZ" sz="2600" dirty="0" smtClean="0">
                <a:latin typeface="Bookman Old Style" panose="02050604050505020204" pitchFamily="18" charset="0"/>
              </a:rPr>
              <a:t>ři </a:t>
            </a:r>
            <a:r>
              <a:rPr lang="cs-CZ" sz="2600" dirty="0">
                <a:latin typeface="Bookman Old Style" panose="02050604050505020204" pitchFamily="18" charset="0"/>
              </a:rPr>
              <a:t>srovnání obou jazyků je patrné, že systém tvoření přechodníků je v některých ohledech podobný, ale zároveň vykazuje zásadní rozdíly.</a:t>
            </a:r>
          </a:p>
          <a:p>
            <a:pPr marL="0" indent="0">
              <a:buNone/>
            </a:pP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PODOBNOST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oba </a:t>
            </a:r>
            <a:r>
              <a:rPr lang="cs-CZ" sz="2600" dirty="0">
                <a:latin typeface="Bookman Old Style" panose="02050604050505020204" pitchFamily="18" charset="0"/>
              </a:rPr>
              <a:t>jazyky rozlišují přechodník přítomný a </a:t>
            </a:r>
            <a:r>
              <a:rPr lang="cs-CZ" sz="2600" dirty="0" smtClean="0">
                <a:latin typeface="Bookman Old Style" panose="02050604050505020204" pitchFamily="18" charset="0"/>
              </a:rPr>
              <a:t>minulý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tvoření </a:t>
            </a:r>
            <a:r>
              <a:rPr lang="cs-CZ" sz="2600" dirty="0">
                <a:latin typeface="Bookman Old Style" panose="02050604050505020204" pitchFamily="18" charset="0"/>
              </a:rPr>
              <a:t>úzce spojeno se slovesným </a:t>
            </a:r>
            <a:r>
              <a:rPr lang="cs-CZ" sz="2600" dirty="0" smtClean="0">
                <a:latin typeface="Bookman Old Style" panose="02050604050505020204" pitchFamily="18" charset="0"/>
              </a:rPr>
              <a:t>videm</a:t>
            </a:r>
          </a:p>
          <a:p>
            <a:pPr marL="0" indent="0">
              <a:buNone/>
            </a:pP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ROZDÍLNOST = MORFOLOGIE</a:t>
            </a:r>
            <a:endParaRPr lang="cs-CZ" sz="26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>
                <a:latin typeface="Bookman Old Style" panose="02050604050505020204" pitchFamily="18" charset="0"/>
              </a:rPr>
              <a:t>č</a:t>
            </a:r>
            <a:r>
              <a:rPr lang="cs-CZ" sz="2600" dirty="0" smtClean="0">
                <a:latin typeface="Bookman Old Style" panose="02050604050505020204" pitchFamily="18" charset="0"/>
              </a:rPr>
              <a:t>eština </a:t>
            </a:r>
            <a:r>
              <a:rPr lang="cs-CZ" sz="2600" dirty="0">
                <a:latin typeface="Bookman Old Style" panose="02050604050505020204" pitchFamily="18" charset="0"/>
              </a:rPr>
              <a:t>zachovává shodu přechodníku s podmětem v rodě a </a:t>
            </a:r>
            <a:r>
              <a:rPr lang="cs-CZ" sz="2600" dirty="0" smtClean="0">
                <a:latin typeface="Bookman Old Style" panose="02050604050505020204" pitchFamily="18" charset="0"/>
              </a:rPr>
              <a:t>čísle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ruština </a:t>
            </a:r>
            <a:r>
              <a:rPr lang="cs-CZ" sz="2600" dirty="0">
                <a:latin typeface="Bookman Old Style" panose="02050604050505020204" pitchFamily="18" charset="0"/>
              </a:rPr>
              <a:t>pracuje s jediným neohebným </a:t>
            </a:r>
            <a:r>
              <a:rPr lang="cs-CZ" sz="2600" dirty="0" smtClean="0">
                <a:latin typeface="Bookman Old Style" panose="02050604050505020204" pitchFamily="18" charset="0"/>
              </a:rPr>
              <a:t>tvarem</a:t>
            </a:r>
          </a:p>
          <a:p>
            <a:pPr mar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dirty="0" smtClean="0">
                <a:latin typeface="Bookman Old Style" panose="02050604050505020204" pitchFamily="18" charset="0"/>
              </a:rPr>
              <a:t>r</a:t>
            </a:r>
            <a:r>
              <a:rPr lang="cs-CZ" sz="2600" dirty="0" smtClean="0">
                <a:latin typeface="Bookman Old Style" panose="02050604050505020204" pitchFamily="18" charset="0"/>
              </a:rPr>
              <a:t>uština </a:t>
            </a:r>
            <a:r>
              <a:rPr lang="cs-CZ" sz="2600" dirty="0">
                <a:latin typeface="Bookman Old Style" panose="02050604050505020204" pitchFamily="18" charset="0"/>
              </a:rPr>
              <a:t>je v tomto směru formálně jednodušší, ale její systém má vlastní lexikální omezení a zvláštní </a:t>
            </a:r>
            <a:r>
              <a:rPr lang="cs-CZ" sz="2600" dirty="0" smtClean="0">
                <a:latin typeface="Bookman Old Style" panose="02050604050505020204" pitchFamily="18" charset="0"/>
              </a:rPr>
              <a:t>typy</a:t>
            </a:r>
            <a:endParaRPr lang="cs-CZ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35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860089"/>
              </p:ext>
            </p:extLst>
          </p:nvPr>
        </p:nvGraphicFramePr>
        <p:xfrm>
          <a:off x="243214" y="761483"/>
          <a:ext cx="11860802" cy="5205525"/>
        </p:xfrm>
        <a:graphic>
          <a:graphicData uri="http://schemas.openxmlformats.org/drawingml/2006/table">
            <a:tbl>
              <a:tblPr/>
              <a:tblGrid>
                <a:gridCol w="3242322">
                  <a:extLst>
                    <a:ext uri="{9D8B030D-6E8A-4147-A177-3AD203B41FA5}">
                      <a16:colId xmlns:a16="http://schemas.microsoft.com/office/drawing/2014/main" val="1452385623"/>
                    </a:ext>
                  </a:extLst>
                </a:gridCol>
                <a:gridCol w="4341571">
                  <a:extLst>
                    <a:ext uri="{9D8B030D-6E8A-4147-A177-3AD203B41FA5}">
                      <a16:colId xmlns:a16="http://schemas.microsoft.com/office/drawing/2014/main" val="3782126208"/>
                    </a:ext>
                  </a:extLst>
                </a:gridCol>
                <a:gridCol w="4276909">
                  <a:extLst>
                    <a:ext uri="{9D8B030D-6E8A-4147-A177-3AD203B41FA5}">
                      <a16:colId xmlns:a16="http://schemas.microsoft.com/office/drawing/2014/main" val="3152522343"/>
                    </a:ext>
                  </a:extLst>
                </a:gridCol>
              </a:tblGrid>
              <a:tr h="471181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Kategorie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Čeština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Ruština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996070"/>
                  </a:ext>
                </a:extLst>
              </a:tr>
              <a:tr h="825331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Základní typy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přechodník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přítomný/minulý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деепричастие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настоящего/ </a:t>
                      </a:r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прошедшего времени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160668"/>
                  </a:ext>
                </a:extLst>
              </a:tr>
              <a:tr h="117948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Vztah</a:t>
                      </a:r>
                      <a:r>
                        <a:rPr lang="cs-CZ" sz="2000" b="1" baseline="0" dirty="0" smtClean="0">
                          <a:latin typeface="Bookman Old Style" panose="02050604050505020204" pitchFamily="18" charset="0"/>
                        </a:rPr>
                        <a:t> k vidu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přítomný =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nedokonavý</a:t>
                      </a:r>
                    </a:p>
                    <a:p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minulý </a:t>
                      </a:r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=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dokonavý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несов</a:t>
                      </a:r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. вид =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д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настоящего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в.</a:t>
                      </a:r>
                      <a:endParaRPr lang="cs-CZ" sz="20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сов</a:t>
                      </a:r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. вид =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д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прошедшего в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.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879587"/>
                  </a:ext>
                </a:extLst>
              </a:tr>
              <a:tr h="561527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Morfologie (tvar)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ohebný tvar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neohebný tvar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757353"/>
                  </a:ext>
                </a:extLst>
              </a:tr>
              <a:tr h="556182">
                <a:tc>
                  <a:txBody>
                    <a:bodyPr/>
                    <a:lstStyle/>
                    <a:p>
                      <a:r>
                        <a:rPr lang="cs-CZ" sz="2000" b="1">
                          <a:latin typeface="Bookman Old Style" panose="02050604050505020204" pitchFamily="18" charset="0"/>
                        </a:rPr>
                        <a:t>Shoda s podmětem</a:t>
                      </a:r>
                      <a:endParaRPr lang="cs-CZ" sz="200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ANO (rod + číslo)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298478"/>
                  </a:ext>
                </a:extLst>
              </a:tr>
              <a:tr h="546754">
                <a:tc>
                  <a:txBody>
                    <a:bodyPr/>
                    <a:lstStyle/>
                    <a:p>
                      <a:r>
                        <a:rPr lang="cs-CZ" sz="2000" b="1">
                          <a:latin typeface="Bookman Old Style" panose="02050604050505020204" pitchFamily="18" charset="0"/>
                        </a:rPr>
                        <a:t>Skloňování</a:t>
                      </a:r>
                      <a:endParaRPr lang="cs-CZ" sz="200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částečná flexe (rod, číslo)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žádné skloňování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369576"/>
                  </a:ext>
                </a:extLst>
              </a:tr>
              <a:tr h="593889">
                <a:tc>
                  <a:txBody>
                    <a:bodyPr/>
                    <a:lstStyle/>
                    <a:p>
                      <a:r>
                        <a:rPr lang="cs-CZ" sz="2000" b="1">
                          <a:latin typeface="Bookman Old Style" panose="02050604050505020204" pitchFamily="18" charset="0"/>
                        </a:rPr>
                        <a:t>Syntaktická funkce</a:t>
                      </a:r>
                      <a:endParaRPr lang="cs-CZ" sz="200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doplněk/polovětná </a:t>
                      </a:r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konstrukce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příslovečné určení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428342"/>
                  </a:ext>
                </a:extLst>
              </a:tr>
              <a:tr h="471181">
                <a:tc>
                  <a:txBody>
                    <a:bodyPr/>
                    <a:lstStyle/>
                    <a:p>
                      <a:r>
                        <a:rPr lang="cs-CZ" sz="2000" b="1">
                          <a:latin typeface="Bookman Old Style" panose="02050604050505020204" pitchFamily="18" charset="0"/>
                        </a:rPr>
                        <a:t>Vztah k podmětu</a:t>
                      </a:r>
                      <a:endParaRPr lang="cs-CZ" sz="200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>
                          <a:latin typeface="Bookman Old Style" panose="02050604050505020204" pitchFamily="18" charset="0"/>
                        </a:rPr>
                        <a:t>musí být shodný</a:t>
                      </a: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musí být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shodný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marL="90653" marR="90653" marT="45326" marB="453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36176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3214" y="101673"/>
            <a:ext cx="1157799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Srovnání </a:t>
            </a:r>
            <a:r>
              <a:rPr kumimoji="0" lang="cs-CZ" altLang="cs-C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tvoření přechodníků (čeština × ruština)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327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061217"/>
              </p:ext>
            </p:extLst>
          </p:nvPr>
        </p:nvGraphicFramePr>
        <p:xfrm>
          <a:off x="301659" y="1096895"/>
          <a:ext cx="11632674" cy="3906080"/>
        </p:xfrm>
        <a:graphic>
          <a:graphicData uri="http://schemas.openxmlformats.org/drawingml/2006/table">
            <a:tbl>
              <a:tblPr/>
              <a:tblGrid>
                <a:gridCol w="3318234">
                  <a:extLst>
                    <a:ext uri="{9D8B030D-6E8A-4147-A177-3AD203B41FA5}">
                      <a16:colId xmlns:a16="http://schemas.microsoft.com/office/drawing/2014/main" val="2286465116"/>
                    </a:ext>
                  </a:extLst>
                </a:gridCol>
                <a:gridCol w="4260915">
                  <a:extLst>
                    <a:ext uri="{9D8B030D-6E8A-4147-A177-3AD203B41FA5}">
                      <a16:colId xmlns:a16="http://schemas.microsoft.com/office/drawing/2014/main" val="714753160"/>
                    </a:ext>
                  </a:extLst>
                </a:gridCol>
                <a:gridCol w="4053525">
                  <a:extLst>
                    <a:ext uri="{9D8B030D-6E8A-4147-A177-3AD203B41FA5}">
                      <a16:colId xmlns:a16="http://schemas.microsoft.com/office/drawing/2014/main" val="787927510"/>
                    </a:ext>
                  </a:extLst>
                </a:gridCol>
              </a:tblGrid>
              <a:tr h="488260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Kategorie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Čeština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Ruština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728878"/>
                  </a:ext>
                </a:extLst>
              </a:tr>
              <a:tr h="854455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Základ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>
                          <a:latin typeface="Bookman Old Style" panose="02050604050505020204" pitchFamily="18" charset="0"/>
                        </a:rPr>
                        <a:t>kmen z 3. os. mn. č</a:t>
                      </a:r>
                      <a:r>
                        <a:rPr lang="pt-BR" sz="2000" dirty="0" smtClean="0">
                          <a:latin typeface="Bookman Old Style" panose="02050604050505020204" pitchFamily="18" charset="0"/>
                        </a:rPr>
                        <a:t>.</a:t>
                      </a:r>
                      <a:endParaRPr lang="pt-BR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Bookman Old Style" panose="02050604050505020204" pitchFamily="18" charset="0"/>
                        </a:rPr>
                        <a:t>kmen</a:t>
                      </a:r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 z 1. </a:t>
                      </a:r>
                      <a:r>
                        <a:rPr lang="ru-RU" sz="2000" dirty="0" err="1">
                          <a:latin typeface="Bookman Old Style" panose="02050604050505020204" pitchFamily="18" charset="0"/>
                        </a:rPr>
                        <a:t>os</a:t>
                      </a:r>
                      <a:r>
                        <a:rPr lang="ru-RU" sz="2000" dirty="0">
                          <a:latin typeface="Bookman Old Style" panose="02050604050505020204" pitchFamily="18" charset="0"/>
                        </a:rPr>
                        <a:t>. j. č.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991087"/>
                  </a:ext>
                </a:extLst>
              </a:tr>
              <a:tr h="488260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Vid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nedokonavý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>
                          <a:latin typeface="Bookman Old Style" panose="02050604050505020204" pitchFamily="18" charset="0"/>
                        </a:rPr>
                        <a:t>nedokonavý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970315"/>
                  </a:ext>
                </a:extLst>
              </a:tr>
              <a:tr h="1586845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Koncovky </a:t>
                      </a:r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/ přípony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koncovka </a:t>
                      </a:r>
                      <a:r>
                        <a:rPr lang="pt-BR" sz="2000" b="1" dirty="0" smtClean="0">
                          <a:latin typeface="Bookman Old Style" panose="02050604050505020204" pitchFamily="18" charset="0"/>
                        </a:rPr>
                        <a:t>-ou:</a:t>
                      </a:r>
                      <a:r>
                        <a:rPr lang="pt-BR" sz="2000" dirty="0">
                          <a:latin typeface="Bookman Old Style" panose="02050604050505020204" pitchFamily="18" charset="0"/>
                        </a:rPr>
                        <a:t/>
                      </a:r>
                      <a:br>
                        <a:rPr lang="pt-BR" sz="2000" dirty="0">
                          <a:latin typeface="Bookman Old Style" panose="02050604050505020204" pitchFamily="18" charset="0"/>
                        </a:rPr>
                      </a:br>
                      <a:r>
                        <a:rPr lang="pt-BR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-a, -ouc, -ouce</a:t>
                      </a:r>
                      <a:br>
                        <a:rPr lang="pt-BR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</a:br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koncovka</a:t>
                      </a:r>
                      <a:r>
                        <a:rPr lang="cs-CZ" sz="2000" b="1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pt-BR" sz="2000" b="1" dirty="0" smtClean="0">
                          <a:latin typeface="Bookman Old Style" panose="02050604050505020204" pitchFamily="18" charset="0"/>
                        </a:rPr>
                        <a:t>-í:</a:t>
                      </a:r>
                      <a:r>
                        <a:rPr lang="pt-BR" sz="2000" dirty="0">
                          <a:latin typeface="Bookman Old Style" panose="02050604050505020204" pitchFamily="18" charset="0"/>
                        </a:rPr>
                        <a:t/>
                      </a:r>
                      <a:br>
                        <a:rPr lang="pt-BR" sz="2000" dirty="0">
                          <a:latin typeface="Bookman Old Style" panose="02050604050505020204" pitchFamily="18" charset="0"/>
                        </a:rPr>
                      </a:br>
                      <a:r>
                        <a:rPr lang="pt-BR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-e, -íc, -íce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po sykavkách (</a:t>
                      </a:r>
                      <a:r>
                        <a:rPr lang="ru-RU" sz="2000" b="1" dirty="0" smtClean="0">
                          <a:latin typeface="Bookman Old Style" panose="02050604050505020204" pitchFamily="18" charset="0"/>
                        </a:rPr>
                        <a:t>ж, ш, ч, щ):</a:t>
                      </a:r>
                      <a:r>
                        <a:rPr lang="ru-RU" sz="2000" dirty="0" smtClean="0">
                          <a:latin typeface="Bookman Old Style" panose="02050604050505020204" pitchFamily="18" charset="0"/>
                        </a:rPr>
                        <a:t> </a:t>
                      </a:r>
                      <a:endParaRPr lang="cs-CZ" sz="200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-а</a:t>
                      </a:r>
                      <a:endParaRPr lang="cs-CZ" sz="2000" b="1" dirty="0" smtClean="0">
                        <a:solidFill>
                          <a:srgbClr val="FF0000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po samohl. a souhl.:</a:t>
                      </a:r>
                      <a:endParaRPr lang="cs-CZ" sz="2000" b="0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-я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859106"/>
                  </a:ext>
                </a:extLst>
              </a:tr>
              <a:tr h="48826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Shoda s podmětem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>
                          <a:latin typeface="Bookman Old Style" panose="02050604050505020204" pitchFamily="18" charset="0"/>
                        </a:rPr>
                        <a:t>ANO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08666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13994" y="216357"/>
            <a:ext cx="1152034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Tvoření přechodníku přítomného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918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004462"/>
              </p:ext>
            </p:extLst>
          </p:nvPr>
        </p:nvGraphicFramePr>
        <p:xfrm>
          <a:off x="310299" y="1171280"/>
          <a:ext cx="11690022" cy="3990001"/>
        </p:xfrm>
        <a:graphic>
          <a:graphicData uri="http://schemas.openxmlformats.org/drawingml/2006/table">
            <a:tbl>
              <a:tblPr/>
              <a:tblGrid>
                <a:gridCol w="3347301">
                  <a:extLst>
                    <a:ext uri="{9D8B030D-6E8A-4147-A177-3AD203B41FA5}">
                      <a16:colId xmlns:a16="http://schemas.microsoft.com/office/drawing/2014/main" val="2669346280"/>
                    </a:ext>
                  </a:extLst>
                </a:gridCol>
                <a:gridCol w="4446047">
                  <a:extLst>
                    <a:ext uri="{9D8B030D-6E8A-4147-A177-3AD203B41FA5}">
                      <a16:colId xmlns:a16="http://schemas.microsoft.com/office/drawing/2014/main" val="1209222055"/>
                    </a:ext>
                  </a:extLst>
                </a:gridCol>
                <a:gridCol w="3896674">
                  <a:extLst>
                    <a:ext uri="{9D8B030D-6E8A-4147-A177-3AD203B41FA5}">
                      <a16:colId xmlns:a16="http://schemas.microsoft.com/office/drawing/2014/main" val="131129890"/>
                    </a:ext>
                  </a:extLst>
                </a:gridCol>
              </a:tblGrid>
              <a:tr h="569351"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Kategorie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Čeština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="1" dirty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Ruština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980522"/>
                  </a:ext>
                </a:extLst>
              </a:tr>
              <a:tr h="858575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Základ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koncovky se řídí podle příčestí minulého (</a:t>
                      </a:r>
                      <a:r>
                        <a:rPr lang="cs-CZ" sz="2000" i="1" dirty="0" smtClean="0">
                          <a:latin typeface="Bookman Old Style" panose="02050604050505020204" pitchFamily="18" charset="0"/>
                        </a:rPr>
                        <a:t>-l/-la/-lo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Bookman Old Style" panose="02050604050505020204" pitchFamily="18" charset="0"/>
                        </a:rPr>
                        <a:t>kmen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minulý</a:t>
                      </a:r>
                      <a:r>
                        <a:rPr lang="cs-CZ" sz="2000" baseline="0" dirty="0" smtClean="0">
                          <a:latin typeface="Bookman Old Style" panose="02050604050505020204" pitchFamily="18" charset="0"/>
                        </a:rPr>
                        <a:t> +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 přípony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5673672"/>
                  </a:ext>
                </a:extLst>
              </a:tr>
              <a:tr h="569351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Vid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dokonavý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>
                          <a:latin typeface="Bookman Old Style" panose="02050604050505020204" pitchFamily="18" charset="0"/>
                        </a:rPr>
                        <a:t>dokonavý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301553"/>
                  </a:ext>
                </a:extLst>
              </a:tr>
              <a:tr h="1423373">
                <a:tc>
                  <a:txBody>
                    <a:bodyPr/>
                    <a:lstStyle/>
                    <a:p>
                      <a:r>
                        <a:rPr lang="cs-CZ" sz="2000" b="1" dirty="0">
                          <a:latin typeface="Bookman Old Style" panose="02050604050505020204" pitchFamily="18" charset="0"/>
                        </a:rPr>
                        <a:t>Koncovky / přípony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None/>
                      </a:pP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samohláska před -l/-la/-lo</a:t>
                      </a:r>
                    </a:p>
                    <a:p>
                      <a:pPr>
                        <a:buFont typeface="Wingdings" panose="05000000000000000000" pitchFamily="2" charset="2"/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-v</a:t>
                      </a:r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,</a:t>
                      </a:r>
                      <a:r>
                        <a:rPr lang="cs-CZ" sz="2000" b="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-vši,</a:t>
                      </a:r>
                      <a:r>
                        <a:rPr lang="cs-CZ" sz="2000" b="1" baseline="0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-vše</a:t>
                      </a:r>
                      <a:endParaRPr lang="cs-CZ" sz="2000" b="0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>
                        <a:buFont typeface="Wingdings" panose="05000000000000000000" pitchFamily="2" charset="2"/>
                        <a:buNone/>
                      </a:pPr>
                      <a:r>
                        <a:rPr lang="cs-CZ" sz="2000" b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Souhláska</a:t>
                      </a:r>
                      <a:r>
                        <a:rPr lang="cs-CZ" sz="2000" b="0" baseline="0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před -l/-la/-lo</a:t>
                      </a:r>
                    </a:p>
                    <a:p>
                      <a:pPr>
                        <a:buFont typeface="Wingdings" panose="05000000000000000000" pitchFamily="2" charset="2"/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nulová koncovka,</a:t>
                      </a:r>
                      <a:r>
                        <a:rPr lang="cs-CZ" sz="2000" b="1" baseline="0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-ši, še                 </a:t>
                      </a:r>
                      <a:endParaRPr lang="cs-CZ" sz="2000" dirty="0" smtClean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В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/-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ВШИ:</a:t>
                      </a:r>
                      <a:endParaRPr lang="ru-RU" sz="2000" dirty="0" smtClean="0">
                        <a:solidFill>
                          <a:srgbClr val="FF0000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ШИ:</a:t>
                      </a:r>
                      <a:endParaRPr lang="ru-RU" sz="2000" dirty="0" smtClean="0">
                        <a:solidFill>
                          <a:srgbClr val="FF0000"/>
                        </a:solidFill>
                        <a:latin typeface="Bookman Old Style" panose="020506040505050202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А 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(-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Я</a:t>
                      </a: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)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postfix -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Bookman Old Style" panose="02050604050505020204" pitchFamily="18" charset="0"/>
                        </a:rPr>
                        <a:t>СЬ</a:t>
                      </a:r>
                      <a:endParaRPr lang="ru-RU" sz="2000" dirty="0" smtClean="0">
                        <a:solidFill>
                          <a:srgbClr val="FF0000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553753"/>
                  </a:ext>
                </a:extLst>
              </a:tr>
              <a:tr h="569351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Bookman Old Style" panose="02050604050505020204" pitchFamily="18" charset="0"/>
                        </a:rPr>
                        <a:t>Shoda</a:t>
                      </a:r>
                      <a:r>
                        <a:rPr lang="cs-CZ" sz="2000" b="1" baseline="0" dirty="0" smtClean="0">
                          <a:latin typeface="Bookman Old Style" panose="02050604050505020204" pitchFamily="18" charset="0"/>
                        </a:rPr>
                        <a:t> s podmětem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ANO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Bookman Old Style" panose="02050604050505020204" pitchFamily="18" charset="0"/>
                        </a:rPr>
                        <a:t>NE</a:t>
                      </a:r>
                      <a:endParaRPr lang="cs-CZ" sz="2000" dirty="0"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68323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0299" y="247950"/>
            <a:ext cx="115014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Tvoření přechodníku minulého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31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0" y="365125"/>
            <a:ext cx="11409680" cy="721995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PŘECHODNÍKY V SOUČASNÉ RUŠTINĚ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240" y="1229360"/>
            <a:ext cx="12049760" cy="562864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>
                <a:latin typeface="Bookman Old Style" panose="02050604050505020204" pitchFamily="18" charset="0"/>
              </a:rPr>
              <a:t>přechodníky se v </a:t>
            </a:r>
            <a:r>
              <a:rPr lang="cs-CZ" dirty="0">
                <a:latin typeface="Bookman Old Style" panose="02050604050505020204" pitchFamily="18" charset="0"/>
              </a:rPr>
              <a:t>ruštině používají výrazně </a:t>
            </a:r>
            <a:r>
              <a:rPr lang="cs-CZ" dirty="0" smtClean="0">
                <a:latin typeface="Bookman Old Style" panose="02050604050505020204" pitchFamily="18" charset="0"/>
              </a:rPr>
              <a:t>častěji</a:t>
            </a:r>
          </a:p>
          <a:p>
            <a:r>
              <a:rPr lang="cs-CZ" dirty="0" smtClean="0">
                <a:latin typeface="Bookman Old Style" panose="02050604050505020204" pitchFamily="18" charset="0"/>
              </a:rPr>
              <a:t>představují </a:t>
            </a:r>
            <a:r>
              <a:rPr lang="cs-CZ" dirty="0">
                <a:latin typeface="Bookman Old Style" panose="02050604050505020204" pitchFamily="18" charset="0"/>
              </a:rPr>
              <a:t>běžný prostředek jak v psaném, tak i v mluveném </a:t>
            </a:r>
            <a:r>
              <a:rPr lang="cs-CZ" dirty="0" smtClean="0">
                <a:latin typeface="Bookman Old Style" panose="02050604050505020204" pitchFamily="18" charset="0"/>
              </a:rPr>
              <a:t>jazyce</a:t>
            </a:r>
            <a:endParaRPr lang="cs-CZ" dirty="0">
              <a:latin typeface="Bookman Old Style" panose="02050604050505020204" pitchFamily="18" charset="0"/>
            </a:endParaRPr>
          </a:p>
          <a:p>
            <a:r>
              <a:rPr lang="cs-CZ" dirty="0" smtClean="0">
                <a:latin typeface="Bookman Old Style" panose="02050604050505020204" pitchFamily="18" charset="0"/>
              </a:rPr>
              <a:t>v </a:t>
            </a:r>
            <a:r>
              <a:rPr lang="cs-CZ" dirty="0">
                <a:latin typeface="Bookman Old Style" panose="02050604050505020204" pitchFamily="18" charset="0"/>
              </a:rPr>
              <a:t>současné ruštině </a:t>
            </a:r>
            <a:r>
              <a:rPr lang="cs-CZ" dirty="0" smtClean="0">
                <a:latin typeface="Bookman Old Style" panose="02050604050505020204" pitchFamily="18" charset="0"/>
              </a:rPr>
              <a:t>lze pozorovat </a:t>
            </a:r>
            <a:r>
              <a:rPr lang="cs-CZ" dirty="0">
                <a:latin typeface="Bookman Old Style" panose="02050604050505020204" pitchFamily="18" charset="0"/>
              </a:rPr>
              <a:t>určitou tendenci k omezení jejich </a:t>
            </a:r>
            <a:r>
              <a:rPr lang="cs-CZ" dirty="0" smtClean="0">
                <a:latin typeface="Bookman Old Style" panose="02050604050505020204" pitchFamily="18" charset="0"/>
              </a:rPr>
              <a:t>užívání</a:t>
            </a:r>
          </a:p>
          <a:p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přechodníkové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konstrukce někdy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nahrazovány vedlejšími větami</a:t>
            </a:r>
            <a:endParaRPr lang="cs-C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cs-CZ" dirty="0" smtClean="0">
                <a:latin typeface="Bookman Old Style" panose="02050604050505020204" pitchFamily="18" charset="0"/>
              </a:rPr>
              <a:t>hlavní </a:t>
            </a:r>
            <a:r>
              <a:rPr lang="cs-CZ" dirty="0">
                <a:latin typeface="Bookman Old Style" panose="02050604050505020204" pitchFamily="18" charset="0"/>
              </a:rPr>
              <a:t>výhodou přechodníků je jejich schopnost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kondenzovat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výpověď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  <a:endParaRPr lang="cs-C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Bookman Old Style" panose="02050604050505020204" pitchFamily="18" charset="0"/>
              </a:rPr>
              <a:t>👉</a:t>
            </a:r>
            <a:r>
              <a:rPr lang="cs-CZ" i="1" u="sng" dirty="0">
                <a:latin typeface="Bookman Old Style" panose="02050604050505020204" pitchFamily="18" charset="0"/>
              </a:rPr>
              <a:t>Когда вы будете читать эту рукопись</a:t>
            </a:r>
            <a:r>
              <a:rPr lang="cs-CZ" i="1" dirty="0">
                <a:latin typeface="Bookman Old Style" panose="02050604050505020204" pitchFamily="18" charset="0"/>
              </a:rPr>
              <a:t>, обратите внимание…</a:t>
            </a:r>
            <a:r>
              <a:rPr lang="cs-CZ" dirty="0">
                <a:latin typeface="Bookman Old Style" panose="02050604050505020204" pitchFamily="18" charset="0"/>
              </a:rPr>
              <a:t> </a:t>
            </a:r>
          </a:p>
          <a:p>
            <a:pPr marL="0" lvl="0" indent="0">
              <a:buNone/>
            </a:pPr>
            <a:r>
              <a:rPr lang="cs-CZ" dirty="0" smtClean="0">
                <a:latin typeface="Bookman Old Style" panose="02050604050505020204" pitchFamily="18" charset="0"/>
              </a:rPr>
              <a:t>👉</a:t>
            </a:r>
            <a:r>
              <a:rPr lang="cs-CZ" i="1" u="sng" dirty="0" smtClean="0">
                <a:latin typeface="Bookman Old Style" panose="02050604050505020204" pitchFamily="18" charset="0"/>
              </a:rPr>
              <a:t>Читая </a:t>
            </a:r>
            <a:r>
              <a:rPr lang="cs-CZ" i="1" dirty="0">
                <a:latin typeface="Bookman Old Style" panose="02050604050505020204" pitchFamily="18" charset="0"/>
              </a:rPr>
              <a:t>эту рукопись, обратите внимание…</a:t>
            </a:r>
            <a:r>
              <a:rPr lang="cs-CZ" dirty="0">
                <a:latin typeface="Bookman Old Style" panose="02050604050505020204" pitchFamily="18" charset="0"/>
              </a:rPr>
              <a:t> </a:t>
            </a:r>
          </a:p>
          <a:p>
            <a:r>
              <a:rPr lang="cs-CZ" dirty="0" smtClean="0">
                <a:latin typeface="Bookman Old Style" panose="02050604050505020204" pitchFamily="18" charset="0"/>
              </a:rPr>
              <a:t>přechodníky </a:t>
            </a:r>
            <a:r>
              <a:rPr lang="cs-CZ" dirty="0">
                <a:latin typeface="Bookman Old Style" panose="02050604050505020204" pitchFamily="18" charset="0"/>
              </a:rPr>
              <a:t>postrádají spojky, a tím i jemnější významové </a:t>
            </a:r>
            <a:r>
              <a:rPr lang="cs-CZ" dirty="0" smtClean="0">
                <a:latin typeface="Bookman Old Style" panose="02050604050505020204" pitchFamily="18" charset="0"/>
              </a:rPr>
              <a:t>odstíny</a:t>
            </a:r>
          </a:p>
          <a:p>
            <a:pPr marL="0" indent="0">
              <a:buNone/>
            </a:pPr>
            <a:r>
              <a:rPr lang="cs-CZ" dirty="0">
                <a:latin typeface="Bookman Old Style" panose="02050604050505020204" pitchFamily="18" charset="0"/>
              </a:rPr>
              <a:t>→ </a:t>
            </a:r>
            <a:r>
              <a:rPr lang="cs-CZ" dirty="0" smtClean="0">
                <a:latin typeface="Bookman Old Style" panose="02050604050505020204" pitchFamily="18" charset="0"/>
              </a:rPr>
              <a:t>například </a:t>
            </a:r>
            <a:r>
              <a:rPr lang="cs-CZ" dirty="0">
                <a:latin typeface="Bookman Old Style" panose="02050604050505020204" pitchFamily="18" charset="0"/>
              </a:rPr>
              <a:t>časové nuance typu </a:t>
            </a:r>
            <a:r>
              <a:rPr lang="cs-CZ" i="1" dirty="0">
                <a:latin typeface="Bookman Old Style" panose="02050604050505020204" pitchFamily="18" charset="0"/>
              </a:rPr>
              <a:t>когда, как только, </a:t>
            </a:r>
            <a:r>
              <a:rPr lang="cs-CZ" i="1" dirty="0" smtClean="0">
                <a:latin typeface="Bookman Old Style" panose="02050604050505020204" pitchFamily="18" charset="0"/>
              </a:rPr>
              <a:t>едва</a:t>
            </a:r>
          </a:p>
          <a:p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j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eden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z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nejvýznamnějších rozdílů mezi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ČJ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a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ČJ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spočívá ve frekvenci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užití =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jeden z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hlavních důvodů překladatelských </a:t>
            </a: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obtíží</a:t>
            </a:r>
            <a:endParaRPr lang="cs-C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58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938" y="2024242"/>
            <a:ext cx="11378153" cy="1325563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 smtClean="0">
                <a:latin typeface="Bookman Old Style" panose="02050604050505020204" pitchFamily="18" charset="0"/>
              </a:rPr>
              <a:t>VYJÍMKY V OBOU JAZYCÍCH</a:t>
            </a:r>
            <a:endParaRPr lang="cs-CZ" sz="5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409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06" y="167163"/>
            <a:ext cx="11953188" cy="1199724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 smtClean="0">
                <a:latin typeface="Bookman Old Style" panose="02050604050505020204" pitchFamily="18" charset="0"/>
              </a:rPr>
              <a:t>VYJÍMKY V ČESKÉM JAZYCE</a:t>
            </a:r>
            <a:endParaRPr lang="cs-CZ" sz="54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406" y="1291472"/>
            <a:ext cx="12072594" cy="5458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NEPRAVIDELNÉ PŘECHODNÍKY</a:t>
            </a:r>
            <a:r>
              <a:rPr lang="cs-CZ" dirty="0" smtClean="0">
                <a:latin typeface="Bookman Old Style" panose="02050604050505020204" pitchFamily="18" charset="0"/>
              </a:rPr>
              <a:t> </a:t>
            </a:r>
          </a:p>
          <a:p>
            <a:pPr marL="514350" indent="-514350">
              <a:buAutoNum type="arabicParenR"/>
            </a:pPr>
            <a:r>
              <a:rPr lang="cs-CZ" b="1" dirty="0" smtClean="0">
                <a:latin typeface="Bookman Old Style" panose="02050604050505020204" pitchFamily="18" charset="0"/>
              </a:rPr>
              <a:t>BÝT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přítomný:</a:t>
            </a:r>
            <a:r>
              <a:rPr lang="cs-CZ" dirty="0" smtClean="0">
                <a:latin typeface="Bookman Old Style" panose="02050604050505020204" pitchFamily="18" charset="0"/>
              </a:rPr>
              <a:t> js</a:t>
            </a:r>
            <a:r>
              <a:rPr lang="cs-CZ" i="1" dirty="0" smtClean="0">
                <a:latin typeface="Bookman Old Style" panose="02050604050505020204" pitchFamily="18" charset="0"/>
              </a:rPr>
              <a:t>a</a:t>
            </a:r>
            <a:r>
              <a:rPr lang="cs-CZ" dirty="0" smtClean="0">
                <a:latin typeface="Bookman Old Style" panose="02050604050505020204" pitchFamily="18" charset="0"/>
              </a:rPr>
              <a:t>, js</a:t>
            </a:r>
            <a:r>
              <a:rPr lang="cs-CZ" i="1" dirty="0" smtClean="0">
                <a:latin typeface="Bookman Old Style" panose="02050604050505020204" pitchFamily="18" charset="0"/>
              </a:rPr>
              <a:t>ouc</a:t>
            </a:r>
            <a:r>
              <a:rPr lang="cs-CZ" dirty="0" smtClean="0">
                <a:latin typeface="Bookman Old Style" panose="02050604050505020204" pitchFamily="18" charset="0"/>
              </a:rPr>
              <a:t>, js</a:t>
            </a:r>
            <a:r>
              <a:rPr lang="cs-CZ" i="1" dirty="0" smtClean="0">
                <a:latin typeface="Bookman Old Style" panose="02050604050505020204" pitchFamily="18" charset="0"/>
              </a:rPr>
              <a:t>ouce</a:t>
            </a:r>
            <a:r>
              <a:rPr lang="cs-CZ" dirty="0" smtClean="0">
                <a:latin typeface="Bookman Old Style" panose="02050604050505020204" pitchFamily="18" charset="0"/>
              </a:rPr>
              <a:t> X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minulý:</a:t>
            </a:r>
            <a:r>
              <a:rPr lang="cs-CZ" dirty="0" smtClean="0">
                <a:latin typeface="Bookman Old Style" panose="02050604050505020204" pitchFamily="18" charset="0"/>
              </a:rPr>
              <a:t> by</a:t>
            </a:r>
            <a:r>
              <a:rPr lang="cs-CZ" i="1" dirty="0" smtClean="0">
                <a:latin typeface="Bookman Old Style" panose="02050604050505020204" pitchFamily="18" charset="0"/>
              </a:rPr>
              <a:t>v</a:t>
            </a:r>
            <a:r>
              <a:rPr lang="cs-CZ" dirty="0" smtClean="0">
                <a:latin typeface="Bookman Old Style" panose="02050604050505020204" pitchFamily="18" charset="0"/>
              </a:rPr>
              <a:t>, by</a:t>
            </a:r>
            <a:r>
              <a:rPr lang="cs-CZ" i="1" dirty="0" smtClean="0">
                <a:latin typeface="Bookman Old Style" panose="02050604050505020204" pitchFamily="18" charset="0"/>
              </a:rPr>
              <a:t>vši</a:t>
            </a:r>
            <a:r>
              <a:rPr lang="cs-CZ" dirty="0" smtClean="0">
                <a:latin typeface="Bookman Old Style" panose="02050604050505020204" pitchFamily="18" charset="0"/>
              </a:rPr>
              <a:t>, by</a:t>
            </a:r>
            <a:r>
              <a:rPr lang="cs-CZ" i="1" dirty="0" smtClean="0">
                <a:latin typeface="Bookman Old Style" panose="02050604050505020204" pitchFamily="18" charset="0"/>
              </a:rPr>
              <a:t>vše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 marL="514350" indent="-514350">
              <a:buAutoNum type="arabicParenR"/>
            </a:pPr>
            <a:r>
              <a:rPr lang="cs-CZ" b="1" dirty="0" smtClean="0">
                <a:latin typeface="Bookman Old Style" panose="02050604050505020204" pitchFamily="18" charset="0"/>
              </a:rPr>
              <a:t>CHTÍT</a:t>
            </a:r>
            <a:endParaRPr lang="cs-CZ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přítomný:</a:t>
            </a:r>
            <a:r>
              <a:rPr lang="cs-CZ" dirty="0" smtClean="0">
                <a:latin typeface="Bookman Old Style" panose="02050604050505020204" pitchFamily="18" charset="0"/>
              </a:rPr>
              <a:t> cht</a:t>
            </a:r>
            <a:r>
              <a:rPr lang="cs-CZ" i="1" dirty="0" smtClean="0">
                <a:latin typeface="Bookman Old Style" panose="02050604050505020204" pitchFamily="18" charset="0"/>
              </a:rPr>
              <a:t>ě</a:t>
            </a:r>
            <a:r>
              <a:rPr lang="cs-CZ" dirty="0" smtClean="0">
                <a:latin typeface="Bookman Old Style" panose="02050604050505020204" pitchFamily="18" charset="0"/>
              </a:rPr>
              <a:t>, cht</a:t>
            </a:r>
            <a:r>
              <a:rPr lang="cs-CZ" i="1" dirty="0" smtClean="0">
                <a:latin typeface="Bookman Old Style" panose="02050604050505020204" pitchFamily="18" charset="0"/>
              </a:rPr>
              <a:t>íc</a:t>
            </a:r>
            <a:r>
              <a:rPr lang="cs-CZ" dirty="0" smtClean="0">
                <a:latin typeface="Bookman Old Style" panose="02050604050505020204" pitchFamily="18" charset="0"/>
              </a:rPr>
              <a:t>, cht</a:t>
            </a:r>
            <a:r>
              <a:rPr lang="cs-CZ" i="1" dirty="0" smtClean="0">
                <a:latin typeface="Bookman Old Style" panose="02050604050505020204" pitchFamily="18" charset="0"/>
              </a:rPr>
              <a:t>íce</a:t>
            </a:r>
            <a:r>
              <a:rPr lang="cs-CZ" dirty="0" smtClean="0">
                <a:latin typeface="Bookman Old Style" panose="02050604050505020204" pitchFamily="18" charset="0"/>
              </a:rPr>
              <a:t> X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minulý: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dirty="0">
                <a:latin typeface="Bookman Old Style" panose="02050604050505020204" pitchFamily="18" charset="0"/>
              </a:rPr>
              <a:t>chtě</a:t>
            </a:r>
            <a:r>
              <a:rPr lang="cs-CZ" i="1" dirty="0">
                <a:latin typeface="Bookman Old Style" panose="02050604050505020204" pitchFamily="18" charset="0"/>
              </a:rPr>
              <a:t>v</a:t>
            </a:r>
            <a:r>
              <a:rPr lang="cs-CZ" dirty="0">
                <a:latin typeface="Bookman Old Style" panose="02050604050505020204" pitchFamily="18" charset="0"/>
              </a:rPr>
              <a:t>, chtě</a:t>
            </a:r>
            <a:r>
              <a:rPr lang="cs-CZ" i="1" dirty="0">
                <a:latin typeface="Bookman Old Style" panose="02050604050505020204" pitchFamily="18" charset="0"/>
              </a:rPr>
              <a:t>vši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chtě</a:t>
            </a:r>
            <a:r>
              <a:rPr lang="cs-CZ" i="1" dirty="0" smtClean="0">
                <a:latin typeface="Bookman Old Style" panose="02050604050505020204" pitchFamily="18" charset="0"/>
              </a:rPr>
              <a:t>vše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 marL="514350" indent="-514350">
              <a:buAutoNum type="arabicParenR"/>
            </a:pPr>
            <a:r>
              <a:rPr lang="cs-CZ" b="1" dirty="0" smtClean="0">
                <a:latin typeface="Bookman Old Style" panose="02050604050505020204" pitchFamily="18" charset="0"/>
              </a:rPr>
              <a:t>JÍST</a:t>
            </a:r>
            <a:endParaRPr lang="cs-CZ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přítomný: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dirty="0">
                <a:latin typeface="Bookman Old Style" panose="02050604050505020204" pitchFamily="18" charset="0"/>
              </a:rPr>
              <a:t>jed</a:t>
            </a:r>
            <a:r>
              <a:rPr lang="cs-CZ" i="1" dirty="0">
                <a:latin typeface="Bookman Old Style" panose="02050604050505020204" pitchFamily="18" charset="0"/>
              </a:rPr>
              <a:t>a</a:t>
            </a:r>
            <a:r>
              <a:rPr lang="cs-CZ" dirty="0">
                <a:latin typeface="Bookman Old Style" panose="02050604050505020204" pitchFamily="18" charset="0"/>
              </a:rPr>
              <a:t>, jed</a:t>
            </a:r>
            <a:r>
              <a:rPr lang="cs-CZ" i="1" dirty="0">
                <a:latin typeface="Bookman Old Style" panose="02050604050505020204" pitchFamily="18" charset="0"/>
              </a:rPr>
              <a:t>ouc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jed</a:t>
            </a:r>
            <a:r>
              <a:rPr lang="cs-CZ" i="1" dirty="0" smtClean="0">
                <a:latin typeface="Bookman Old Style" panose="02050604050505020204" pitchFamily="18" charset="0"/>
              </a:rPr>
              <a:t>ouce</a:t>
            </a:r>
            <a:r>
              <a:rPr lang="cs-CZ" dirty="0">
                <a:latin typeface="Bookman Old Style" panose="02050604050505020204" pitchFamily="18" charset="0"/>
              </a:rPr>
              <a:t> </a:t>
            </a:r>
            <a:r>
              <a:rPr lang="cs-CZ" dirty="0" smtClean="0">
                <a:latin typeface="Bookman Old Style" panose="02050604050505020204" pitchFamily="18" charset="0"/>
              </a:rPr>
              <a:t>X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minulý: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dirty="0">
                <a:latin typeface="Bookman Old Style" panose="02050604050505020204" pitchFamily="18" charset="0"/>
              </a:rPr>
              <a:t>najed, najed</a:t>
            </a:r>
            <a:r>
              <a:rPr lang="cs-CZ" i="1" dirty="0">
                <a:latin typeface="Bookman Old Style" panose="02050604050505020204" pitchFamily="18" charset="0"/>
              </a:rPr>
              <a:t>ši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najed</a:t>
            </a:r>
            <a:r>
              <a:rPr lang="cs-CZ" i="1" dirty="0" smtClean="0">
                <a:latin typeface="Bookman Old Style" panose="02050604050505020204" pitchFamily="18" charset="0"/>
              </a:rPr>
              <a:t>še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 marL="514350" indent="-514350">
              <a:buAutoNum type="arabicParenR"/>
            </a:pPr>
            <a:r>
              <a:rPr lang="cs-CZ" b="1" dirty="0" smtClean="0">
                <a:latin typeface="Bookman Old Style" panose="02050604050505020204" pitchFamily="18" charset="0"/>
              </a:rPr>
              <a:t>VĚDĚT</a:t>
            </a:r>
            <a:endParaRPr lang="cs-CZ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přítomný: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dirty="0">
                <a:latin typeface="Bookman Old Style" panose="02050604050505020204" pitchFamily="18" charset="0"/>
              </a:rPr>
              <a:t>věd</a:t>
            </a:r>
            <a:r>
              <a:rPr lang="cs-CZ" i="1" dirty="0">
                <a:latin typeface="Bookman Old Style" panose="02050604050505020204" pitchFamily="18" charset="0"/>
              </a:rPr>
              <a:t>a</a:t>
            </a:r>
            <a:r>
              <a:rPr lang="cs-CZ" dirty="0">
                <a:latin typeface="Bookman Old Style" panose="02050604050505020204" pitchFamily="18" charset="0"/>
              </a:rPr>
              <a:t>, věd</a:t>
            </a:r>
            <a:r>
              <a:rPr lang="cs-CZ" i="1" dirty="0">
                <a:latin typeface="Bookman Old Style" panose="02050604050505020204" pitchFamily="18" charset="0"/>
              </a:rPr>
              <a:t>ouc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věd</a:t>
            </a:r>
            <a:r>
              <a:rPr lang="cs-CZ" i="1" dirty="0" smtClean="0">
                <a:latin typeface="Bookman Old Style" panose="02050604050505020204" pitchFamily="18" charset="0"/>
              </a:rPr>
              <a:t>ouce</a:t>
            </a:r>
            <a:r>
              <a:rPr lang="cs-CZ" dirty="0">
                <a:latin typeface="Bookman Old Style" panose="02050604050505020204" pitchFamily="18" charset="0"/>
              </a:rPr>
              <a:t> </a:t>
            </a:r>
            <a:r>
              <a:rPr lang="cs-CZ" dirty="0" smtClean="0">
                <a:latin typeface="Bookman Old Style" panose="02050604050505020204" pitchFamily="18" charset="0"/>
              </a:rPr>
              <a:t>X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minulý: </a:t>
            </a:r>
            <a:r>
              <a:rPr lang="cs-CZ" dirty="0">
                <a:latin typeface="Bookman Old Style" panose="02050604050505020204" pitchFamily="18" charset="0"/>
              </a:rPr>
              <a:t>vědě</a:t>
            </a:r>
            <a:r>
              <a:rPr lang="cs-CZ" i="1" dirty="0">
                <a:latin typeface="Bookman Old Style" panose="02050604050505020204" pitchFamily="18" charset="0"/>
              </a:rPr>
              <a:t>v</a:t>
            </a:r>
            <a:r>
              <a:rPr lang="cs-CZ" dirty="0">
                <a:latin typeface="Bookman Old Style" panose="02050604050505020204" pitchFamily="18" charset="0"/>
              </a:rPr>
              <a:t>, vědě</a:t>
            </a:r>
            <a:r>
              <a:rPr lang="cs-CZ" i="1" dirty="0">
                <a:latin typeface="Bookman Old Style" panose="02050604050505020204" pitchFamily="18" charset="0"/>
              </a:rPr>
              <a:t>vši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vědě</a:t>
            </a:r>
            <a:r>
              <a:rPr lang="cs-CZ" i="1" dirty="0" smtClean="0">
                <a:latin typeface="Bookman Old Style" panose="02050604050505020204" pitchFamily="18" charset="0"/>
              </a:rPr>
              <a:t>vše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Mluvnice </a:t>
            </a:r>
            <a:r>
              <a:rPr lang="cs-CZ" b="1" dirty="0">
                <a:latin typeface="Bookman Old Style" panose="02050604050505020204" pitchFamily="18" charset="0"/>
              </a:rPr>
              <a:t>češtiny také řadí do této skupiny slovesa</a:t>
            </a:r>
            <a:r>
              <a:rPr lang="cs-CZ" dirty="0">
                <a:latin typeface="Bookman Old Style" panose="02050604050505020204" pitchFamily="18" charset="0"/>
              </a:rPr>
              <a:t> </a:t>
            </a:r>
            <a:endParaRPr lang="cs-CZ" dirty="0" smtClean="0"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latin typeface="Bookman Old Style" panose="02050604050505020204" pitchFamily="18" charset="0"/>
              </a:rPr>
              <a:t>vidět</a:t>
            </a:r>
            <a:r>
              <a:rPr lang="cs-CZ" dirty="0">
                <a:latin typeface="Bookman Old Style" panose="02050604050505020204" pitchFamily="18" charset="0"/>
              </a:rPr>
              <a:t> (</a:t>
            </a: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pří.: </a:t>
            </a:r>
            <a:r>
              <a:rPr lang="cs-CZ" dirty="0">
                <a:latin typeface="Bookman Old Style" panose="02050604050505020204" pitchFamily="18" charset="0"/>
              </a:rPr>
              <a:t>vid</a:t>
            </a:r>
            <a:r>
              <a:rPr lang="cs-CZ" i="1" dirty="0">
                <a:latin typeface="Bookman Old Style" panose="02050604050505020204" pitchFamily="18" charset="0"/>
              </a:rPr>
              <a:t>a</a:t>
            </a:r>
            <a:r>
              <a:rPr lang="cs-CZ" dirty="0">
                <a:latin typeface="Bookman Old Style" panose="02050604050505020204" pitchFamily="18" charset="0"/>
              </a:rPr>
              <a:t>, vid</a:t>
            </a:r>
            <a:r>
              <a:rPr lang="cs-CZ" i="1" dirty="0">
                <a:latin typeface="Bookman Old Style" panose="02050604050505020204" pitchFamily="18" charset="0"/>
              </a:rPr>
              <a:t>ouc</a:t>
            </a:r>
            <a:r>
              <a:rPr lang="cs-CZ" dirty="0">
                <a:latin typeface="Bookman Old Style" panose="02050604050505020204" pitchFamily="18" charset="0"/>
              </a:rPr>
              <a:t>, vid</a:t>
            </a:r>
            <a:r>
              <a:rPr lang="cs-CZ" i="1" dirty="0">
                <a:latin typeface="Bookman Old Style" panose="02050604050505020204" pitchFamily="18" charset="0"/>
              </a:rPr>
              <a:t>ouce</a:t>
            </a:r>
            <a:r>
              <a:rPr lang="cs-CZ" dirty="0">
                <a:latin typeface="Bookman Old Style" panose="02050604050505020204" pitchFamily="18" charset="0"/>
              </a:rPr>
              <a:t>;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min.: </a:t>
            </a:r>
            <a:r>
              <a:rPr lang="cs-CZ" dirty="0">
                <a:latin typeface="Bookman Old Style" panose="02050604050505020204" pitchFamily="18" charset="0"/>
              </a:rPr>
              <a:t>vidě</a:t>
            </a:r>
            <a:r>
              <a:rPr lang="cs-CZ" i="1" dirty="0">
                <a:latin typeface="Bookman Old Style" panose="02050604050505020204" pitchFamily="18" charset="0"/>
              </a:rPr>
              <a:t>v</a:t>
            </a:r>
            <a:r>
              <a:rPr lang="cs-CZ" dirty="0">
                <a:latin typeface="Bookman Old Style" panose="02050604050505020204" pitchFamily="18" charset="0"/>
              </a:rPr>
              <a:t>, vidě</a:t>
            </a:r>
            <a:r>
              <a:rPr lang="cs-CZ" i="1" dirty="0">
                <a:latin typeface="Bookman Old Style" panose="02050604050505020204" pitchFamily="18" charset="0"/>
              </a:rPr>
              <a:t>vši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vidě</a:t>
            </a:r>
            <a:r>
              <a:rPr lang="cs-CZ" i="1" dirty="0" smtClean="0">
                <a:latin typeface="Bookman Old Style" panose="02050604050505020204" pitchFamily="18" charset="0"/>
              </a:rPr>
              <a:t>vše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latin typeface="Bookman Old Style" panose="02050604050505020204" pitchFamily="18" charset="0"/>
              </a:rPr>
              <a:t>jít</a:t>
            </a:r>
            <a:r>
              <a:rPr lang="cs-CZ" dirty="0">
                <a:latin typeface="Bookman Old Style" panose="02050604050505020204" pitchFamily="18" charset="0"/>
              </a:rPr>
              <a:t> </a:t>
            </a:r>
            <a:r>
              <a:rPr lang="cs-CZ" dirty="0" smtClean="0">
                <a:latin typeface="Bookman Old Style" panose="02050604050505020204" pitchFamily="18" charset="0"/>
              </a:rPr>
              <a:t>     (</a:t>
            </a: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pří.: </a:t>
            </a:r>
            <a:r>
              <a:rPr lang="cs-CZ" dirty="0">
                <a:latin typeface="Bookman Old Style" panose="02050604050505020204" pitchFamily="18" charset="0"/>
              </a:rPr>
              <a:t>jd</a:t>
            </a:r>
            <a:r>
              <a:rPr lang="cs-CZ" i="1" dirty="0">
                <a:latin typeface="Bookman Old Style" panose="02050604050505020204" pitchFamily="18" charset="0"/>
              </a:rPr>
              <a:t>a</a:t>
            </a:r>
            <a:r>
              <a:rPr lang="cs-CZ" dirty="0">
                <a:latin typeface="Bookman Old Style" panose="02050604050505020204" pitchFamily="18" charset="0"/>
              </a:rPr>
              <a:t>, jd</a:t>
            </a:r>
            <a:r>
              <a:rPr lang="cs-CZ" i="1" dirty="0">
                <a:latin typeface="Bookman Old Style" panose="02050604050505020204" pitchFamily="18" charset="0"/>
              </a:rPr>
              <a:t>ouc</a:t>
            </a:r>
            <a:r>
              <a:rPr lang="cs-CZ" dirty="0">
                <a:latin typeface="Bookman Old Style" panose="02050604050505020204" pitchFamily="18" charset="0"/>
              </a:rPr>
              <a:t>, jd</a:t>
            </a:r>
            <a:r>
              <a:rPr lang="cs-CZ" i="1" dirty="0">
                <a:latin typeface="Bookman Old Style" panose="02050604050505020204" pitchFamily="18" charset="0"/>
              </a:rPr>
              <a:t>ouce</a:t>
            </a:r>
            <a:r>
              <a:rPr lang="cs-CZ" dirty="0">
                <a:latin typeface="Bookman Old Style" panose="02050604050505020204" pitchFamily="18" charset="0"/>
              </a:rPr>
              <a:t>; </a:t>
            </a:r>
            <a:r>
              <a:rPr lang="cs-CZ" dirty="0" smtClean="0">
                <a:latin typeface="Bookman Old Style" panose="02050604050505020204" pitchFamily="18" charset="0"/>
              </a:rPr>
              <a:t>   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min.: </a:t>
            </a:r>
            <a:r>
              <a:rPr lang="cs-CZ" dirty="0">
                <a:latin typeface="Bookman Old Style" panose="02050604050505020204" pitchFamily="18" charset="0"/>
              </a:rPr>
              <a:t>šed, šed</a:t>
            </a:r>
            <a:r>
              <a:rPr lang="cs-CZ" i="1" dirty="0">
                <a:latin typeface="Bookman Old Style" panose="02050604050505020204" pitchFamily="18" charset="0"/>
              </a:rPr>
              <a:t>ši</a:t>
            </a:r>
            <a:r>
              <a:rPr lang="cs-CZ" dirty="0">
                <a:latin typeface="Bookman Old Style" panose="02050604050505020204" pitchFamily="18" charset="0"/>
              </a:rPr>
              <a:t>, </a:t>
            </a:r>
            <a:r>
              <a:rPr lang="cs-CZ" dirty="0" smtClean="0">
                <a:latin typeface="Bookman Old Style" panose="02050604050505020204" pitchFamily="18" charset="0"/>
              </a:rPr>
              <a:t>šed</a:t>
            </a:r>
            <a:r>
              <a:rPr lang="cs-CZ" i="1" dirty="0" smtClean="0">
                <a:latin typeface="Bookman Old Style" panose="02050604050505020204" pitchFamily="18" charset="0"/>
              </a:rPr>
              <a:t>še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latin typeface="Bookman Old Style" panose="02050604050505020204" pitchFamily="18" charset="0"/>
              </a:rPr>
              <a:t>mít</a:t>
            </a:r>
            <a:r>
              <a:rPr lang="cs-CZ" dirty="0">
                <a:latin typeface="Bookman Old Style" panose="02050604050505020204" pitchFamily="18" charset="0"/>
              </a:rPr>
              <a:t> </a:t>
            </a:r>
            <a:r>
              <a:rPr lang="cs-CZ" dirty="0" smtClean="0">
                <a:latin typeface="Bookman Old Style" panose="02050604050505020204" pitchFamily="18" charset="0"/>
              </a:rPr>
              <a:t>   (</a:t>
            </a:r>
            <a:r>
              <a:rPr lang="cs-CZ" b="1" dirty="0" smtClean="0">
                <a:solidFill>
                  <a:srgbClr val="00B0F0"/>
                </a:solidFill>
                <a:latin typeface="Bookman Old Style" panose="02050604050505020204" pitchFamily="18" charset="0"/>
              </a:rPr>
              <a:t>pří.: </a:t>
            </a:r>
            <a:r>
              <a:rPr lang="cs-CZ" dirty="0">
                <a:latin typeface="Bookman Old Style" panose="02050604050505020204" pitchFamily="18" charset="0"/>
              </a:rPr>
              <a:t>maj</a:t>
            </a:r>
            <a:r>
              <a:rPr lang="cs-CZ" i="1" dirty="0">
                <a:latin typeface="Bookman Old Style" panose="02050604050505020204" pitchFamily="18" charset="0"/>
              </a:rPr>
              <a:t>e</a:t>
            </a:r>
            <a:r>
              <a:rPr lang="cs-CZ" dirty="0">
                <a:latin typeface="Bookman Old Style" panose="02050604050505020204" pitchFamily="18" charset="0"/>
              </a:rPr>
              <a:t>, maj</a:t>
            </a:r>
            <a:r>
              <a:rPr lang="cs-CZ" i="1" dirty="0">
                <a:latin typeface="Bookman Old Style" panose="02050604050505020204" pitchFamily="18" charset="0"/>
              </a:rPr>
              <a:t>íc</a:t>
            </a:r>
            <a:r>
              <a:rPr lang="cs-CZ" dirty="0">
                <a:latin typeface="Bookman Old Style" panose="02050604050505020204" pitchFamily="18" charset="0"/>
              </a:rPr>
              <a:t>, maj</a:t>
            </a:r>
            <a:r>
              <a:rPr lang="cs-CZ" i="1" dirty="0">
                <a:latin typeface="Bookman Old Style" panose="02050604050505020204" pitchFamily="18" charset="0"/>
              </a:rPr>
              <a:t>íce</a:t>
            </a:r>
            <a:r>
              <a:rPr lang="cs-CZ" dirty="0">
                <a:latin typeface="Bookman Old Style" panose="02050604050505020204" pitchFamily="18" charset="0"/>
              </a:rPr>
              <a:t>; </a:t>
            </a:r>
            <a:r>
              <a:rPr lang="cs-CZ" dirty="0" smtClean="0">
                <a:latin typeface="Bookman Old Style" panose="02050604050505020204" pitchFamily="18" charset="0"/>
              </a:rPr>
              <a:t> </a:t>
            </a:r>
            <a:r>
              <a:rPr lang="cs-CZ" b="1" dirty="0" smtClean="0">
                <a:solidFill>
                  <a:srgbClr val="7030A0"/>
                </a:solidFill>
                <a:latin typeface="Bookman Old Style" panose="02050604050505020204" pitchFamily="18" charset="0"/>
              </a:rPr>
              <a:t>min.: </a:t>
            </a:r>
            <a:r>
              <a:rPr lang="cs-CZ" dirty="0">
                <a:latin typeface="Bookman Old Style" panose="02050604050505020204" pitchFamily="18" charset="0"/>
              </a:rPr>
              <a:t>mě</a:t>
            </a:r>
            <a:r>
              <a:rPr lang="cs-CZ" i="1" dirty="0">
                <a:latin typeface="Bookman Old Style" panose="02050604050505020204" pitchFamily="18" charset="0"/>
              </a:rPr>
              <a:t>v</a:t>
            </a:r>
            <a:r>
              <a:rPr lang="cs-CZ" dirty="0">
                <a:latin typeface="Bookman Old Style" panose="02050604050505020204" pitchFamily="18" charset="0"/>
              </a:rPr>
              <a:t>, mě</a:t>
            </a:r>
            <a:r>
              <a:rPr lang="cs-CZ" i="1" dirty="0">
                <a:latin typeface="Bookman Old Style" panose="02050604050505020204" pitchFamily="18" charset="0"/>
              </a:rPr>
              <a:t>vši</a:t>
            </a:r>
            <a:r>
              <a:rPr lang="cs-CZ" dirty="0">
                <a:latin typeface="Bookman Old Style" panose="02050604050505020204" pitchFamily="18" charset="0"/>
              </a:rPr>
              <a:t>, mě</a:t>
            </a:r>
            <a:r>
              <a:rPr lang="cs-CZ" i="1" dirty="0">
                <a:latin typeface="Bookman Old Style" panose="02050604050505020204" pitchFamily="18" charset="0"/>
              </a:rPr>
              <a:t>vše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  <a:endParaRPr lang="cs-CZ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93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827" y="186017"/>
            <a:ext cx="11868346" cy="813226"/>
          </a:xfrm>
        </p:spPr>
        <p:txBody>
          <a:bodyPr/>
          <a:lstStyle/>
          <a:p>
            <a:pPr algn="ctr"/>
            <a:r>
              <a:rPr lang="cs-CZ" b="1" dirty="0" smtClean="0">
                <a:latin typeface="Bookman Old Style" panose="02050604050505020204" pitchFamily="18" charset="0"/>
              </a:rPr>
              <a:t>VYJÍMKY </a:t>
            </a:r>
            <a:r>
              <a:rPr lang="cs-CZ" b="1" dirty="0" smtClean="0">
                <a:latin typeface="Bookman Old Style" panose="02050604050505020204" pitchFamily="18" charset="0"/>
              </a:rPr>
              <a:t>V RUSKÉM JAZYCE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097" y="999243"/>
            <a:ext cx="11689237" cy="5722068"/>
          </a:xfrm>
        </p:spPr>
        <p:txBody>
          <a:bodyPr>
            <a:normAutofit lnSpcReduction="10000"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t</a:t>
            </a:r>
            <a:r>
              <a:rPr lang="cs-CZ" sz="2600" dirty="0" smtClean="0">
                <a:latin typeface="Bookman Old Style" panose="02050604050505020204" pitchFamily="18" charset="0"/>
              </a:rPr>
              <a:t>voření </a:t>
            </a:r>
            <a:r>
              <a:rPr lang="cs-CZ" sz="2600" dirty="0">
                <a:latin typeface="Bookman Old Style" panose="02050604050505020204" pitchFamily="18" charset="0"/>
              </a:rPr>
              <a:t>přechodníku </a:t>
            </a:r>
            <a:r>
              <a:rPr lang="cs-CZ" sz="2600" dirty="0" smtClean="0">
                <a:latin typeface="Bookman Old Style" panose="02050604050505020204" pitchFamily="18" charset="0"/>
              </a:rPr>
              <a:t>přítomného </a:t>
            </a:r>
            <a:r>
              <a:rPr lang="cs-CZ" sz="2600" b="1" dirty="0">
                <a:latin typeface="Bookman Old Style" panose="02050604050505020204" pitchFamily="18" charset="0"/>
              </a:rPr>
              <a:t>lexikálně </a:t>
            </a:r>
            <a:r>
              <a:rPr lang="cs-CZ" sz="2600" b="1" dirty="0" smtClean="0">
                <a:latin typeface="Bookman Old Style" panose="02050604050505020204" pitchFamily="18" charset="0"/>
              </a:rPr>
              <a:t>omezené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od </a:t>
            </a:r>
            <a:r>
              <a:rPr lang="cs-CZ" sz="2600" dirty="0">
                <a:latin typeface="Bookman Old Style" panose="02050604050505020204" pitchFamily="18" charset="0"/>
              </a:rPr>
              <a:t>některých sloves jej nelze </a:t>
            </a:r>
            <a:r>
              <a:rPr lang="cs-CZ" sz="2600" dirty="0" smtClean="0">
                <a:latin typeface="Bookman Old Style" panose="02050604050505020204" pitchFamily="18" charset="0"/>
              </a:rPr>
              <a:t>utvořit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slovesa</a:t>
            </a:r>
            <a:r>
              <a:rPr lang="cs-CZ" sz="2600" dirty="0">
                <a:latin typeface="Bookman Old Style" panose="02050604050505020204" pitchFamily="18" charset="0"/>
              </a:rPr>
              <a:t>, jejichž kmen </a:t>
            </a:r>
            <a:r>
              <a:rPr lang="cs-CZ" sz="2600" dirty="0" smtClean="0">
                <a:latin typeface="Bookman Old Style" panose="02050604050505020204" pitchFamily="18" charset="0"/>
              </a:rPr>
              <a:t>tvořen </a:t>
            </a:r>
            <a:r>
              <a:rPr lang="cs-CZ" sz="2600" dirty="0">
                <a:latin typeface="Bookman Old Style" panose="02050604050505020204" pitchFamily="18" charset="0"/>
              </a:rPr>
              <a:t>pouze </a:t>
            </a:r>
            <a:r>
              <a:rPr lang="cs-CZ" sz="2600" dirty="0" smtClean="0">
                <a:latin typeface="Bookman Old Style" panose="02050604050505020204" pitchFamily="18" charset="0"/>
              </a:rPr>
              <a:t>souhláskami</a:t>
            </a:r>
          </a:p>
          <a:p>
            <a:pPr mar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i="1" dirty="0" smtClean="0">
                <a:latin typeface="Bookman Old Style" panose="02050604050505020204" pitchFamily="18" charset="0"/>
              </a:rPr>
              <a:t>шьют</a:t>
            </a:r>
            <a:r>
              <a:rPr lang="cs-CZ" sz="2600" i="1" dirty="0">
                <a:latin typeface="Bookman Old Style" panose="02050604050505020204" pitchFamily="18" charset="0"/>
              </a:rPr>
              <a:t>, льют, жмут, ткут</a:t>
            </a:r>
            <a:r>
              <a:rPr lang="cs-CZ" sz="2600" dirty="0">
                <a:latin typeface="Bookman Old Style" panose="020506040505050202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slovesa</a:t>
            </a:r>
            <a:r>
              <a:rPr lang="cs-CZ" sz="2600" dirty="0">
                <a:latin typeface="Bookman Old Style" panose="02050604050505020204" pitchFamily="18" charset="0"/>
              </a:rPr>
              <a:t>, jejichž kmen končí na </a:t>
            </a:r>
            <a:r>
              <a:rPr lang="cs-CZ" sz="2600" b="1" dirty="0">
                <a:latin typeface="Bookman Old Style" panose="02050604050505020204" pitchFamily="18" charset="0"/>
              </a:rPr>
              <a:t>-г, -</a:t>
            </a:r>
            <a:r>
              <a:rPr lang="cs-CZ" sz="2600" b="1" dirty="0" smtClean="0">
                <a:latin typeface="Bookman Old Style" panose="02050604050505020204" pitchFamily="18" charset="0"/>
              </a:rPr>
              <a:t>к</a:t>
            </a:r>
            <a:endParaRPr lang="cs-CZ" sz="2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i="1" dirty="0" smtClean="0">
                <a:latin typeface="Bookman Old Style" panose="02050604050505020204" pitchFamily="18" charset="0"/>
              </a:rPr>
              <a:t>бегут</a:t>
            </a:r>
            <a:r>
              <a:rPr lang="cs-CZ" sz="2600" i="1" dirty="0">
                <a:latin typeface="Bookman Old Style" panose="02050604050505020204" pitchFamily="18" charset="0"/>
              </a:rPr>
              <a:t>, </a:t>
            </a:r>
            <a:r>
              <a:rPr lang="cs-CZ" sz="2600" i="1" dirty="0" smtClean="0">
                <a:latin typeface="Bookman Old Style" panose="02050604050505020204" pitchFamily="18" charset="0"/>
              </a:rPr>
              <a:t>текут</a:t>
            </a:r>
            <a:endParaRPr lang="cs-CZ" sz="2600" dirty="0"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600" dirty="0" smtClean="0">
                <a:latin typeface="Bookman Old Style" panose="02050604050505020204" pitchFamily="18" charset="0"/>
              </a:rPr>
              <a:t> slovesa </a:t>
            </a:r>
            <a:r>
              <a:rPr lang="cs-CZ" sz="2600" dirty="0">
                <a:latin typeface="Bookman Old Style" panose="02050604050505020204" pitchFamily="18" charset="0"/>
              </a:rPr>
              <a:t>s příponou </a:t>
            </a:r>
            <a:r>
              <a:rPr lang="cs-CZ" sz="2600" b="1" dirty="0" smtClean="0">
                <a:latin typeface="Bookman Old Style" panose="02050604050505020204" pitchFamily="18" charset="0"/>
              </a:rPr>
              <a:t>–ну</a:t>
            </a:r>
            <a:endParaRPr lang="cs-CZ" sz="2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i="1" dirty="0" smtClean="0">
                <a:latin typeface="Bookman Old Style" panose="02050604050505020204" pitchFamily="18" charset="0"/>
              </a:rPr>
              <a:t>мёрзнут</a:t>
            </a:r>
            <a:r>
              <a:rPr lang="cs-CZ" sz="2600" i="1" dirty="0">
                <a:latin typeface="Bookman Old Style" panose="02050604050505020204" pitchFamily="18" charset="0"/>
              </a:rPr>
              <a:t>, </a:t>
            </a:r>
            <a:r>
              <a:rPr lang="cs-CZ" sz="2600" i="1" dirty="0" smtClean="0">
                <a:latin typeface="Bookman Old Style" panose="02050604050505020204" pitchFamily="18" charset="0"/>
              </a:rPr>
              <a:t>тянут</a:t>
            </a:r>
            <a:endParaRPr lang="cs-CZ" sz="2600" dirty="0">
              <a:latin typeface="Bookman Old Style" panose="020506040505050202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600" dirty="0">
                <a:latin typeface="Bookman Old Style" panose="02050604050505020204" pitchFamily="18" charset="0"/>
              </a:rPr>
              <a:t>s</a:t>
            </a:r>
            <a:r>
              <a:rPr lang="cs-CZ" sz="2600" dirty="0" smtClean="0">
                <a:latin typeface="Bookman Old Style" panose="02050604050505020204" pitchFamily="18" charset="0"/>
              </a:rPr>
              <a:t>lovesa</a:t>
            </a:r>
            <a:r>
              <a:rPr lang="cs-CZ" sz="2600" dirty="0" smtClean="0">
                <a:latin typeface="Bookman Old Style" panose="02050604050505020204" pitchFamily="18" charset="0"/>
              </a:rPr>
              <a:t> s</a:t>
            </a:r>
            <a:r>
              <a:rPr lang="cs-CZ" sz="2600" dirty="0" smtClean="0">
                <a:latin typeface="Bookman Old Style" panose="02050604050505020204" pitchFamily="18" charset="0"/>
              </a:rPr>
              <a:t> kombinací sykavky </a:t>
            </a:r>
            <a:r>
              <a:rPr lang="cs-CZ" sz="2600" dirty="0">
                <a:latin typeface="Bookman Old Style" panose="02050604050505020204" pitchFamily="18" charset="0"/>
              </a:rPr>
              <a:t>a zakončení na </a:t>
            </a:r>
            <a:r>
              <a:rPr lang="cs-CZ" sz="2600" b="1" dirty="0">
                <a:latin typeface="Bookman Old Style" panose="02050604050505020204" pitchFamily="18" charset="0"/>
              </a:rPr>
              <a:t>-з, -с, -ст, -х</a:t>
            </a:r>
            <a:r>
              <a:rPr lang="cs-CZ" sz="2600" dirty="0">
                <a:latin typeface="Bookman Old Style" panose="02050604050505020204" pitchFamily="18" charset="0"/>
              </a:rPr>
              <a:t> v </a:t>
            </a:r>
            <a:r>
              <a:rPr lang="cs-CZ" sz="2600" dirty="0" smtClean="0">
                <a:latin typeface="Bookman Old Style" panose="02050604050505020204" pitchFamily="18" charset="0"/>
              </a:rPr>
              <a:t>infinitivu</a:t>
            </a:r>
          </a:p>
          <a:p>
            <a:pPr marL="0" lv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i="1" dirty="0" smtClean="0">
                <a:latin typeface="Bookman Old Style" panose="02050604050505020204" pitchFamily="18" charset="0"/>
              </a:rPr>
              <a:t>писать = </a:t>
            </a:r>
            <a:r>
              <a:rPr lang="cs-CZ" sz="2600" i="1" dirty="0">
                <a:latin typeface="Bookman Old Style" panose="02050604050505020204" pitchFamily="18" charset="0"/>
              </a:rPr>
              <a:t>пишут, пахать =</a:t>
            </a:r>
            <a:r>
              <a:rPr lang="cs-CZ" sz="2600" i="1" dirty="0" smtClean="0">
                <a:latin typeface="Bookman Old Style" panose="02050604050505020204" pitchFamily="18" charset="0"/>
              </a:rPr>
              <a:t> пашут</a:t>
            </a:r>
            <a:endParaRPr lang="cs-CZ" sz="26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>
                <a:latin typeface="Bookman Old Style" panose="02050604050505020204" pitchFamily="18" charset="0"/>
              </a:rPr>
              <a:t>f</a:t>
            </a:r>
            <a:r>
              <a:rPr lang="cs-CZ" sz="2600" dirty="0" smtClean="0">
                <a:latin typeface="Bookman Old Style" panose="02050604050505020204" pitchFamily="18" charset="0"/>
              </a:rPr>
              <a:t>rekventovaná slovesa</a:t>
            </a:r>
            <a:endParaRPr lang="cs-CZ" sz="2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→ </a:t>
            </a:r>
            <a:r>
              <a:rPr lang="cs-CZ" sz="2600" i="1" dirty="0" smtClean="0">
                <a:latin typeface="Bookman Old Style" panose="02050604050505020204" pitchFamily="18" charset="0"/>
              </a:rPr>
              <a:t>лезть</a:t>
            </a:r>
            <a:r>
              <a:rPr lang="cs-CZ" sz="2600" i="1" dirty="0">
                <a:latin typeface="Bookman Old Style" panose="02050604050505020204" pitchFamily="18" charset="0"/>
              </a:rPr>
              <a:t>, бежать, ехать, хотеть, драть, звать, петь, гнить</a:t>
            </a:r>
            <a:r>
              <a:rPr lang="cs-CZ" sz="2600" dirty="0" smtClean="0">
                <a:latin typeface="Bookman Old Style" panose="02050604050505020204" pitchFamily="18" charset="0"/>
              </a:rPr>
              <a:t>. </a:t>
            </a:r>
            <a:endParaRPr lang="cs-CZ" sz="26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1595" y="1873575"/>
            <a:ext cx="7965650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Прямоугольник 4"/>
          <p:cNvSpPr/>
          <p:nvPr/>
        </p:nvSpPr>
        <p:spPr>
          <a:xfrm>
            <a:off x="631595" y="2783266"/>
            <a:ext cx="6136850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659874" y="3662314"/>
            <a:ext cx="3978112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Прямоугольник 6"/>
          <p:cNvSpPr/>
          <p:nvPr/>
        </p:nvSpPr>
        <p:spPr>
          <a:xfrm>
            <a:off x="576605" y="4536645"/>
            <a:ext cx="11453568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Прямоугольник 7"/>
          <p:cNvSpPr/>
          <p:nvPr/>
        </p:nvSpPr>
        <p:spPr>
          <a:xfrm>
            <a:off x="576605" y="5446336"/>
            <a:ext cx="3723589" cy="39592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589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377" y="254525"/>
            <a:ext cx="11080423" cy="1436164"/>
          </a:xfrm>
        </p:spPr>
        <p:txBody>
          <a:bodyPr>
            <a:noAutofit/>
          </a:bodyPr>
          <a:lstStyle/>
          <a:p>
            <a:pPr algn="ctr"/>
            <a:r>
              <a:rPr lang="cs-CZ" sz="6000" b="1" dirty="0">
                <a:latin typeface="Bookman Old Style" panose="02050604050505020204" pitchFamily="18" charset="0"/>
              </a:rPr>
              <a:t>CO </a:t>
            </a:r>
            <a:r>
              <a:rPr lang="cs-CZ" sz="6000" b="1" dirty="0" smtClean="0">
                <a:latin typeface="Bookman Old Style" panose="02050604050505020204" pitchFamily="18" charset="0"/>
              </a:rPr>
              <a:t>JE TO PŘECHODNÍK?</a:t>
            </a:r>
            <a:endParaRPr lang="cs-CZ" sz="60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791" y="1574276"/>
            <a:ext cx="11528981" cy="5156462"/>
          </a:xfrm>
        </p:spPr>
        <p:txBody>
          <a:bodyPr>
            <a:normAutofit/>
          </a:bodyPr>
          <a:lstStyle/>
          <a:p>
            <a:r>
              <a:rPr lang="cs-CZ" sz="2600" dirty="0" smtClean="0">
                <a:latin typeface="Bookman Old Style" panose="02050604050505020204" pitchFamily="18" charset="0"/>
              </a:rPr>
              <a:t>tvar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slovesa</a:t>
            </a:r>
            <a:r>
              <a:rPr lang="cs-CZ" sz="2600" dirty="0">
                <a:latin typeface="Bookman Old Style" panose="02050604050505020204" pitchFamily="18" charset="0"/>
              </a:rPr>
              <a:t> vyjadřující současně probíhající nebo navazující </a:t>
            </a:r>
            <a:r>
              <a:rPr lang="cs-CZ" sz="2600" dirty="0" smtClean="0">
                <a:latin typeface="Bookman Old Style" panose="02050604050505020204" pitchFamily="18" charset="0"/>
              </a:rPr>
              <a:t>děje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infinitní slovesný tvar </a:t>
            </a:r>
            <a:r>
              <a:rPr lang="cs-CZ" sz="2600" dirty="0" smtClean="0">
                <a:latin typeface="Bookman Old Style" panose="02050604050505020204" pitchFamily="18" charset="0"/>
              </a:rPr>
              <a:t>= nevyjadřuje osobu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používá se jen </a:t>
            </a:r>
            <a:r>
              <a:rPr lang="cs-CZ" sz="2600" dirty="0">
                <a:latin typeface="Bookman Old Style" panose="02050604050505020204" pitchFamily="18" charset="0"/>
              </a:rPr>
              <a:t>tehdy, mají-li děje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společný podmět</a:t>
            </a:r>
            <a:endParaRPr lang="cs-CZ" sz="2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má převážně: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adverbiální fce (říká </a:t>
            </a:r>
            <a:r>
              <a:rPr lang="cs-CZ" sz="2600" dirty="0">
                <a:latin typeface="Bookman Old Style" panose="02050604050505020204" pitchFamily="18" charset="0"/>
              </a:rPr>
              <a:t>něco o ději </a:t>
            </a:r>
            <a:r>
              <a:rPr lang="cs-CZ" sz="2600" dirty="0" smtClean="0">
                <a:latin typeface="Bookman Old Style" panose="02050604050505020204" pitchFamily="18" charset="0"/>
              </a:rPr>
              <a:t>– jak, </a:t>
            </a:r>
            <a:r>
              <a:rPr lang="cs-CZ" sz="2600" dirty="0">
                <a:latin typeface="Bookman Old Style" panose="02050604050505020204" pitchFamily="18" charset="0"/>
              </a:rPr>
              <a:t>kdy, proč…)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doplňkovou fce (</a:t>
            </a:r>
            <a:r>
              <a:rPr lang="cs-CZ" sz="2600" dirty="0">
                <a:latin typeface="Bookman Old Style" panose="02050604050505020204" pitchFamily="18" charset="0"/>
              </a:rPr>
              <a:t>rozvíjí </a:t>
            </a:r>
            <a:r>
              <a:rPr lang="cs-CZ" sz="2600" dirty="0" smtClean="0">
                <a:latin typeface="Bookman Old Style" panose="02050604050505020204" pitchFamily="18" charset="0"/>
              </a:rPr>
              <a:t>děj)</a:t>
            </a:r>
          </a:p>
          <a:p>
            <a:pPr marL="0" indent="0">
              <a:buNone/>
            </a:pPr>
            <a:endParaRPr lang="cs-CZ" sz="26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endParaRPr lang="cs-CZ" sz="2600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cs-C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PŘECHODNÍKY ROZVÍJÍ DĚJ A VZTAHUJÍ SE K PODMĚTU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600" dirty="0">
              <a:latin typeface="Bookman Old Style" panose="02050604050505020204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48791" y="5015060"/>
            <a:ext cx="11528981" cy="1272618"/>
          </a:xfrm>
          <a:prstGeom prst="horizontalScroll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914" y="2318993"/>
            <a:ext cx="1953760" cy="24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1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" y="365125"/>
            <a:ext cx="10957560" cy="864235"/>
          </a:xfrm>
        </p:spPr>
        <p:txBody>
          <a:bodyPr>
            <a:normAutofit/>
          </a:bodyPr>
          <a:lstStyle/>
          <a:p>
            <a:r>
              <a:rPr lang="cs-CZ" sz="4800" b="1" dirty="0" smtClean="0">
                <a:latin typeface="Bookman Old Style" panose="02050604050505020204" pitchFamily="18" charset="0"/>
              </a:rPr>
              <a:t>ZDROJE</a:t>
            </a:r>
            <a:endParaRPr lang="cs-CZ" sz="4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" y="1524000"/>
            <a:ext cx="11379200" cy="5212080"/>
          </a:xfrm>
        </p:spPr>
        <p:txBody>
          <a:bodyPr>
            <a:normAutofit fontScale="85000" lnSpcReduction="20000"/>
          </a:bodyPr>
          <a:lstStyle/>
          <a:p>
            <a:r>
              <a:rPr lang="cs-CZ" i="1" dirty="0">
                <a:latin typeface="Bookman Old Style" panose="02050604050505020204" pitchFamily="18" charset="0"/>
              </a:rPr>
              <a:t>PŘECHODNÍK</a:t>
            </a:r>
            <a:r>
              <a:rPr lang="cs-CZ" dirty="0">
                <a:latin typeface="Bookman Old Style" panose="02050604050505020204" pitchFamily="18" charset="0"/>
              </a:rPr>
              <a:t>. Online. In: WIKIPEDIA. Wikipedia: the free encyclopedia. San Francisco (CA): Wikimedia Foundation, 2001-, 7. 3. 2026. Dostupné z: </a:t>
            </a:r>
            <a:r>
              <a:rPr lang="cs-CZ" dirty="0">
                <a:latin typeface="Bookman Old Style" panose="02050604050505020204" pitchFamily="18" charset="0"/>
                <a:hlinkClick r:id="rId2"/>
              </a:rPr>
              <a:t>https://cs.wikipedia.org/wiki/P%C5%99echodn%C3%ADk</a:t>
            </a:r>
            <a:r>
              <a:rPr lang="cs-CZ" dirty="0">
                <a:latin typeface="Bookman Old Style" panose="02050604050505020204" pitchFamily="18" charset="0"/>
              </a:rPr>
              <a:t>. [cit. 2026-04-04</a:t>
            </a:r>
            <a:r>
              <a:rPr lang="cs-CZ" dirty="0" smtClean="0">
                <a:latin typeface="Bookman Old Style" panose="02050604050505020204" pitchFamily="18" charset="0"/>
              </a:rPr>
              <a:t>].</a:t>
            </a:r>
          </a:p>
          <a:p>
            <a:endParaRPr lang="cs-CZ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1С:РЕПЕТИТОР. </a:t>
            </a:r>
            <a:r>
              <a:rPr lang="ru-RU" i="1" dirty="0">
                <a:latin typeface="Bookman Old Style" panose="02050604050505020204" pitchFamily="18" charset="0"/>
              </a:rPr>
              <a:t>Виды деепричастий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r>
              <a:rPr lang="ru-RU" dirty="0" err="1">
                <a:latin typeface="Bookman Old Style" panose="02050604050505020204" pitchFamily="18" charset="0"/>
              </a:rPr>
              <a:t>Online</a:t>
            </a:r>
            <a:r>
              <a:rPr lang="ru-RU" dirty="0">
                <a:latin typeface="Bookman Old Style" panose="02050604050505020204" pitchFamily="18" charset="0"/>
              </a:rPr>
              <a:t>. 2016. </a:t>
            </a:r>
            <a:r>
              <a:rPr lang="ru-RU" dirty="0" err="1">
                <a:latin typeface="Bookman Old Style" panose="02050604050505020204" pitchFamily="18" charset="0"/>
              </a:rPr>
              <a:t>Dostupné</a:t>
            </a:r>
            <a:r>
              <a:rPr lang="ru-RU" dirty="0">
                <a:latin typeface="Bookman Old Style" panose="02050604050505020204" pitchFamily="18" charset="0"/>
              </a:rPr>
              <a:t> z: </a:t>
            </a:r>
            <a:r>
              <a:rPr lang="ru-RU" dirty="0">
                <a:latin typeface="Bookman Old Style" panose="02050604050505020204" pitchFamily="18" charset="0"/>
                <a:hlinkClick r:id="rId3"/>
              </a:rPr>
              <a:t>https://repetitor.1c.ru/russian/vidy-deeprichastiy/</a:t>
            </a:r>
            <a:r>
              <a:rPr lang="ru-RU" dirty="0">
                <a:latin typeface="Bookman Old Style" panose="02050604050505020204" pitchFamily="18" charset="0"/>
              </a:rPr>
              <a:t>. [</a:t>
            </a:r>
            <a:r>
              <a:rPr lang="ru-RU" dirty="0" err="1">
                <a:latin typeface="Bookman Old Style" panose="02050604050505020204" pitchFamily="18" charset="0"/>
              </a:rPr>
              <a:t>cit</a:t>
            </a:r>
            <a:r>
              <a:rPr lang="ru-RU" dirty="0">
                <a:latin typeface="Bookman Old Style" panose="02050604050505020204" pitchFamily="18" charset="0"/>
              </a:rPr>
              <a:t>. 2026-04-04</a:t>
            </a:r>
            <a:r>
              <a:rPr lang="ru-RU" dirty="0" smtClean="0">
                <a:latin typeface="Bookman Old Style" panose="02050604050505020204" pitchFamily="18" charset="0"/>
              </a:rPr>
              <a:t>].</a:t>
            </a:r>
            <a:endParaRPr lang="cs-CZ" dirty="0">
              <a:latin typeface="Bookman Old Style" panose="02050604050505020204" pitchFamily="18" charset="0"/>
            </a:endParaRPr>
          </a:p>
          <a:p>
            <a:endParaRPr lang="cs-CZ" i="1" dirty="0" smtClean="0">
              <a:latin typeface="Bookman Old Style" panose="02050604050505020204" pitchFamily="18" charset="0"/>
            </a:endParaRPr>
          </a:p>
          <a:p>
            <a:r>
              <a:rPr lang="cs-CZ" i="1" dirty="0" smtClean="0">
                <a:latin typeface="Bookman Old Style" panose="02050604050505020204" pitchFamily="18" charset="0"/>
              </a:rPr>
              <a:t>Ústav </a:t>
            </a:r>
            <a:r>
              <a:rPr lang="cs-CZ" i="1" dirty="0">
                <a:latin typeface="Bookman Old Style" panose="02050604050505020204" pitchFamily="18" charset="0"/>
              </a:rPr>
              <a:t>bohemistických studií: Přechodníkové vazby v češtině a v ruštině Participles constructions in Czech and Russian</a:t>
            </a:r>
            <a:r>
              <a:rPr lang="cs-CZ" dirty="0">
                <a:latin typeface="Bookman Old Style" panose="02050604050505020204" pitchFamily="18" charset="0"/>
              </a:rPr>
              <a:t>. Bakalářská práce. Praha: Univerzita Karlova v Praze, 2012</a:t>
            </a:r>
            <a:r>
              <a:rPr lang="cs-CZ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Bookman Old Style" panose="02050604050505020204" pitchFamily="18" charset="0"/>
            </a:endParaRPr>
          </a:p>
          <a:p>
            <a:r>
              <a:rPr lang="cs-CZ" i="1" dirty="0">
                <a:latin typeface="Bookman Old Style" panose="02050604050505020204" pitchFamily="18" charset="0"/>
              </a:rPr>
              <a:t>Grenzüberschreitungen an der Peripherie: Aspektuelle.: Funktionen von Aktivpartizipien und Verbalsubstantiven im Tschechischen. Zeitschrift für Slawistik 69, 1, 1-26</a:t>
            </a:r>
            <a:r>
              <a:rPr lang="cs-CZ" dirty="0">
                <a:latin typeface="Bookman Old Style" panose="02050604050505020204" pitchFamily="18" charset="0"/>
              </a:rPr>
              <a:t>. Akademická práce. Praha: Univerzita Karlova v Praze, </a:t>
            </a:r>
            <a:r>
              <a:rPr lang="cs-CZ" dirty="0" smtClean="0">
                <a:latin typeface="Bookman Old Style" panose="02050604050505020204" pitchFamily="18" charset="0"/>
              </a:rPr>
              <a:t>2024.</a:t>
            </a:r>
            <a:r>
              <a:rPr lang="cs-CZ" dirty="0">
                <a:latin typeface="Bookman Old Style" panose="02050604050505020204" pitchFamily="18" charset="0"/>
              </a:rPr>
              <a:t> </a:t>
            </a:r>
            <a:r>
              <a:rPr lang="de-DE" dirty="0" smtClean="0">
                <a:latin typeface="Bookman Old Style" panose="02050604050505020204" pitchFamily="18" charset="0"/>
              </a:rPr>
              <a:t>Giger</a:t>
            </a:r>
            <a:r>
              <a:rPr lang="de-DE" dirty="0">
                <a:latin typeface="Bookman Old Style" panose="02050604050505020204" pitchFamily="18" charset="0"/>
              </a:rPr>
              <a:t>, M., </a:t>
            </a:r>
            <a:r>
              <a:rPr lang="de-DE" dirty="0" err="1">
                <a:latin typeface="Bookman Old Style" panose="02050604050505020204" pitchFamily="18" charset="0"/>
              </a:rPr>
              <a:t>Kocková</a:t>
            </a:r>
            <a:r>
              <a:rPr lang="de-DE" dirty="0">
                <a:latin typeface="Bookman Old Style" panose="02050604050505020204" pitchFamily="18" charset="0"/>
              </a:rPr>
              <a:t>, J. </a:t>
            </a:r>
            <a:endParaRPr lang="cs-CZ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4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528" y="471341"/>
            <a:ext cx="11943760" cy="942679"/>
          </a:xfrm>
        </p:spPr>
        <p:txBody>
          <a:bodyPr>
            <a:normAutofit/>
          </a:bodyPr>
          <a:lstStyle/>
          <a:p>
            <a:r>
              <a:rPr lang="cs-CZ" sz="4500" b="1" dirty="0" smtClean="0">
                <a:latin typeface="Bookman Old Style" panose="02050604050505020204" pitchFamily="18" charset="0"/>
              </a:rPr>
              <a:t>PŘECHODNÍKY (TRANSGRESÍVY) V ČJ</a:t>
            </a:r>
            <a:endParaRPr lang="cs-CZ" sz="45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936" y="1517715"/>
            <a:ext cx="11726945" cy="5109327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p</a:t>
            </a:r>
            <a:r>
              <a:rPr lang="cs-CZ" sz="2600" dirty="0" smtClean="0">
                <a:latin typeface="Bookman Old Style" panose="02050604050505020204" pitchFamily="18" charset="0"/>
              </a:rPr>
              <a:t>řechodník = </a:t>
            </a:r>
            <a:r>
              <a:rPr lang="cs-CZ" sz="2600" dirty="0">
                <a:latin typeface="Bookman Old Style" panose="02050604050505020204" pitchFamily="18" charset="0"/>
              </a:rPr>
              <a:t>jmenný slovesný tvar s okolnostním významem 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r>
              <a:rPr lang="cs-CZ" sz="2600" dirty="0">
                <a:latin typeface="Bookman Old Style" panose="02050604050505020204" pitchFamily="18" charset="0"/>
              </a:rPr>
              <a:t>vznikly ze starších slovesných tvarů </a:t>
            </a:r>
            <a:r>
              <a:rPr lang="cs-CZ" sz="2600" dirty="0" smtClean="0">
                <a:latin typeface="Bookman Old Style" panose="02050604050505020204" pitchFamily="18" charset="0"/>
              </a:rPr>
              <a:t>–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PARTICIPIÍ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základní </a:t>
            </a:r>
            <a:r>
              <a:rPr lang="cs-CZ" sz="2600" dirty="0" smtClean="0">
                <a:latin typeface="Bookman Old Style" panose="02050604050505020204" pitchFamily="18" charset="0"/>
              </a:rPr>
              <a:t>fce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kondenzace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výpovědi</a:t>
            </a:r>
            <a:r>
              <a:rPr lang="cs-CZ" sz="2600" dirty="0" smtClean="0">
                <a:latin typeface="Bookman Old Style" panose="02050604050505020204" pitchFamily="18" charset="0"/>
              </a:rPr>
              <a:t> = zhuštění </a:t>
            </a:r>
            <a:r>
              <a:rPr lang="cs-CZ" sz="2600" dirty="0">
                <a:latin typeface="Bookman Old Style" panose="02050604050505020204" pitchFamily="18" charset="0"/>
              </a:rPr>
              <a:t>dvou dějů do jedné </a:t>
            </a:r>
            <a:r>
              <a:rPr lang="cs-CZ" sz="2600" dirty="0" smtClean="0">
                <a:latin typeface="Bookman Old Style" panose="02050604050505020204" pitchFamily="18" charset="0"/>
              </a:rPr>
              <a:t>konstrukce</a:t>
            </a:r>
          </a:p>
          <a:p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shoduje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 podmětem v rodě a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čísle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vyjadřuje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slovesný vid </a:t>
            </a:r>
            <a:r>
              <a:rPr lang="cs-CZ" sz="2600" dirty="0" smtClean="0">
                <a:latin typeface="Bookman Old Style" panose="02050604050505020204" pitchFamily="18" charset="0"/>
              </a:rPr>
              <a:t>a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časový vztah </a:t>
            </a:r>
            <a:r>
              <a:rPr lang="cs-CZ" sz="2600" dirty="0" smtClean="0">
                <a:latin typeface="Bookman Old Style" panose="02050604050505020204" pitchFamily="18" charset="0"/>
              </a:rPr>
              <a:t>k hlavnímu ději</a:t>
            </a:r>
          </a:p>
          <a:p>
            <a:pPr marL="0" indent="0">
              <a:buNone/>
            </a:pPr>
            <a:endParaRPr lang="cs-CZ" sz="26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cs-CZ" sz="26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 dokonavý          nedokonavý      současně      předtím</a:t>
            </a:r>
            <a:endParaRPr lang="cs-CZ" sz="2600" dirty="0">
              <a:latin typeface="Bookman Old Style" panose="020506040505050202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533031" y="4326902"/>
            <a:ext cx="829559" cy="90497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806071" y="4326903"/>
            <a:ext cx="329937" cy="90497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924744" y="4326901"/>
            <a:ext cx="268664" cy="90497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022969" y="4326903"/>
            <a:ext cx="1312681" cy="9049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437165" y="5231874"/>
            <a:ext cx="2077434" cy="56561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Овал 16"/>
          <p:cNvSpPr/>
          <p:nvPr/>
        </p:nvSpPr>
        <p:spPr>
          <a:xfrm>
            <a:off x="3180953" y="5213017"/>
            <a:ext cx="2154617" cy="584468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Овал 17"/>
          <p:cNvSpPr/>
          <p:nvPr/>
        </p:nvSpPr>
        <p:spPr>
          <a:xfrm>
            <a:off x="5569472" y="5213017"/>
            <a:ext cx="1915410" cy="565611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Овал 18"/>
          <p:cNvSpPr/>
          <p:nvPr/>
        </p:nvSpPr>
        <p:spPr>
          <a:xfrm>
            <a:off x="7698162" y="5231874"/>
            <a:ext cx="1703308" cy="565611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56" y="131975"/>
            <a:ext cx="12031744" cy="1093511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Bookman Old Style" panose="02050604050505020204" pitchFamily="18" charset="0"/>
              </a:rPr>
              <a:t>PŘECHODNÍKY (</a:t>
            </a:r>
            <a:r>
              <a:rPr lang="ru-RU" b="1" dirty="0" smtClean="0">
                <a:latin typeface="Bookman Old Style" panose="02050604050505020204" pitchFamily="18" charset="0"/>
              </a:rPr>
              <a:t>ДЕЕПРИЧАСТИЯ</a:t>
            </a:r>
            <a:r>
              <a:rPr lang="cs-CZ" b="1" dirty="0" smtClean="0">
                <a:latin typeface="Bookman Old Style" panose="02050604050505020204" pitchFamily="18" charset="0"/>
              </a:rPr>
              <a:t>) V RJ</a:t>
            </a:r>
            <a:endParaRPr lang="cs-CZ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714" y="1335430"/>
            <a:ext cx="11246962" cy="5178491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neohebné slovesné tvary s adverbiálním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charakterem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blíží </a:t>
            </a:r>
            <a:r>
              <a:rPr lang="cs-CZ" sz="2600" dirty="0" smtClean="0">
                <a:latin typeface="Bookman Old Style" panose="02050604050505020204" pitchFamily="18" charset="0"/>
              </a:rPr>
              <a:t>se příslovci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zachovávají </a:t>
            </a:r>
            <a:r>
              <a:rPr lang="cs-CZ" sz="2600" dirty="0">
                <a:latin typeface="Bookman Old Style" panose="02050604050505020204" pitchFamily="18" charset="0"/>
              </a:rPr>
              <a:t>některé slovesné vlastnosti =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vid</a:t>
            </a:r>
            <a:r>
              <a:rPr lang="cs-CZ" sz="2600" dirty="0">
                <a:latin typeface="Bookman Old Style" panose="02050604050505020204" pitchFamily="18" charset="0"/>
              </a:rPr>
              <a:t> a slovesnou vazbu 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nemění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se podle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rodu ani čísla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56" y="4320825"/>
            <a:ext cx="2912882" cy="21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456" y="167162"/>
            <a:ext cx="11642889" cy="1039469"/>
          </a:xfrm>
        </p:spPr>
        <p:txBody>
          <a:bodyPr>
            <a:normAutofit/>
          </a:bodyPr>
          <a:lstStyle/>
          <a:p>
            <a:r>
              <a:rPr lang="cs-CZ" sz="4200" b="1" dirty="0" smtClean="0">
                <a:latin typeface="Bookman Old Style" panose="02050604050505020204" pitchFamily="18" charset="0"/>
              </a:rPr>
              <a:t>SYNTAKTICKÁ CHARAKTERISTIKA (ČJ)</a:t>
            </a:r>
            <a:endParaRPr lang="cs-CZ" sz="4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456" y="1385740"/>
            <a:ext cx="11859707" cy="5335571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mají povahu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doplňku</a:t>
            </a: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= vstupují </a:t>
            </a:r>
            <a:r>
              <a:rPr lang="cs-CZ" sz="2600" dirty="0">
                <a:latin typeface="Bookman Old Style" panose="02050604050505020204" pitchFamily="18" charset="0"/>
              </a:rPr>
              <a:t>do vztahu i</a:t>
            </a:r>
            <a:r>
              <a:rPr lang="cs-CZ" sz="2600" dirty="0" smtClean="0">
                <a:latin typeface="Bookman Old Style" panose="02050604050505020204" pitchFamily="18" charset="0"/>
              </a:rPr>
              <a:t> </a:t>
            </a:r>
            <a:r>
              <a:rPr lang="cs-CZ" sz="2600" dirty="0">
                <a:latin typeface="Bookman Old Style" panose="02050604050505020204" pitchFamily="18" charset="0"/>
              </a:rPr>
              <a:t>k </a:t>
            </a:r>
            <a:r>
              <a:rPr lang="cs-CZ" sz="2600" dirty="0" smtClean="0">
                <a:latin typeface="Bookman Old Style" panose="02050604050505020204" pitchFamily="18" charset="0"/>
              </a:rPr>
              <a:t>podmětu</a:t>
            </a: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i </a:t>
            </a:r>
            <a:r>
              <a:rPr lang="cs-CZ" sz="2600" dirty="0">
                <a:latin typeface="Bookman Old Style" panose="02050604050505020204" pitchFamily="18" charset="0"/>
              </a:rPr>
              <a:t>k </a:t>
            </a:r>
            <a:r>
              <a:rPr lang="cs-CZ" sz="2600" dirty="0" smtClean="0">
                <a:latin typeface="Bookman Old Style" panose="02050604050505020204" pitchFamily="18" charset="0"/>
              </a:rPr>
              <a:t>přísudku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vztahuje se k </a:t>
            </a:r>
            <a:r>
              <a:rPr lang="cs-CZ" sz="2600" dirty="0">
                <a:latin typeface="Bookman Old Style" panose="02050604050505020204" pitchFamily="18" charset="0"/>
              </a:rPr>
              <a:t>podmětu hlavní </a:t>
            </a:r>
            <a:r>
              <a:rPr lang="cs-CZ" sz="2600" dirty="0" smtClean="0">
                <a:latin typeface="Bookman Old Style" panose="02050604050505020204" pitchFamily="18" charset="0"/>
              </a:rPr>
              <a:t>věty</a:t>
            </a:r>
          </a:p>
          <a:p>
            <a:pPr marL="0" indent="0">
              <a:buNone/>
            </a:pPr>
            <a:r>
              <a:rPr lang="cs-CZ" dirty="0" smtClean="0">
                <a:latin typeface="Bookman Old Style" panose="02050604050505020204" pitchFamily="18" charset="0"/>
              </a:rPr>
              <a:t>→</a:t>
            </a:r>
            <a:r>
              <a:rPr lang="cs-CZ" dirty="0" smtClean="0"/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proto </a:t>
            </a:r>
            <a:r>
              <a:rPr lang="cs-CZ" sz="2600" dirty="0">
                <a:latin typeface="Bookman Old Style" panose="02050604050505020204" pitchFamily="18" charset="0"/>
              </a:rPr>
              <a:t>se jeho rod a číslo shodují s </a:t>
            </a:r>
            <a:r>
              <a:rPr lang="cs-CZ" sz="2600" dirty="0" smtClean="0">
                <a:latin typeface="Bookman Old Style" panose="02050604050505020204" pitchFamily="18" charset="0"/>
              </a:rPr>
              <a:t>podmětem</a:t>
            </a:r>
          </a:p>
          <a:p>
            <a:pPr marL="0" indent="0">
              <a:buNone/>
            </a:pPr>
            <a:r>
              <a:rPr lang="cs-CZ" sz="2600" i="1" dirty="0">
                <a:solidFill>
                  <a:schemeClr val="accent5"/>
                </a:solidFill>
                <a:latin typeface="Bookman Old Style" panose="02050604050505020204" pitchFamily="18" charset="0"/>
              </a:rPr>
              <a:t>Zástup</a:t>
            </a:r>
            <a:r>
              <a:rPr lang="cs-CZ" sz="2600" i="1" dirty="0">
                <a:latin typeface="Bookman Old Style" panose="02050604050505020204" pitchFamily="18" charset="0"/>
              </a:rPr>
              <a:t> se rozestupoval, </a:t>
            </a:r>
            <a:r>
              <a:rPr lang="cs-CZ" sz="2600" i="1" dirty="0">
                <a:solidFill>
                  <a:schemeClr val="accent5"/>
                </a:solidFill>
                <a:latin typeface="Bookman Old Style" panose="02050604050505020204" pitchFamily="18" charset="0"/>
              </a:rPr>
              <a:t>dělaje</a:t>
            </a:r>
            <a:r>
              <a:rPr lang="cs-CZ" sz="2600" i="1" dirty="0">
                <a:latin typeface="Bookman Old Style" panose="02050604050505020204" pitchFamily="18" charset="0"/>
              </a:rPr>
              <a:t> </a:t>
            </a:r>
            <a:r>
              <a:rPr lang="cs-CZ" sz="2600" i="1" dirty="0" smtClean="0">
                <a:latin typeface="Bookman Old Style" panose="02050604050505020204" pitchFamily="18" charset="0"/>
              </a:rPr>
              <a:t>místo.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rgbClr val="FF33CC"/>
                </a:solidFill>
                <a:latin typeface="Bookman Old Style" panose="02050604050505020204" pitchFamily="18" charset="0"/>
              </a:rPr>
              <a:t>Slečna</a:t>
            </a:r>
            <a:r>
              <a:rPr lang="cs-CZ" sz="2600" i="1" dirty="0" smtClean="0">
                <a:latin typeface="Bookman Old Style" panose="02050604050505020204" pitchFamily="18" charset="0"/>
              </a:rPr>
              <a:t> </a:t>
            </a:r>
            <a:r>
              <a:rPr lang="cs-CZ" sz="2600" i="1" dirty="0">
                <a:latin typeface="Bookman Old Style" panose="02050604050505020204" pitchFamily="18" charset="0"/>
              </a:rPr>
              <a:t>nalévala kávu, </a:t>
            </a:r>
            <a:r>
              <a:rPr lang="cs-CZ" sz="2600" i="1" dirty="0">
                <a:solidFill>
                  <a:srgbClr val="FF33CC"/>
                </a:solidFill>
                <a:latin typeface="Bookman Old Style" panose="02050604050505020204" pitchFamily="18" charset="0"/>
              </a:rPr>
              <a:t>dělajíc</a:t>
            </a:r>
            <a:r>
              <a:rPr lang="cs-CZ" sz="2600" i="1" dirty="0">
                <a:latin typeface="Bookman Old Style" panose="02050604050505020204" pitchFamily="18" charset="0"/>
              </a:rPr>
              <a:t>, že to nevidí</a:t>
            </a:r>
            <a:r>
              <a:rPr lang="cs-CZ" sz="2600" i="1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endParaRPr lang="cs-CZ" sz="2600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b="1" dirty="0" smtClean="0">
                <a:latin typeface="Bookman Old Style" panose="02050604050505020204" pitchFamily="18" charset="0"/>
              </a:rPr>
              <a:t>PŘECHODNÍKOVÉ KONSTRUKCE</a:t>
            </a:r>
          </a:p>
          <a:p>
            <a:r>
              <a:rPr lang="cs-CZ" sz="2600" dirty="0">
                <a:latin typeface="Bookman Old Style" panose="02050604050505020204" pitchFamily="18" charset="0"/>
              </a:rPr>
              <a:t>většinou </a:t>
            </a:r>
            <a:r>
              <a:rPr lang="cs-CZ" sz="2600" dirty="0" smtClean="0">
                <a:latin typeface="Bookman Old Style" panose="02050604050505020204" pitchFamily="18" charset="0"/>
              </a:rPr>
              <a:t>se oddělují čárkami</a:t>
            </a:r>
          </a:p>
          <a:p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polovětná</a:t>
            </a:r>
            <a:r>
              <a:rPr lang="cs-CZ" sz="2600" dirty="0" smtClean="0">
                <a:latin typeface="Bookman Old Style" panose="02050604050505020204" pitchFamily="18" charset="0"/>
              </a:rPr>
              <a:t> (polopredikativní konstrukce) =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nahrazuje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vedlejší věty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endParaRPr lang="cs-CZ" sz="2600" b="1" i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Zjistiv to</a:t>
            </a:r>
            <a:r>
              <a:rPr lang="cs-CZ" sz="2600" i="1" dirty="0">
                <a:latin typeface="Bookman Old Style" panose="02050604050505020204" pitchFamily="18" charset="0"/>
              </a:rPr>
              <a:t>, rozhodl se odejít.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Poté co to zjistil</a:t>
            </a:r>
            <a:r>
              <a:rPr lang="cs-CZ" sz="2600" i="1" dirty="0">
                <a:latin typeface="Bookman Old Style" panose="02050604050505020204" pitchFamily="18" charset="0"/>
              </a:rPr>
              <a:t>, rozhodl se odejít.</a:t>
            </a:r>
            <a:r>
              <a:rPr lang="cs-CZ" sz="2600" dirty="0">
                <a:latin typeface="Bookman Old Style" panose="02050604050505020204" pitchFamily="18" charset="0"/>
              </a:rPr>
              <a:t/>
            </a:r>
            <a:br>
              <a:rPr lang="cs-CZ" sz="2600" dirty="0">
                <a:latin typeface="Bookman Old Style" panose="02050604050505020204" pitchFamily="18" charset="0"/>
              </a:rPr>
            </a:br>
            <a:endParaRPr lang="cs-CZ" sz="2600" dirty="0">
              <a:latin typeface="Bookman Old Style" panose="02050604050505020204" pitchFamily="18" charset="0"/>
            </a:endParaRPr>
          </a:p>
          <a:p>
            <a:endParaRPr lang="cs-CZ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8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29" y="252004"/>
            <a:ext cx="11831425" cy="973481"/>
          </a:xfrm>
        </p:spPr>
        <p:txBody>
          <a:bodyPr>
            <a:normAutofit/>
          </a:bodyPr>
          <a:lstStyle/>
          <a:p>
            <a:r>
              <a:rPr lang="cs-CZ" sz="4200" b="1" dirty="0" smtClean="0">
                <a:latin typeface="Bookman Old Style" panose="02050604050505020204" pitchFamily="18" charset="0"/>
              </a:rPr>
              <a:t>SYNTAKTICKÁ CHARAKTERISTIKA (RJ)</a:t>
            </a:r>
            <a:endParaRPr lang="cs-CZ" sz="42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682" y="1319754"/>
            <a:ext cx="11840066" cy="5335570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Bookman Old Style" panose="02050604050505020204" pitchFamily="18" charset="0"/>
              </a:rPr>
              <a:t>p</a:t>
            </a:r>
            <a:r>
              <a:rPr lang="cs-CZ" sz="2600" dirty="0" smtClean="0">
                <a:latin typeface="Bookman Old Style" panose="02050604050505020204" pitchFamily="18" charset="0"/>
              </a:rPr>
              <a:t>řechodníky mají </a:t>
            </a:r>
            <a:r>
              <a:rPr lang="cs-CZ" sz="2600" dirty="0">
                <a:latin typeface="Bookman Old Style" panose="02050604050505020204" pitchFamily="18" charset="0"/>
              </a:rPr>
              <a:t>funkci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rozvitého příslovečného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určení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vyjadřují </a:t>
            </a:r>
            <a:r>
              <a:rPr lang="cs-CZ" sz="2600" dirty="0">
                <a:latin typeface="Bookman Old Style" panose="02050604050505020204" pitchFamily="18" charset="0"/>
              </a:rPr>
              <a:t>vedlejší děj, který blíže určuje okolnosti děje </a:t>
            </a:r>
            <a:r>
              <a:rPr lang="cs-CZ" sz="2600" dirty="0" smtClean="0">
                <a:latin typeface="Bookman Old Style" panose="02050604050505020204" pitchFamily="18" charset="0"/>
              </a:rPr>
              <a:t>hlavního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olovětné útvary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zachovávají </a:t>
            </a:r>
            <a:r>
              <a:rPr lang="cs-CZ" sz="2600" dirty="0">
                <a:latin typeface="Bookman Old Style" panose="02050604050505020204" pitchFamily="18" charset="0"/>
              </a:rPr>
              <a:t>si </a:t>
            </a:r>
            <a:r>
              <a:rPr lang="cs-CZ" sz="2600" dirty="0" smtClean="0">
                <a:latin typeface="Bookman Old Style" panose="02050604050505020204" pitchFamily="18" charset="0"/>
              </a:rPr>
              <a:t>vid</a:t>
            </a:r>
            <a:r>
              <a:rPr lang="cs-CZ" sz="2600" dirty="0">
                <a:latin typeface="Bookman Old Style" panose="02050604050505020204" pitchFamily="18" charset="0"/>
              </a:rPr>
              <a:t>, ale jejich větná </a:t>
            </a:r>
            <a:r>
              <a:rPr lang="cs-CZ" sz="2600" dirty="0" smtClean="0">
                <a:latin typeface="Bookman Old Style" panose="02050604050505020204" pitchFamily="18" charset="0"/>
              </a:rPr>
              <a:t>fce </a:t>
            </a:r>
            <a:r>
              <a:rPr lang="cs-CZ" sz="2600" dirty="0">
                <a:latin typeface="Bookman Old Style" panose="02050604050505020204" pitchFamily="18" charset="0"/>
              </a:rPr>
              <a:t>je adverbiální (jako příslovce</a:t>
            </a:r>
            <a:r>
              <a:rPr lang="cs-CZ" sz="2600" dirty="0" smtClean="0">
                <a:latin typeface="Bookman Old Style" panose="02050604050505020204" pitchFamily="18" charset="0"/>
              </a:rPr>
              <a:t>)</a:t>
            </a:r>
            <a:r>
              <a:rPr lang="cs-CZ" sz="2600" dirty="0">
                <a:latin typeface="Bookman Old Style" panose="02050604050505020204" pitchFamily="18" charset="0"/>
              </a:rPr>
              <a:t> 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přechodníkové </a:t>
            </a:r>
            <a:r>
              <a:rPr lang="cs-CZ" sz="2600" dirty="0">
                <a:latin typeface="Bookman Old Style" panose="02050604050505020204" pitchFamily="18" charset="0"/>
              </a:rPr>
              <a:t>obraty mohou vyjadřovat </a:t>
            </a:r>
            <a:r>
              <a:rPr lang="cs-CZ" sz="2600" dirty="0" smtClean="0">
                <a:latin typeface="Bookman Old Style" panose="02050604050505020204" pitchFamily="18" charset="0"/>
              </a:rPr>
              <a:t>zejména:</a:t>
            </a:r>
          </a:p>
          <a:p>
            <a:pPr marL="0" indent="0">
              <a:buNone/>
            </a:pPr>
            <a:endParaRPr lang="cs-CZ" sz="26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dirty="0" smtClean="0">
                <a:latin typeface="Bookman Old Style" panose="02050604050505020204" pitchFamily="18" charset="0"/>
              </a:rPr>
              <a:t>     průvodní okolnost       čas       způsob        podmínku </a:t>
            </a:r>
            <a:r>
              <a:rPr lang="cs-CZ" sz="2600" dirty="0">
                <a:latin typeface="Bookman Old Style" panose="02050604050505020204" pitchFamily="18" charset="0"/>
              </a:rPr>
              <a:t>+ přípustku 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cs-CZ" sz="2600" i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Čta </a:t>
            </a: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dopis</a:t>
            </a:r>
            <a:r>
              <a:rPr lang="cs-CZ" sz="2600" i="1" dirty="0">
                <a:latin typeface="Bookman Old Style" panose="02050604050505020204" pitchFamily="18" charset="0"/>
              </a:rPr>
              <a:t>, udělal chybu.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Když</a:t>
            </a:r>
            <a:r>
              <a:rPr lang="cs-CZ" sz="2600" i="1" dirty="0">
                <a:latin typeface="Bookman Old Style" panose="02050604050505020204" pitchFamily="18" charset="0"/>
              </a:rPr>
              <a:t> četl dopis…</a:t>
            </a:r>
            <a:r>
              <a:rPr lang="cs-CZ" sz="2600" dirty="0">
                <a:latin typeface="Bookman Old Style" panose="02050604050505020204" pitchFamily="18" charset="0"/>
              </a:rPr>
              <a:t/>
            </a:r>
            <a:br>
              <a:rPr lang="cs-CZ" sz="2600" dirty="0">
                <a:latin typeface="Bookman Old Style" panose="02050604050505020204" pitchFamily="18" charset="0"/>
              </a:rPr>
            </a:br>
            <a:r>
              <a:rPr lang="cs-CZ" sz="2600" i="1" dirty="0">
                <a:solidFill>
                  <a:srgbClr val="FF33CC"/>
                </a:solidFill>
                <a:latin typeface="Bookman Old Style" panose="02050604050505020204" pitchFamily="18" charset="0"/>
              </a:rPr>
              <a:t>Obávajíc se</a:t>
            </a:r>
            <a:r>
              <a:rPr lang="cs-CZ" sz="2600" i="1" dirty="0">
                <a:latin typeface="Bookman Old Style" panose="02050604050505020204" pitchFamily="18" charset="0"/>
              </a:rPr>
              <a:t>…, uprchla.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i="1" dirty="0">
                <a:solidFill>
                  <a:srgbClr val="FF33CC"/>
                </a:solidFill>
                <a:latin typeface="Bookman Old Style" panose="02050604050505020204" pitchFamily="18" charset="0"/>
              </a:rPr>
              <a:t>Protože</a:t>
            </a:r>
            <a:r>
              <a:rPr lang="cs-CZ" sz="2600" i="1" dirty="0">
                <a:latin typeface="Bookman Old Style" panose="02050604050505020204" pitchFamily="18" charset="0"/>
              </a:rPr>
              <a:t> se obávala…</a:t>
            </a:r>
            <a:r>
              <a:rPr lang="cs-CZ" sz="2600" dirty="0">
                <a:latin typeface="Bookman Old Style" panose="02050604050505020204" pitchFamily="18" charset="0"/>
              </a:rPr>
              <a:t/>
            </a:r>
            <a:br>
              <a:rPr lang="cs-CZ" sz="2600" dirty="0">
                <a:latin typeface="Bookman Old Style" panose="02050604050505020204" pitchFamily="18" charset="0"/>
              </a:rPr>
            </a:b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Jsa pragmatik</a:t>
            </a:r>
            <a:r>
              <a:rPr lang="cs-CZ" sz="2600" i="1" dirty="0">
                <a:latin typeface="Bookman Old Style" panose="02050604050505020204" pitchFamily="18" charset="0"/>
              </a:rPr>
              <a:t>, přesto byl překvapen.</a:t>
            </a:r>
            <a:r>
              <a:rPr lang="cs-CZ" sz="2600" dirty="0">
                <a:latin typeface="Bookman Old Style" panose="02050604050505020204" pitchFamily="18" charset="0"/>
              </a:rPr>
              <a:t> → </a:t>
            </a:r>
            <a:r>
              <a:rPr lang="cs-CZ" sz="2600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Ačkoliv</a:t>
            </a:r>
            <a:r>
              <a:rPr lang="cs-CZ" sz="2600" i="1" dirty="0">
                <a:latin typeface="Bookman Old Style" panose="02050604050505020204" pitchFamily="18" charset="0"/>
              </a:rPr>
              <a:t> byl pragmatik…</a:t>
            </a:r>
            <a:endParaRPr lang="cs-CZ" sz="2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endParaRPr lang="cs-CZ" sz="2600" dirty="0">
              <a:latin typeface="Bookman Old Style" panose="020506040505050202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5736" y="4110085"/>
            <a:ext cx="3299382" cy="659877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Овал 4"/>
          <p:cNvSpPr/>
          <p:nvPr/>
        </p:nvSpPr>
        <p:spPr>
          <a:xfrm>
            <a:off x="7431457" y="4100660"/>
            <a:ext cx="4287625" cy="669302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Овал 5"/>
          <p:cNvSpPr/>
          <p:nvPr/>
        </p:nvSpPr>
        <p:spPr>
          <a:xfrm>
            <a:off x="4091233" y="4157219"/>
            <a:ext cx="1234911" cy="5656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Овал 6"/>
          <p:cNvSpPr/>
          <p:nvPr/>
        </p:nvSpPr>
        <p:spPr>
          <a:xfrm>
            <a:off x="5563382" y="4157219"/>
            <a:ext cx="1630837" cy="5656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94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670" y="292232"/>
            <a:ext cx="11792932" cy="63253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b="1" dirty="0" smtClean="0">
                <a:latin typeface="Bookman Old Style" panose="02050604050505020204" pitchFamily="18" charset="0"/>
              </a:rPr>
              <a:t>ZÁSADNÍ PRAVIDLO </a:t>
            </a:r>
          </a:p>
          <a:p>
            <a:pPr marL="0" indent="0" algn="ctr">
              <a:buNone/>
            </a:pP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děj </a:t>
            </a:r>
            <a:r>
              <a:rPr lang="cs-CZ" sz="2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vyjádřený přechodníkem a děj vyjádřený přísudkem musí mít stejný </a:t>
            </a:r>
            <a:r>
              <a:rPr lang="cs-CZ" sz="26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podmět</a:t>
            </a:r>
          </a:p>
          <a:p>
            <a:pPr marL="0" indent="0">
              <a:buNone/>
            </a:pPr>
            <a:endParaRPr lang="cs-CZ" sz="26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sz="2600" b="1" i="1" u="sng" dirty="0">
                <a:latin typeface="Bookman Old Style" panose="02050604050505020204" pitchFamily="18" charset="0"/>
              </a:rPr>
              <a:t>Читая</a:t>
            </a:r>
            <a:r>
              <a:rPr lang="cs-CZ" sz="2600" b="1" i="1" dirty="0">
                <a:latin typeface="Bookman Old Style" panose="02050604050505020204" pitchFamily="18" charset="0"/>
              </a:rPr>
              <a:t> книгу, </a:t>
            </a:r>
            <a:r>
              <a:rPr lang="cs-CZ" sz="2600" b="1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он </a:t>
            </a:r>
            <a:r>
              <a:rPr lang="cs-CZ" sz="2600" b="1" i="1" u="sng" dirty="0">
                <a:latin typeface="Bookman Old Style" panose="02050604050505020204" pitchFamily="18" charset="0"/>
              </a:rPr>
              <a:t>пил</a:t>
            </a:r>
            <a:r>
              <a:rPr lang="cs-CZ" sz="2600" b="1" i="1" dirty="0">
                <a:latin typeface="Bookman Old Style" panose="02050604050505020204" pitchFamily="18" charset="0"/>
              </a:rPr>
              <a:t> чай.</a:t>
            </a:r>
            <a:r>
              <a:rPr lang="cs-CZ" sz="2600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(</a:t>
            </a:r>
            <a:r>
              <a:rPr lang="cs-CZ" sz="2600" i="1" dirty="0" smtClean="0">
                <a:latin typeface="Bookman Old Style" panose="02050604050505020204" pitchFamily="18" charset="0"/>
              </a:rPr>
              <a:t>Čta knihu</a:t>
            </a:r>
            <a:r>
              <a:rPr lang="cs-CZ" sz="2600" i="1" dirty="0">
                <a:latin typeface="Bookman Old Style" panose="02050604050505020204" pitchFamily="18" charset="0"/>
              </a:rPr>
              <a:t>, pil čaj.)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podmětem = zájmeno </a:t>
            </a:r>
            <a:r>
              <a:rPr lang="cs-CZ" sz="2600" i="1" dirty="0" smtClean="0">
                <a:latin typeface="Bookman Old Style" panose="02050604050505020204" pitchFamily="18" charset="0"/>
              </a:rPr>
              <a:t>on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podmět </a:t>
            </a:r>
            <a:r>
              <a:rPr lang="cs-CZ" sz="2600" dirty="0">
                <a:latin typeface="Bookman Old Style" panose="02050604050505020204" pitchFamily="18" charset="0"/>
              </a:rPr>
              <a:t>vykonává </a:t>
            </a:r>
            <a:r>
              <a:rPr lang="cs-CZ" sz="2600" dirty="0" smtClean="0">
                <a:latin typeface="Bookman Old Style" panose="02050604050505020204" pitchFamily="18" charset="0"/>
              </a:rPr>
              <a:t>jak čtení </a:t>
            </a:r>
            <a:r>
              <a:rPr lang="cs-CZ" sz="2600" dirty="0">
                <a:latin typeface="Bookman Old Style" panose="02050604050505020204" pitchFamily="18" charset="0"/>
              </a:rPr>
              <a:t>knihy – </a:t>
            </a:r>
            <a:r>
              <a:rPr lang="cs-CZ" sz="2600" dirty="0" smtClean="0">
                <a:latin typeface="Bookman Old Style" panose="02050604050505020204" pitchFamily="18" charset="0"/>
              </a:rPr>
              <a:t>tak pití čaje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b="1" i="1" u="sng" dirty="0">
                <a:latin typeface="Bookman Old Style" panose="02050604050505020204" pitchFamily="18" charset="0"/>
              </a:rPr>
              <a:t>Сделав</a:t>
            </a:r>
            <a:r>
              <a:rPr lang="cs-CZ" sz="2600" b="1" i="1" dirty="0">
                <a:latin typeface="Bookman Old Style" panose="02050604050505020204" pitchFamily="18" charset="0"/>
              </a:rPr>
              <a:t> работу, </a:t>
            </a:r>
            <a:r>
              <a:rPr lang="cs-CZ" sz="2600" b="1" i="1" dirty="0">
                <a:solidFill>
                  <a:srgbClr val="0070C0"/>
                </a:solidFill>
                <a:latin typeface="Bookman Old Style" panose="02050604050505020204" pitchFamily="18" charset="0"/>
              </a:rPr>
              <a:t>студент</a:t>
            </a:r>
            <a:r>
              <a:rPr lang="cs-CZ" sz="2600" b="1" i="1" dirty="0">
                <a:latin typeface="Bookman Old Style" panose="02050604050505020204" pitchFamily="18" charset="0"/>
              </a:rPr>
              <a:t> </a:t>
            </a:r>
            <a:r>
              <a:rPr lang="cs-CZ" sz="2600" b="1" i="1" u="sng" dirty="0">
                <a:latin typeface="Bookman Old Style" panose="02050604050505020204" pitchFamily="18" charset="0"/>
              </a:rPr>
              <a:t>пошёл </a:t>
            </a:r>
            <a:r>
              <a:rPr lang="cs-CZ" sz="2600" b="1" i="1" dirty="0">
                <a:latin typeface="Bookman Old Style" panose="02050604050505020204" pitchFamily="18" charset="0"/>
              </a:rPr>
              <a:t>домой.</a:t>
            </a:r>
            <a:r>
              <a:rPr lang="cs-CZ" sz="2600" i="1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(</a:t>
            </a:r>
            <a:r>
              <a:rPr lang="cs-CZ" sz="2600" i="1" dirty="0" smtClean="0">
                <a:latin typeface="Bookman Old Style" panose="02050604050505020204" pitchFamily="18" charset="0"/>
              </a:rPr>
              <a:t>Udělav práci, student odešel domů.)</a:t>
            </a:r>
            <a:endParaRPr lang="cs-CZ" sz="2600" dirty="0" smtClean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podmětem = </a:t>
            </a:r>
            <a:r>
              <a:rPr lang="cs-CZ" sz="2600" i="1" dirty="0">
                <a:latin typeface="Bookman Old Style" panose="02050604050505020204" pitchFamily="18" charset="0"/>
              </a:rPr>
              <a:t>student                                        </a:t>
            </a:r>
            <a:endParaRPr lang="cs-CZ" sz="2600" i="1" dirty="0" smtClean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vykonává </a:t>
            </a:r>
            <a:r>
              <a:rPr lang="cs-CZ" sz="2600" dirty="0">
                <a:latin typeface="Bookman Old Style" panose="02050604050505020204" pitchFamily="18" charset="0"/>
              </a:rPr>
              <a:t>oba děje – nejprve dokončí práci a poté odchází </a:t>
            </a:r>
            <a:r>
              <a:rPr lang="cs-CZ" sz="2600" dirty="0" smtClean="0">
                <a:latin typeface="Bookman Old Style" panose="02050604050505020204" pitchFamily="18" charset="0"/>
              </a:rPr>
              <a:t>domů</a:t>
            </a:r>
          </a:p>
          <a:p>
            <a:r>
              <a:rPr lang="cs-CZ" sz="2600" b="1" i="1" u="sng" dirty="0" smtClean="0">
                <a:latin typeface="Bookman Old Style" panose="02050604050505020204" pitchFamily="18" charset="0"/>
              </a:rPr>
              <a:t>Открыв</a:t>
            </a:r>
            <a:r>
              <a:rPr lang="cs-CZ" sz="2600" b="1" i="1" dirty="0" smtClean="0">
                <a:latin typeface="Bookman Old Style" panose="02050604050505020204" pitchFamily="18" charset="0"/>
              </a:rPr>
              <a:t> </a:t>
            </a:r>
            <a:r>
              <a:rPr lang="cs-CZ" sz="2600" b="1" i="1" dirty="0">
                <a:latin typeface="Bookman Old Style" panose="02050604050505020204" pitchFamily="18" charset="0"/>
              </a:rPr>
              <a:t>окно, </a:t>
            </a:r>
            <a:r>
              <a:rPr lang="cs-CZ" sz="2600" b="1" i="1" dirty="0">
                <a:solidFill>
                  <a:srgbClr val="FF33CC"/>
                </a:solidFill>
                <a:latin typeface="Bookman Old Style" panose="02050604050505020204" pitchFamily="18" charset="0"/>
              </a:rPr>
              <a:t>Мария</a:t>
            </a:r>
            <a:r>
              <a:rPr lang="cs-CZ" sz="2600" b="1" i="1" dirty="0">
                <a:latin typeface="Bookman Old Style" panose="02050604050505020204" pitchFamily="18" charset="0"/>
              </a:rPr>
              <a:t> </a:t>
            </a:r>
            <a:r>
              <a:rPr lang="cs-CZ" sz="2600" b="1" i="1" u="sng" dirty="0">
                <a:latin typeface="Bookman Old Style" panose="02050604050505020204" pitchFamily="18" charset="0"/>
              </a:rPr>
              <a:t>проветрила </a:t>
            </a:r>
            <a:r>
              <a:rPr lang="cs-CZ" sz="2600" b="1" i="1" dirty="0">
                <a:latin typeface="Bookman Old Style" panose="02050604050505020204" pitchFamily="18" charset="0"/>
              </a:rPr>
              <a:t>комнату.</a:t>
            </a:r>
            <a:r>
              <a:rPr lang="cs-CZ" sz="2600" i="1" dirty="0">
                <a:latin typeface="Bookman Old Style" panose="02050604050505020204" pitchFamily="18" charset="0"/>
              </a:rPr>
              <a:t> </a:t>
            </a:r>
            <a:r>
              <a:rPr lang="cs-CZ" sz="2600" dirty="0" smtClean="0">
                <a:latin typeface="Bookman Old Style" panose="02050604050505020204" pitchFamily="18" charset="0"/>
              </a:rPr>
              <a:t>(</a:t>
            </a:r>
            <a:r>
              <a:rPr lang="cs-CZ" sz="2600" i="1" dirty="0" smtClean="0">
                <a:latin typeface="Bookman Old Style" panose="02050604050505020204" pitchFamily="18" charset="0"/>
              </a:rPr>
              <a:t>Otevřevši pokoj, Marie vyvětrala pokoj.)</a:t>
            </a:r>
            <a:endParaRPr lang="cs-CZ" sz="2600" dirty="0">
              <a:latin typeface="Bookman Old Style" panose="02050604050505020204" pitchFamily="18" charset="0"/>
            </a:endParaRPr>
          </a:p>
          <a:p>
            <a:r>
              <a:rPr lang="cs-CZ" sz="2600" dirty="0" smtClean="0">
                <a:latin typeface="Bookman Old Style" panose="02050604050505020204" pitchFamily="18" charset="0"/>
              </a:rPr>
              <a:t>činitelem </a:t>
            </a:r>
            <a:r>
              <a:rPr lang="cs-CZ" sz="2600" dirty="0">
                <a:latin typeface="Bookman Old Style" panose="02050604050505020204" pitchFamily="18" charset="0"/>
              </a:rPr>
              <a:t>obou dějů </a:t>
            </a:r>
            <a:r>
              <a:rPr lang="cs-CZ" sz="2600" i="1" dirty="0">
                <a:latin typeface="Bookman Old Style" panose="02050604050505020204" pitchFamily="18" charset="0"/>
              </a:rPr>
              <a:t>Marie                                        </a:t>
            </a:r>
            <a:r>
              <a:rPr lang="cs-CZ" sz="2600" i="1" dirty="0" smtClean="0">
                <a:latin typeface="Bookman Old Style" panose="02050604050505020204" pitchFamily="18" charset="0"/>
              </a:rPr>
              <a:t> </a:t>
            </a:r>
          </a:p>
          <a:p>
            <a:r>
              <a:rPr lang="cs-CZ" sz="2600" dirty="0" smtClean="0">
                <a:latin typeface="Bookman Old Style" panose="02050604050505020204" pitchFamily="18" charset="0"/>
              </a:rPr>
              <a:t>nejprve </a:t>
            </a:r>
            <a:r>
              <a:rPr lang="cs-CZ" sz="2600" dirty="0">
                <a:latin typeface="Bookman Old Style" panose="02050604050505020204" pitchFamily="18" charset="0"/>
              </a:rPr>
              <a:t>otevře okno a následně vyvětrá </a:t>
            </a:r>
            <a:r>
              <a:rPr lang="cs-CZ" sz="2600" dirty="0" smtClean="0">
                <a:latin typeface="Bookman Old Style" panose="02050604050505020204" pitchFamily="18" charset="0"/>
              </a:rPr>
              <a:t>místnost</a:t>
            </a:r>
            <a:endParaRPr lang="cs-CZ" sz="2600" dirty="0">
              <a:latin typeface="Bookman Old Style" panose="02050604050505020204" pitchFamily="18" charset="0"/>
            </a:endParaRPr>
          </a:p>
          <a:p>
            <a:endParaRPr lang="cs-CZ" sz="2600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61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29" y="346271"/>
            <a:ext cx="11698664" cy="1325563"/>
          </a:xfrm>
        </p:spPr>
        <p:txBody>
          <a:bodyPr>
            <a:noAutofit/>
          </a:bodyPr>
          <a:lstStyle/>
          <a:p>
            <a:pPr algn="ctr"/>
            <a:r>
              <a:rPr lang="cs-CZ" sz="4800" b="1" dirty="0" smtClean="0">
                <a:latin typeface="Bookman Old Style" panose="02050604050505020204" pitchFamily="18" charset="0"/>
              </a:rPr>
              <a:t>DVA ZÁKLADNÍ TYPY PŘECHODNÍKŮ</a:t>
            </a:r>
            <a:endParaRPr lang="cs-CZ" sz="4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0" y="2259258"/>
            <a:ext cx="11717518" cy="4351338"/>
          </a:xfrm>
        </p:spPr>
        <p:txBody>
          <a:bodyPr/>
          <a:lstStyle/>
          <a:p>
            <a:pPr marL="0" lvl="0" indent="0" algn="ctr">
              <a:buNone/>
            </a:pPr>
            <a:r>
              <a:rPr lang="cs-CZ" b="1" dirty="0">
                <a:latin typeface="Bookman Old Style" panose="02050604050505020204" pitchFamily="18" charset="0"/>
              </a:rPr>
              <a:t>přechodník přítomný – </a:t>
            </a:r>
            <a:r>
              <a:rPr lang="cs-CZ" i="1" dirty="0">
                <a:latin typeface="Bookman Old Style" panose="02050604050505020204" pitchFamily="18" charset="0"/>
              </a:rPr>
              <a:t>деепричастие настоящего времени</a:t>
            </a:r>
            <a:r>
              <a:rPr lang="cs-CZ" dirty="0">
                <a:latin typeface="Bookman Old Style" panose="02050604050505020204" pitchFamily="18" charset="0"/>
              </a:rPr>
              <a:t> (vyjadřuje současnost = simultánnost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</a:p>
          <a:p>
            <a:pPr marL="0" lvl="0" indent="0">
              <a:buNone/>
            </a:pPr>
            <a:endParaRPr lang="cs-CZ" dirty="0">
              <a:latin typeface="Bookman Old Style" panose="02050604050505020204" pitchFamily="18" charset="0"/>
            </a:endParaRPr>
          </a:p>
          <a:p>
            <a:pPr marL="0" lvl="0" indent="0" algn="ctr">
              <a:buNone/>
            </a:pPr>
            <a:r>
              <a:rPr lang="cs-CZ" b="1" dirty="0">
                <a:latin typeface="Bookman Old Style" panose="02050604050505020204" pitchFamily="18" charset="0"/>
              </a:rPr>
              <a:t>přechodník minulý</a:t>
            </a:r>
            <a:r>
              <a:rPr lang="cs-CZ" dirty="0">
                <a:latin typeface="Bookman Old Style" panose="02050604050505020204" pitchFamily="18" charset="0"/>
              </a:rPr>
              <a:t> – </a:t>
            </a:r>
            <a:r>
              <a:rPr lang="cs-CZ" i="1" dirty="0">
                <a:latin typeface="Bookman Old Style" panose="02050604050505020204" pitchFamily="18" charset="0"/>
              </a:rPr>
              <a:t>деепричастие прошедшего времени</a:t>
            </a:r>
            <a:r>
              <a:rPr lang="cs-CZ" dirty="0">
                <a:latin typeface="Bookman Old Style" panose="02050604050505020204" pitchFamily="18" charset="0"/>
              </a:rPr>
              <a:t> (vyjadřuje předčasnost = anterioritu</a:t>
            </a:r>
            <a:r>
              <a:rPr lang="cs-CZ" dirty="0" smtClean="0">
                <a:latin typeface="Bookman Old Style" panose="02050604050505020204" pitchFamily="18" charset="0"/>
              </a:rPr>
              <a:t>)</a:t>
            </a:r>
          </a:p>
          <a:p>
            <a:pPr marL="0" indent="0">
              <a:buNone/>
            </a:pPr>
            <a:endParaRPr lang="cs-CZ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Bookman Old Style" panose="02050604050505020204" pitchFamily="18" charset="0"/>
              </a:rPr>
              <a:t>Toto </a:t>
            </a:r>
            <a:r>
              <a:rPr lang="cs-CZ" dirty="0">
                <a:latin typeface="Bookman Old Style" panose="02050604050505020204" pitchFamily="18" charset="0"/>
              </a:rPr>
              <a:t>rozdělení je založeno na </a:t>
            </a:r>
            <a:r>
              <a:rPr lang="cs-C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časovém vztahu vedlejšího děje k ději hlavnímu</a:t>
            </a:r>
            <a:r>
              <a:rPr lang="cs-CZ" dirty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</a:p>
          <a:p>
            <a:pPr lvl="0"/>
            <a:endParaRPr lang="cs-CZ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7223" y="2293789"/>
            <a:ext cx="4015818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Прямоугольник 5"/>
          <p:cNvSpPr/>
          <p:nvPr/>
        </p:nvSpPr>
        <p:spPr>
          <a:xfrm>
            <a:off x="876693" y="3712557"/>
            <a:ext cx="3696878" cy="38967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8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2574</Words>
  <Application>Microsoft Office PowerPoint</Application>
  <PresentationFormat>Широкоэкранный</PresentationFormat>
  <Paragraphs>343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Bookman Old Style</vt:lpstr>
      <vt:lpstr>Calibri</vt:lpstr>
      <vt:lpstr>Calibri Light</vt:lpstr>
      <vt:lpstr>Courier New</vt:lpstr>
      <vt:lpstr>Wingdings</vt:lpstr>
      <vt:lpstr>Тема Office</vt:lpstr>
      <vt:lpstr>TVOŘENÍ PŘECHODNÍKŮ V RUSKÉM JAZYCE</vt:lpstr>
      <vt:lpstr>OBSAH PREZENTACE</vt:lpstr>
      <vt:lpstr>CO JE TO PŘECHODNÍK?</vt:lpstr>
      <vt:lpstr>PŘECHODNÍKY (TRANSGRESÍVY) V ČJ</vt:lpstr>
      <vt:lpstr>PŘECHODNÍKY (ДЕЕПРИЧАСТИЯ) V RJ</vt:lpstr>
      <vt:lpstr>SYNTAKTICKÁ CHARAKTERISTIKA (ČJ)</vt:lpstr>
      <vt:lpstr>SYNTAKTICKÁ CHARAKTERISTIKA (RJ)</vt:lpstr>
      <vt:lpstr>Презентация PowerPoint</vt:lpstr>
      <vt:lpstr>DVA ZÁKLADNÍ TYPY PŘECHODNÍKŮ</vt:lpstr>
      <vt:lpstr>PŘECHODNÍKY A SLOVESNÝ VID (RJ)</vt:lpstr>
      <vt:lpstr>TVOŘENÍ PŘECHODNÍKŮ</vt:lpstr>
      <vt:lpstr>PŘECHODNÍK PŘÍTOMNÝ (SOUČASNÝ)</vt:lpstr>
      <vt:lpstr>ДЕЕПРИЧАСТИЕ НЕСОВЕРШЕННОГО ВИДА</vt:lpstr>
      <vt:lpstr>PŘECHODNÍK MINULÝ (PŘEDČASNÝ)</vt:lpstr>
      <vt:lpstr>ДЕЕПРИЧАСТИЕ СОВЕРШЕННОГО ВИДА</vt:lpstr>
      <vt:lpstr>OBOUVIDOVÁ SLOVESA V ČEŠTINĚ</vt:lpstr>
      <vt:lpstr>OBOUVIDOVÁ SLOVESA V RUŠTINĚ</vt:lpstr>
      <vt:lpstr>ZPŮSOBY PŘEKLADU PŘECHODNÍKŮ</vt:lpstr>
      <vt:lpstr>PŘEKLAD POMOCÍ VĚTY HLAVNÍ</vt:lpstr>
      <vt:lpstr>PŘEKLAD POMOCÍ VĚTNÝCH ČLENŮ</vt:lpstr>
      <vt:lpstr>PŘEKLAD POMOCÍ PŘECHODNÍKŮ</vt:lpstr>
      <vt:lpstr>SROVNÁNÍ ČEŠTINY A RUTINY PŘI TVOŘENÍ</vt:lpstr>
      <vt:lpstr>Презентация PowerPoint</vt:lpstr>
      <vt:lpstr>Презентация PowerPoint</vt:lpstr>
      <vt:lpstr>Презентация PowerPoint</vt:lpstr>
      <vt:lpstr>PŘECHODNÍKY V SOUČASNÉ RUŠTINĚ</vt:lpstr>
      <vt:lpstr>VYJÍMKY V OBOU JAZYCÍCH</vt:lpstr>
      <vt:lpstr>VYJÍMKY V ČESKÉM JAZYCE</vt:lpstr>
      <vt:lpstr>VYJÍMKY V RUSKÉM JAZYCE</vt:lpstr>
      <vt:lpstr>ZDROJE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TVOŘENÍ PŘECHODNÍKŮ V RUSKÉM JAZYCE</dc:title>
  <dc:creator>Anna Seitlova</dc:creator>
  <cp:lastModifiedBy>Anna Seitlova</cp:lastModifiedBy>
  <cp:revision>54</cp:revision>
  <dcterms:created xsi:type="dcterms:W3CDTF">2026-03-30T10:57:11Z</dcterms:created>
  <dcterms:modified xsi:type="dcterms:W3CDTF">2026-04-04T12:12:02Z</dcterms:modified>
</cp:coreProperties>
</file>