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58" r:id="rId5"/>
    <p:sldId id="271" r:id="rId6"/>
    <p:sldId id="259" r:id="rId7"/>
    <p:sldId id="265" r:id="rId8"/>
    <p:sldId id="273" r:id="rId9"/>
    <p:sldId id="266" r:id="rId10"/>
    <p:sldId id="277" r:id="rId11"/>
    <p:sldId id="281" r:id="rId12"/>
    <p:sldId id="280" r:id="rId13"/>
    <p:sldId id="279" r:id="rId14"/>
    <p:sldId id="278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dalena Mouralová" initials="M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0-02T09:53:35.110" idx="1">
    <p:pos x="4107" y="1867"/>
    <p:text>zvoneček, časy, ticho při vysvětlování</p:text>
  </p:cm>
  <p:cm authorId="0" dt="2015-10-02T09:54:00.258" idx="2">
    <p:pos x="1827" y="1490"/>
    <p:text>ptát, sedět vepředu, konzultovat
- dohodnout oslovován, vybídnout k cedulkám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EE83E-AE88-44F2-B239-18903D0534C7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5F919-9F2D-4E7B-9B55-763225F739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64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5F919-9F2D-4E7B-9B55-763225F739C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0094-082B-40DD-8DD2-029DE45AF20E}" type="datetimeFigureOut">
              <a:rPr lang="cs-CZ" smtClean="0"/>
              <a:pPr/>
              <a:t>02.10.2018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54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akademické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Magdalena Mouralová</a:t>
            </a:r>
          </a:p>
          <a:p>
            <a:r>
              <a:rPr lang="cs-CZ" dirty="0"/>
              <a:t>Karel </a:t>
            </a:r>
            <a:r>
              <a:rPr lang="cs-CZ" dirty="0" err="1"/>
              <a:t>Höfer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Skupiny o 4 členech</a:t>
            </a:r>
          </a:p>
          <a:p>
            <a:r>
              <a:rPr lang="cs-CZ" dirty="0"/>
              <a:t>Celý semestr</a:t>
            </a:r>
          </a:p>
          <a:p>
            <a:pPr lvl="1"/>
            <a:r>
              <a:rPr lang="cs-CZ" dirty="0"/>
              <a:t>Několik dílčích úkolů, prezentace, semestrální práce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A7232-0A61-4C8D-A67A-2A0619EA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 pro skupinovou práci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55B68F-9F2A-4EDB-9E81-A5C63650D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Téma – současný politický/společenský  jev/problém</a:t>
            </a:r>
          </a:p>
          <a:p>
            <a:pPr lvl="1"/>
            <a:r>
              <a:rPr lang="cs-CZ" dirty="0"/>
              <a:t>Např. inkluze v českých školách; financování politických stran; důchodová reforma, vývoj volebních systémů </a:t>
            </a:r>
          </a:p>
          <a:p>
            <a:r>
              <a:rPr lang="cs-CZ" dirty="0" err="1"/>
              <a:t>Desk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(výzkum od stolu)</a:t>
            </a:r>
          </a:p>
          <a:p>
            <a:pPr lvl="1"/>
            <a:r>
              <a:rPr lang="cs-CZ" dirty="0"/>
              <a:t>Popis jevu/problému a jeho vývoje</a:t>
            </a:r>
          </a:p>
          <a:p>
            <a:pPr lvl="1"/>
            <a:r>
              <a:rPr lang="cs-CZ" dirty="0"/>
              <a:t>Co vše se už ví, co je vyzkoumáno</a:t>
            </a:r>
          </a:p>
          <a:p>
            <a:pPr lvl="1"/>
            <a:r>
              <a:rPr lang="cs-CZ" dirty="0"/>
              <a:t>Co o jevu říkají aktéři, jak je řešen legislativně</a:t>
            </a:r>
          </a:p>
          <a:p>
            <a:r>
              <a:rPr lang="cs-CZ" dirty="0" err="1"/>
              <a:t>Zákledem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odborných zdrojů (články, studie, knihy)</a:t>
            </a:r>
          </a:p>
          <a:p>
            <a:r>
              <a:rPr lang="cs-CZ" dirty="0"/>
              <a:t>Shromáždění dalších zdrojů, jejich charakteristika a diskuse jejich využití (např. legislativa, strategické dokumenty; vyjádření aktérů; mediální výstupy, statistiky)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95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program PVP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„veřejná politika“?</a:t>
            </a:r>
          </a:p>
          <a:p>
            <a:r>
              <a:rPr lang="cs-CZ" dirty="0"/>
              <a:t>Co je to „politologie“?</a:t>
            </a:r>
          </a:p>
          <a:p>
            <a:endParaRPr lang="cs-CZ" dirty="0"/>
          </a:p>
          <a:p>
            <a:r>
              <a:rPr lang="cs-CZ" dirty="0"/>
              <a:t>Napište svá vymezení/definice.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 na dnešní druhou hodinu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Cíle: </a:t>
            </a:r>
          </a:p>
          <a:p>
            <a:pPr lvl="1"/>
            <a:r>
              <a:rPr lang="cs-CZ" dirty="0"/>
              <a:t>vytvořit skupiny pro práci v celém semestru;</a:t>
            </a:r>
          </a:p>
          <a:p>
            <a:pPr lvl="1"/>
            <a:r>
              <a:rPr lang="cs-CZ" dirty="0"/>
              <a:t>stmelit se v rámci skupin, nastavit fungování skupiny;</a:t>
            </a:r>
          </a:p>
          <a:p>
            <a:pPr lvl="1"/>
            <a:r>
              <a:rPr lang="cs-CZ" dirty="0"/>
              <a:t>poznat lépe jinonickou budovu a sžít se trochu s Jinonicemi;</a:t>
            </a:r>
          </a:p>
          <a:p>
            <a:pPr lvl="1"/>
            <a:r>
              <a:rPr lang="cs-CZ" dirty="0"/>
              <a:t>rozdiskutovat téma semestrální práce.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Vytvořte skupiny o čtyřech (třech) členech.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Zvolte si „kapitána“ pro dnešní aktivitu a vyšlete ho pro zadání.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Vydejte se společně plnit úkoly. Vezměte si s sebou věci.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Až budete mít hotovo, odevzdejte vyplněný list </a:t>
            </a:r>
            <a:r>
              <a:rPr lang="cs-CZ" dirty="0" err="1"/>
              <a:t>Majdě</a:t>
            </a:r>
            <a:r>
              <a:rPr lang="cs-CZ" dirty="0"/>
              <a:t> (v místnosti 3012), nejpozději ve 12:20.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případě problémů či nejasností neváhejte se zastavit a doptat se (tamtéž).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Zapsání na </a:t>
            </a:r>
            <a:r>
              <a:rPr lang="cs-CZ" dirty="0" err="1"/>
              <a:t>moodle</a:t>
            </a:r>
            <a:endParaRPr lang="cs-CZ" dirty="0"/>
          </a:p>
          <a:p>
            <a:r>
              <a:rPr lang="cs-CZ" dirty="0"/>
              <a:t>Domácí úkol – četba a </a:t>
            </a:r>
            <a:r>
              <a:rPr lang="cs-CZ"/>
              <a:t>zodpovězení otázek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část</a:t>
            </a:r>
          </a:p>
          <a:p>
            <a:pPr lvl="1"/>
            <a:r>
              <a:rPr lang="cs-CZ" dirty="0"/>
              <a:t>Představení programu, kurzu, vyučujících</a:t>
            </a:r>
          </a:p>
          <a:p>
            <a:pPr lvl="1"/>
            <a:r>
              <a:rPr lang="cs-CZ" dirty="0"/>
              <a:t>Vzájemné seznamování</a:t>
            </a:r>
          </a:p>
          <a:p>
            <a:pPr lvl="1"/>
            <a:r>
              <a:rPr lang="cs-CZ" dirty="0"/>
              <a:t>Rozdělení do skupin</a:t>
            </a:r>
          </a:p>
          <a:p>
            <a:r>
              <a:rPr lang="cs-CZ" dirty="0"/>
              <a:t>2. část</a:t>
            </a:r>
          </a:p>
          <a:p>
            <a:pPr lvl="1"/>
            <a:r>
              <a:rPr lang="cs-CZ" dirty="0"/>
              <a:t>Skupinová práce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kurzu a jeho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Osvojení základních akademických dovedností</a:t>
            </a:r>
          </a:p>
          <a:p>
            <a:pPr lvl="1"/>
            <a:r>
              <a:rPr lang="cs-CZ" dirty="0"/>
              <a:t>vyhledávání zdrojů, citování a odkazování na zdroje, </a:t>
            </a:r>
          </a:p>
          <a:p>
            <a:pPr lvl="1"/>
            <a:r>
              <a:rPr lang="cs-CZ" dirty="0"/>
              <a:t>kritické čtení a přemýšlení, porozumění odborným textům,</a:t>
            </a:r>
          </a:p>
          <a:p>
            <a:pPr lvl="1"/>
            <a:r>
              <a:rPr lang="cs-CZ" dirty="0"/>
              <a:t>akademické psaní, argumentace, úprava písemných dokumentů, odborný jazyk a styl, </a:t>
            </a:r>
          </a:p>
          <a:p>
            <a:pPr lvl="1"/>
            <a:r>
              <a:rPr lang="cs-CZ" dirty="0"/>
              <a:t>prezentace, diskuse, zpětná vazba.</a:t>
            </a:r>
          </a:p>
          <a:p>
            <a:pPr lvl="0"/>
            <a:r>
              <a:rPr lang="cs-CZ" dirty="0"/>
              <a:t>Seznámení s vysokoškolským prostředím a akademická integrace</a:t>
            </a:r>
          </a:p>
          <a:p>
            <a:pPr lvl="0"/>
            <a:r>
              <a:rPr lang="cs-CZ" dirty="0"/>
              <a:t>Uvedení do studijního programu a studovaných disciplín</a:t>
            </a:r>
          </a:p>
          <a:p>
            <a:pPr lvl="0"/>
            <a:r>
              <a:rPr lang="cs-CZ" dirty="0"/>
              <a:t>Seznámení se spolužáky – sociální integrace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6 setkání, </a:t>
            </a:r>
          </a:p>
          <a:p>
            <a:pPr lvl="1"/>
            <a:r>
              <a:rPr lang="cs-CZ" dirty="0"/>
              <a:t>středa 9:30 – 12:20, JIN 3015</a:t>
            </a:r>
          </a:p>
          <a:p>
            <a:pPr lvl="1"/>
            <a:r>
              <a:rPr lang="cs-CZ" dirty="0"/>
              <a:t>3. 10., 10. 10., 17. 10., 24. 10., 31. 10., </a:t>
            </a:r>
            <a:r>
              <a:rPr lang="cs-CZ" dirty="0">
                <a:solidFill>
                  <a:srgbClr val="FF0000"/>
                </a:solidFill>
              </a:rPr>
              <a:t>5. 12.</a:t>
            </a:r>
          </a:p>
          <a:p>
            <a:r>
              <a:rPr lang="cs-CZ" dirty="0" err="1"/>
              <a:t>Moodle</a:t>
            </a:r>
            <a:endParaRPr lang="cs-CZ" dirty="0"/>
          </a:p>
          <a:p>
            <a:pPr lvl="1"/>
            <a:r>
              <a:rPr lang="cs-CZ" dirty="0">
                <a:hlinkClick r:id="rId2"/>
              </a:rPr>
              <a:t>https://dl1.cuni.cz/course/view.php?id=5462</a:t>
            </a:r>
            <a:endParaRPr lang="cs-CZ" dirty="0"/>
          </a:p>
          <a:p>
            <a:pPr lvl="1"/>
            <a:r>
              <a:rPr lang="cs-CZ" dirty="0"/>
              <a:t>Úvod do akademické práce 2018 – zapsat se</a:t>
            </a:r>
          </a:p>
          <a:p>
            <a:pPr lvl="1"/>
            <a:r>
              <a:rPr lang="cs-CZ" dirty="0"/>
              <a:t>materiály, dálkové moduly (e-</a:t>
            </a:r>
            <a:r>
              <a:rPr lang="cs-CZ" dirty="0" err="1"/>
              <a:t>learning</a:t>
            </a:r>
            <a:r>
              <a:rPr lang="cs-CZ" dirty="0"/>
              <a:t>), domácí úkoly, fórum</a:t>
            </a:r>
          </a:p>
          <a:p>
            <a:r>
              <a:rPr lang="cs-CZ" dirty="0"/>
              <a:t>Zápočet, 3 kredity, tj. zátěž 90 hodin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hodin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941813"/>
              </p:ext>
            </p:extLst>
          </p:nvPr>
        </p:nvGraphicFramePr>
        <p:xfrm>
          <a:off x="467544" y="1268760"/>
          <a:ext cx="804700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Datum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Obsah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3. 10.2018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400" dirty="0"/>
                        <a:t>Úvod, představení</a:t>
                      </a:r>
                    </a:p>
                    <a:p>
                      <a:pPr lvl="0"/>
                      <a:r>
                        <a:rPr lang="cs-CZ" sz="2400" dirty="0"/>
                        <a:t>Seznámení s Jinonicemi, zahájení</a:t>
                      </a:r>
                      <a:r>
                        <a:rPr lang="cs-CZ" sz="2400" baseline="0" dirty="0"/>
                        <a:t> týmové práce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10. 10. 2018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400" dirty="0"/>
                        <a:t>Kritické čtení odborných textů, argumentace</a:t>
                      </a:r>
                    </a:p>
                    <a:p>
                      <a:pPr lvl="0"/>
                      <a:r>
                        <a:rPr lang="cs-CZ" sz="2400" dirty="0"/>
                        <a:t>Práce s prameny, shrnování, parafrázování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17. 10. 2018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Představení jinonické knihovny</a:t>
                      </a:r>
                    </a:p>
                    <a:p>
                      <a:r>
                        <a:rPr lang="cs-CZ" sz="2400" dirty="0"/>
                        <a:t>Vyhledávání a zpracovávání zdrojů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24. 10. 2018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/>
                        <a:t>Tvorba a úprava pí</a:t>
                      </a:r>
                      <a:r>
                        <a:rPr lang="cs-CZ" sz="2400" dirty="0"/>
                        <a:t>semných výstupů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na VŠ (strukturace, formální</a:t>
                      </a:r>
                      <a:r>
                        <a:rPr lang="cs-CZ" sz="2400" baseline="0" dirty="0"/>
                        <a:t> náležitosti, typografie, odkazový aparát)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31. 10. 2018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Ústní žánry na VŠ, prezentace,</a:t>
                      </a:r>
                      <a:r>
                        <a:rPr lang="cs-CZ" sz="2400" baseline="0" dirty="0"/>
                        <a:t> zpětná vazba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5. 12. 2018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Prezentace týmových prací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povinnosti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Průběžná práce na hodinách (1 povolená předem omluvená absence) i doma (úkoly z hodiny na hodinu, četba, týmové práce, e-</a:t>
            </a:r>
            <a:r>
              <a:rPr lang="cs-CZ" dirty="0" err="1"/>
              <a:t>learning</a:t>
            </a:r>
            <a:r>
              <a:rPr lang="cs-CZ" dirty="0"/>
              <a:t>)</a:t>
            </a:r>
          </a:p>
          <a:p>
            <a:r>
              <a:rPr lang="cs-CZ" dirty="0"/>
              <a:t>Skupinová semestrální práce: </a:t>
            </a:r>
            <a:r>
              <a:rPr lang="cs-CZ" dirty="0" err="1"/>
              <a:t>desk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k vybranému politickému jevu/problému</a:t>
            </a:r>
          </a:p>
          <a:p>
            <a:pPr lvl="1"/>
            <a:r>
              <a:rPr lang="cs-CZ" dirty="0"/>
              <a:t>Obsah: uchopení jevu a jeho popsání (na základě existujícího stavu poznání)</a:t>
            </a:r>
          </a:p>
          <a:p>
            <a:pPr lvl="1"/>
            <a:r>
              <a:rPr lang="cs-CZ" dirty="0"/>
              <a:t>Forma: prezentace na poslední hodině a odborný text (7–10 NS)</a:t>
            </a:r>
          </a:p>
          <a:p>
            <a:pPr lvl="2"/>
            <a:r>
              <a:rPr lang="cs-CZ" dirty="0"/>
              <a:t>zvládnutí kultury odborné práce (prezentace, práce s prameny, strukturace práce, odborná argumentace, úprava)</a:t>
            </a:r>
          </a:p>
          <a:p>
            <a:pPr lvl="2"/>
            <a:r>
              <a:rPr lang="cs-CZ" dirty="0"/>
              <a:t>četba k tématu (výzkumy, studie, postoje aktérů…)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Odkud přicházíte? Co vás formovalo? Proč jste přišli k nám?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vás baví, co vás zajímá?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Kam směřujete? Čím chcete být? Jak si představujete svou budoucnost?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Podělte se s námi o jednu informaci, kterou jste se dozvěděli o některém z komunikačních partnerů.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07701" y="2204864"/>
            <a:ext cx="108012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Přímá</a:t>
            </a:r>
          </a:p>
          <a:p>
            <a:r>
              <a:rPr lang="cs-CZ" dirty="0"/>
              <a:t>regulace</a:t>
            </a:r>
          </a:p>
        </p:txBody>
      </p:sp>
      <p:sp>
        <p:nvSpPr>
          <p:cNvPr id="5" name="Ovál 4"/>
          <p:cNvSpPr/>
          <p:nvPr/>
        </p:nvSpPr>
        <p:spPr>
          <a:xfrm>
            <a:off x="6984776" y="692696"/>
            <a:ext cx="1994520" cy="1130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</a:rPr>
              <a:t>Vnitřní motivace</a:t>
            </a:r>
          </a:p>
        </p:txBody>
      </p:sp>
      <p:sp>
        <p:nvSpPr>
          <p:cNvPr id="6" name="Ovál 5"/>
          <p:cNvSpPr/>
          <p:nvPr/>
        </p:nvSpPr>
        <p:spPr>
          <a:xfrm>
            <a:off x="3096344" y="476672"/>
            <a:ext cx="3456384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</a:rPr>
              <a:t>Vnější motivace</a:t>
            </a:r>
          </a:p>
        </p:txBody>
      </p:sp>
      <p:sp>
        <p:nvSpPr>
          <p:cNvPr id="7" name="Ovál 6"/>
          <p:cNvSpPr/>
          <p:nvPr/>
        </p:nvSpPr>
        <p:spPr>
          <a:xfrm>
            <a:off x="288032" y="836712"/>
            <a:ext cx="2304256" cy="1058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2"/>
                </a:solidFill>
              </a:rPr>
              <a:t>Amotivace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87821" y="2204864"/>
            <a:ext cx="98475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regulace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5933" y="2204864"/>
            <a:ext cx="1312026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Rozpoznaná</a:t>
            </a:r>
          </a:p>
          <a:p>
            <a:r>
              <a:rPr lang="cs-CZ" dirty="0"/>
              <a:t>regulace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92077" y="2204864"/>
            <a:ext cx="1192699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Zvnitřněná</a:t>
            </a:r>
          </a:p>
          <a:p>
            <a:r>
              <a:rPr lang="cs-CZ" dirty="0"/>
              <a:t>regulace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584176" y="3429000"/>
            <a:ext cx="136815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Činnost mi přinese odměnu, uchrání mě před trestem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24336" y="3429000"/>
            <a:ext cx="1368152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Činnost mě uchrání před zahanbením nebo přinese uznání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36505" y="3501008"/>
            <a:ext cx="1296144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Činnost vede k něčemu, co považuji za důležité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976664" y="3429000"/>
            <a:ext cx="1512168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Činnost je v souladu s mými hodnotami a cíli</a:t>
            </a:r>
          </a:p>
          <a:p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848872" y="3284984"/>
            <a:ext cx="936104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Mám radost z činnosti </a:t>
            </a:r>
          </a:p>
          <a:p>
            <a:r>
              <a:rPr lang="cs-CZ" sz="1600" dirty="0"/>
              <a:t>samotné</a:t>
            </a:r>
          </a:p>
          <a:p>
            <a:endParaRPr lang="cs-CZ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88032" y="3429000"/>
            <a:ext cx="1152128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Nic mě nemotivuje</a:t>
            </a:r>
          </a:p>
        </p:txBody>
      </p:sp>
      <p:cxnSp>
        <p:nvCxnSpPr>
          <p:cNvPr id="22" name="Přímá spojovací čára 21"/>
          <p:cNvCxnSpPr>
            <a:stCxn id="12" idx="0"/>
            <a:endCxn id="12" idx="0"/>
          </p:cNvCxnSpPr>
          <p:nvPr/>
        </p:nvCxnSpPr>
        <p:spPr>
          <a:xfrm>
            <a:off x="370841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2"/>
            <a:endCxn id="13" idx="0"/>
          </p:cNvCxnSpPr>
          <p:nvPr/>
        </p:nvCxnSpPr>
        <p:spPr>
          <a:xfrm>
            <a:off x="5151946" y="2851195"/>
            <a:ext cx="32631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10" idx="2"/>
          </p:cNvCxnSpPr>
          <p:nvPr/>
        </p:nvCxnSpPr>
        <p:spPr>
          <a:xfrm>
            <a:off x="6388427" y="2851195"/>
            <a:ext cx="339754" cy="50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5" idx="4"/>
            <a:endCxn id="15" idx="0"/>
          </p:cNvCxnSpPr>
          <p:nvPr/>
        </p:nvCxnSpPr>
        <p:spPr>
          <a:xfrm>
            <a:off x="7982036" y="1823120"/>
            <a:ext cx="334888" cy="1461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8" idx="2"/>
            <a:endCxn id="12" idx="0"/>
          </p:cNvCxnSpPr>
          <p:nvPr/>
        </p:nvCxnSpPr>
        <p:spPr>
          <a:xfrm flipH="1">
            <a:off x="3708412" y="2851195"/>
            <a:ext cx="271788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4" idx="2"/>
            <a:endCxn id="11" idx="0"/>
          </p:cNvCxnSpPr>
          <p:nvPr/>
        </p:nvCxnSpPr>
        <p:spPr>
          <a:xfrm flipH="1">
            <a:off x="2268253" y="2851195"/>
            <a:ext cx="679508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7" idx="4"/>
            <a:endCxn id="16" idx="0"/>
          </p:cNvCxnSpPr>
          <p:nvPr/>
        </p:nvCxnSpPr>
        <p:spPr>
          <a:xfrm flipH="1">
            <a:off x="864096" y="1895128"/>
            <a:ext cx="576064" cy="1533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álný popisek 46"/>
          <p:cNvSpPr/>
          <p:nvPr/>
        </p:nvSpPr>
        <p:spPr>
          <a:xfrm>
            <a:off x="792088" y="5157192"/>
            <a:ext cx="1728192" cy="1152128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Studuju, protože mně za to platí, protože  mi to ukládá zákon.</a:t>
            </a:r>
          </a:p>
        </p:txBody>
      </p:sp>
      <p:sp>
        <p:nvSpPr>
          <p:cNvPr id="53" name="Oválný popisek 52"/>
          <p:cNvSpPr/>
          <p:nvPr/>
        </p:nvSpPr>
        <p:spPr>
          <a:xfrm>
            <a:off x="2592288" y="5085184"/>
            <a:ext cx="1944216" cy="1224136"/>
          </a:xfrm>
          <a:prstGeom prst="wedgeEllipseCallout">
            <a:avLst>
              <a:gd name="adj1" fmla="val -245"/>
              <a:gd name="adj2" fmla="val -7699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Studuju, abych udělal radost rodičům, abych se neztrapnil před kamarády.</a:t>
            </a:r>
          </a:p>
        </p:txBody>
      </p:sp>
      <p:sp>
        <p:nvSpPr>
          <p:cNvPr id="54" name="Oválný popisek 53"/>
          <p:cNvSpPr/>
          <p:nvPr/>
        </p:nvSpPr>
        <p:spPr>
          <a:xfrm>
            <a:off x="108520" y="4293096"/>
            <a:ext cx="1368152" cy="720080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Nestuduju.</a:t>
            </a:r>
          </a:p>
        </p:txBody>
      </p:sp>
      <p:sp>
        <p:nvSpPr>
          <p:cNvPr id="55" name="Oválný popisek 54"/>
          <p:cNvSpPr/>
          <p:nvPr/>
        </p:nvSpPr>
        <p:spPr>
          <a:xfrm>
            <a:off x="4536504" y="4941168"/>
            <a:ext cx="1512168" cy="1224136"/>
          </a:xfrm>
          <a:prstGeom prst="wedgeEllipseCallout">
            <a:avLst>
              <a:gd name="adj1" fmla="val -12953"/>
              <a:gd name="adj2" fmla="val -7569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Studuju, protože chci mít dobře placenou práci.</a:t>
            </a:r>
          </a:p>
        </p:txBody>
      </p:sp>
      <p:sp>
        <p:nvSpPr>
          <p:cNvPr id="56" name="Oválný popisek 55"/>
          <p:cNvSpPr/>
          <p:nvPr/>
        </p:nvSpPr>
        <p:spPr>
          <a:xfrm>
            <a:off x="6048672" y="4869160"/>
            <a:ext cx="1800200" cy="1368152"/>
          </a:xfrm>
          <a:prstGeom prst="wedgeEllipseCallout">
            <a:avLst>
              <a:gd name="adj1" fmla="val -14888"/>
              <a:gd name="adj2" fmla="val -756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Studuju, protože mě zajímá veřejné dění a chci mu lépe rozumět.</a:t>
            </a:r>
          </a:p>
        </p:txBody>
      </p:sp>
      <p:sp>
        <p:nvSpPr>
          <p:cNvPr id="57" name="Oválný popisek 56"/>
          <p:cNvSpPr/>
          <p:nvPr/>
        </p:nvSpPr>
        <p:spPr>
          <a:xfrm>
            <a:off x="7847856" y="4941168"/>
            <a:ext cx="1260648" cy="1296144"/>
          </a:xfrm>
          <a:prstGeom prst="wedgeEllipseCallout">
            <a:avLst>
              <a:gd name="adj1" fmla="val -8442"/>
              <a:gd name="adj2" fmla="val -7399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Studuju, protože mě samotné studium baví.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979712" y="6497960"/>
            <a:ext cx="732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Inspirováno v </a:t>
            </a:r>
            <a:r>
              <a:rPr lang="cs-CZ" dirty="0" err="1"/>
              <a:t>Ryan</a:t>
            </a:r>
            <a:r>
              <a:rPr lang="cs-CZ" dirty="0"/>
              <a:t> a Deci: Handbook 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Self</a:t>
            </a:r>
            <a:r>
              <a:rPr lang="cs-CZ" dirty="0"/>
              <a:t>-</a:t>
            </a:r>
            <a:r>
              <a:rPr lang="cs-CZ" dirty="0" err="1"/>
              <a:t>Determination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, 2004  </a:t>
            </a:r>
          </a:p>
        </p:txBody>
      </p:sp>
    </p:spTree>
    <p:extLst>
      <p:ext uri="{BB962C8B-B14F-4D97-AF65-F5344CB8AC3E}">
        <p14:creationId xmlns:p14="http://schemas.microsoft.com/office/powerpoint/2010/main" val="370735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Rádi bychom, aby to v kurzu fungovalo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Buďte aktivní, ať z toho máte co nejvíc.</a:t>
            </a:r>
          </a:p>
          <a:p>
            <a:r>
              <a:rPr lang="cs-CZ" dirty="0"/>
              <a:t>Nebojte se. </a:t>
            </a:r>
          </a:p>
          <a:p>
            <a:r>
              <a:rPr lang="cs-CZ" dirty="0"/>
              <a:t>Buďte ukáznění, ať neztrácíte čas. </a:t>
            </a:r>
          </a:p>
          <a:p>
            <a:r>
              <a:rPr lang="cs-CZ" dirty="0"/>
              <a:t>Dodržujte termíny, aby práce mohla navazovat.</a:t>
            </a:r>
          </a:p>
          <a:p>
            <a:r>
              <a:rPr lang="cs-CZ" dirty="0"/>
              <a:t>Buďte přítomní nejen fyzicky, ale i duchem.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3081</TotalTime>
  <Words>838</Words>
  <Application>Microsoft Office PowerPoint</Application>
  <PresentationFormat>Předvádění na obrazovce (4:3)</PresentationFormat>
  <Paragraphs>125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Úvod do akademické práce</vt:lpstr>
      <vt:lpstr>Dnešní program</vt:lpstr>
      <vt:lpstr>Smysl kurzu a jeho cíle</vt:lpstr>
      <vt:lpstr>Organizace</vt:lpstr>
      <vt:lpstr>Plán hodin</vt:lpstr>
      <vt:lpstr>Studijní povinnosti</vt:lpstr>
      <vt:lpstr>Seznamka</vt:lpstr>
      <vt:lpstr>Prezentace aplikace PowerPoint</vt:lpstr>
      <vt:lpstr>Rádi bychom, aby to v kurzu fungovalo</vt:lpstr>
      <vt:lpstr>Skupinová práce</vt:lpstr>
      <vt:lpstr>Téma pro skupinovou práci</vt:lpstr>
      <vt:lpstr>Studijní program PVP</vt:lpstr>
      <vt:lpstr>Aktivita na dnešní druhou hodinu</vt:lpstr>
      <vt:lpstr>Organizace aktivity</vt:lpstr>
      <vt:lpstr>Domácí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akademické práce</dc:title>
  <dc:creator>Magdalena Mouralová</dc:creator>
  <cp:lastModifiedBy>Magdalena Mouralová</cp:lastModifiedBy>
  <cp:revision>20</cp:revision>
  <dcterms:created xsi:type="dcterms:W3CDTF">2015-10-01T16:07:20Z</dcterms:created>
  <dcterms:modified xsi:type="dcterms:W3CDTF">2018-10-02T21:30:40Z</dcterms:modified>
</cp:coreProperties>
</file>