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74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73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ora Kukrechtová" initials="BK" lastIdx="8" clrIdx="0">
    <p:extLst>
      <p:ext uri="{19B8F6BF-5375-455C-9EA6-DF929625EA0E}">
        <p15:presenceInfo xmlns:p15="http://schemas.microsoft.com/office/powerpoint/2012/main" xmlns="" userId="f46a23cfbdc411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02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y-jazyk.cz/slohovky/pohadky/lez-ma-kratke-nohy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ocasi.idnes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kwords.korpus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orpus.cz/doku.php/manualy:kword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pus.cz/" TargetMode="External"/><Relationship Id="rId2" Type="http://schemas.openxmlformats.org/officeDocument/2006/relationships/hyperlink" Target="https://kwords.korpu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korpus.cz/doku.php/manualy:kword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wiki%20https:/wiki.korpus.cz/doku.php/manualy:kwor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3192" y="1882020"/>
            <a:ext cx="7766936" cy="1646302"/>
          </a:xfrm>
        </p:spPr>
        <p:txBody>
          <a:bodyPr/>
          <a:lstStyle/>
          <a:p>
            <a:pPr algn="ctr"/>
            <a:r>
              <a:rPr lang="cs-CZ" dirty="0" err="1"/>
              <a:t>KWords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592" y="3892731"/>
            <a:ext cx="8002694" cy="1725263"/>
          </a:xfrm>
        </p:spPr>
        <p:txBody>
          <a:bodyPr>
            <a:normAutofit/>
          </a:bodyPr>
          <a:lstStyle/>
          <a:p>
            <a:pPr algn="l"/>
            <a:r>
              <a:rPr lang="cs-CZ" sz="1900" dirty="0" smtClean="0"/>
              <a:t>Mgr</a:t>
            </a:r>
            <a:r>
              <a:rPr lang="cs-CZ" sz="1900" dirty="0"/>
              <a:t>. Věra Hejhalová, </a:t>
            </a:r>
            <a:r>
              <a:rPr lang="cs-CZ" sz="1900" dirty="0" err="1"/>
              <a:t>Ph.D</a:t>
            </a:r>
            <a:r>
              <a:rPr lang="cs-CZ" sz="1900" dirty="0"/>
              <a:t>.</a:t>
            </a:r>
          </a:p>
          <a:p>
            <a:pPr algn="l"/>
            <a:r>
              <a:rPr lang="cs-CZ" sz="5600" dirty="0"/>
              <a:t>	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44070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9280" y="533400"/>
            <a:ext cx="10972800" cy="1066800"/>
          </a:xfrm>
        </p:spPr>
        <p:txBody>
          <a:bodyPr/>
          <a:lstStyle/>
          <a:p>
            <a:r>
              <a:rPr lang="cs-CZ" dirty="0"/>
              <a:t>Zobrazení výsledků – záložka „Text“</a:t>
            </a:r>
          </a:p>
        </p:txBody>
      </p:sp>
      <p:pic>
        <p:nvPicPr>
          <p:cNvPr id="5" name="Zástupný symbol pro obsah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946" y="1605280"/>
            <a:ext cx="1087601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605245" y="5436215"/>
            <a:ext cx="913964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b="1" dirty="0" smtClean="0"/>
              <a:t>Výchozí parametry ukázkové analýzy:</a:t>
            </a:r>
          </a:p>
          <a:p>
            <a:r>
              <a:rPr lang="cs-CZ" sz="1100" dirty="0" smtClean="0"/>
              <a:t>Literární žánr: pohádka</a:t>
            </a:r>
          </a:p>
          <a:p>
            <a:r>
              <a:rPr lang="cs-CZ" sz="1100" dirty="0" smtClean="0"/>
              <a:t>Text převzat z: </a:t>
            </a:r>
            <a:r>
              <a:rPr lang="cs-CZ" sz="1100" dirty="0" smtClean="0">
                <a:hlinkClick r:id="rId3"/>
              </a:rPr>
              <a:t>http://www.</a:t>
            </a:r>
            <a:r>
              <a:rPr lang="cs-CZ" sz="1100" dirty="0" err="1" smtClean="0">
                <a:hlinkClick r:id="rId3"/>
              </a:rPr>
              <a:t>cesky</a:t>
            </a:r>
            <a:r>
              <a:rPr lang="cs-CZ" sz="1100" dirty="0" smtClean="0">
                <a:hlinkClick r:id="rId3"/>
              </a:rPr>
              <a:t>-jazyk.</a:t>
            </a:r>
            <a:r>
              <a:rPr lang="cs-CZ" sz="1100" dirty="0" err="1" smtClean="0">
                <a:hlinkClick r:id="rId3"/>
              </a:rPr>
              <a:t>cz</a:t>
            </a:r>
            <a:r>
              <a:rPr lang="cs-CZ" sz="1100" dirty="0" smtClean="0">
                <a:hlinkClick r:id="rId3"/>
              </a:rPr>
              <a:t>/</a:t>
            </a:r>
            <a:r>
              <a:rPr lang="cs-CZ" sz="1100" dirty="0" err="1" smtClean="0">
                <a:hlinkClick r:id="rId3"/>
              </a:rPr>
              <a:t>slohovky</a:t>
            </a:r>
            <a:r>
              <a:rPr lang="cs-CZ" sz="1100" dirty="0" smtClean="0">
                <a:hlinkClick r:id="rId3"/>
              </a:rPr>
              <a:t>/</a:t>
            </a:r>
            <a:r>
              <a:rPr lang="cs-CZ" sz="1100" dirty="0" err="1" smtClean="0">
                <a:hlinkClick r:id="rId3"/>
              </a:rPr>
              <a:t>pohadky</a:t>
            </a:r>
            <a:r>
              <a:rPr lang="cs-CZ" sz="1100" dirty="0" smtClean="0">
                <a:hlinkClick r:id="rId3"/>
              </a:rPr>
              <a:t>/lez-</a:t>
            </a:r>
            <a:r>
              <a:rPr lang="cs-CZ" sz="1100" dirty="0" err="1" smtClean="0">
                <a:hlinkClick r:id="rId3"/>
              </a:rPr>
              <a:t>ma</a:t>
            </a:r>
            <a:r>
              <a:rPr lang="cs-CZ" sz="1100" dirty="0" smtClean="0">
                <a:hlinkClick r:id="rId3"/>
              </a:rPr>
              <a:t>-</a:t>
            </a:r>
            <a:r>
              <a:rPr lang="cs-CZ" sz="1100" dirty="0" err="1" smtClean="0">
                <a:hlinkClick r:id="rId3"/>
              </a:rPr>
              <a:t>kratke</a:t>
            </a:r>
            <a:r>
              <a:rPr lang="cs-CZ" sz="1100" dirty="0" smtClean="0">
                <a:hlinkClick r:id="rId3"/>
              </a:rPr>
              <a:t>-nohy.</a:t>
            </a:r>
            <a:r>
              <a:rPr lang="cs-CZ" sz="1100" dirty="0" err="1" smtClean="0">
                <a:hlinkClick r:id="rId3"/>
              </a:rPr>
              <a:t>html</a:t>
            </a:r>
            <a:r>
              <a:rPr lang="cs-CZ" sz="1100" dirty="0" smtClean="0">
                <a:hlinkClick r:id="rId3"/>
              </a:rPr>
              <a:t>#axzz5IU96O5h7</a:t>
            </a:r>
            <a:endParaRPr lang="cs-CZ" sz="1100" dirty="0" smtClean="0"/>
          </a:p>
          <a:p>
            <a:r>
              <a:rPr lang="cs-CZ" sz="1100" dirty="0" smtClean="0"/>
              <a:t>Referenční korpus: syn2015</a:t>
            </a:r>
          </a:p>
          <a:p>
            <a:endParaRPr lang="cs-CZ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920" y="797560"/>
            <a:ext cx="10972800" cy="1066800"/>
          </a:xfrm>
        </p:spPr>
        <p:txBody>
          <a:bodyPr/>
          <a:lstStyle/>
          <a:p>
            <a:r>
              <a:rPr lang="cs-CZ" dirty="0"/>
              <a:t>Zobrazení výsledků – </a:t>
            </a:r>
            <a:r>
              <a:rPr lang="cs-CZ" sz="2800" dirty="0"/>
              <a:t>záložka „Klíčová slova“</a:t>
            </a:r>
          </a:p>
        </p:txBody>
      </p:sp>
      <p:pic>
        <p:nvPicPr>
          <p:cNvPr id="8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0570" y="1829310"/>
            <a:ext cx="7457349" cy="4673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6702" y="465221"/>
            <a:ext cx="11470818" cy="1320800"/>
          </a:xfrm>
        </p:spPr>
        <p:txBody>
          <a:bodyPr/>
          <a:lstStyle/>
          <a:p>
            <a:r>
              <a:rPr lang="cs-CZ" dirty="0"/>
              <a:t>Zobrazení výsledků – záložka „Konkordance“</a:t>
            </a:r>
          </a:p>
        </p:txBody>
      </p:sp>
      <p:pic>
        <p:nvPicPr>
          <p:cNvPr id="7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5066" y="2213812"/>
            <a:ext cx="9408774" cy="420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</a:t>
            </a:r>
            <a:r>
              <a:rPr lang="cs-CZ" dirty="0" err="1"/>
              <a:t>KWords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různorodé</a:t>
            </a:r>
          </a:p>
          <a:p>
            <a:pPr lvl="1"/>
            <a:r>
              <a:rPr lang="cs-CZ" dirty="0"/>
              <a:t>analýza textových druhů a žánrů, na jejímž podkladu žáci samostatně vytvářejí textový druh či žánr</a:t>
            </a:r>
          </a:p>
          <a:p>
            <a:pPr lvl="1"/>
            <a:r>
              <a:rPr lang="cs-CZ" dirty="0"/>
              <a:t>analýza vlastních vytvořených textů a tím reflexe vlastního idiolektu</a:t>
            </a:r>
          </a:p>
          <a:p>
            <a:pPr lvl="1"/>
            <a:r>
              <a:rPr lang="cs-CZ" dirty="0" smtClean="0"/>
              <a:t>ve výuce: porovnání </a:t>
            </a:r>
            <a:r>
              <a:rPr lang="cs-CZ" dirty="0"/>
              <a:t>textů stejného zadání od žáků s češtinou jako mateřským jazykem a žáků s </a:t>
            </a:r>
            <a:r>
              <a:rPr lang="cs-CZ" dirty="0" smtClean="0"/>
              <a:t>odlišným mateřským jazykem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jste dočetli až sem, nemělo by Vám činit obtíže využít aplikaci </a:t>
            </a:r>
            <a:r>
              <a:rPr lang="cs-CZ" dirty="0" err="1"/>
              <a:t>KWords</a:t>
            </a:r>
            <a:r>
              <a:rPr lang="cs-CZ" dirty="0"/>
              <a:t> tak, abyste mohli splnit následující úkoly: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 smtClean="0"/>
              <a:t>Která klíčová </a:t>
            </a:r>
            <a:r>
              <a:rPr lang="cs-CZ" dirty="0"/>
              <a:t>slova obsahuje 2. kapitola knihy Babička od Boženy Němcové? Vyhledejte na internetu volně dostupný plný text knihy Babička a použijte její 2. kapitolu. Jako referenční korpus zvolte SYN2015.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 smtClean="0"/>
              <a:t>Která klíčová </a:t>
            </a:r>
            <a:r>
              <a:rPr lang="cs-CZ" dirty="0"/>
              <a:t>slova obsahuje běžně předpověď počasí? Zkopírujte několik článků o počasí z webu </a:t>
            </a:r>
            <a:r>
              <a:rPr lang="cs-CZ" dirty="0">
                <a:hlinkClick r:id="rId2"/>
              </a:rPr>
              <a:t>https://pocasi.idnes.cz/</a:t>
            </a:r>
            <a:r>
              <a:rPr lang="cs-CZ" dirty="0"/>
              <a:t> a proveďte analýzu porovnáním s referenčním korpusem SYN2015.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C013F4-3844-4CC1-9479-5D4519F33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Citace korpusu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155433C-C96E-4979-9354-E7D27D74B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Václav Cvrček – Pavel </a:t>
            </a:r>
            <a:r>
              <a:rPr lang="cs-CZ" dirty="0" err="1"/>
              <a:t>Vondřička</a:t>
            </a:r>
            <a:r>
              <a:rPr lang="cs-CZ" dirty="0"/>
              <a:t> (2013): </a:t>
            </a:r>
            <a:r>
              <a:rPr lang="cs-CZ" dirty="0" err="1"/>
              <a:t>KWords</a:t>
            </a:r>
            <a:r>
              <a:rPr lang="cs-CZ" dirty="0"/>
              <a:t>. FF UK, Praha. Dostupný z WWW: &lt;</a:t>
            </a:r>
            <a:r>
              <a:rPr lang="cs-CZ" u="sng" dirty="0">
                <a:hlinkClick r:id="rId2" tooltip="http://kwords.korpus.cz"/>
              </a:rPr>
              <a:t>http://kwords.korpus.cz</a:t>
            </a:r>
            <a:r>
              <a:rPr lang="cs-CZ" dirty="0"/>
              <a:t>&gt;.</a:t>
            </a:r>
          </a:p>
        </p:txBody>
      </p:sp>
    </p:spTree>
    <p:extLst>
      <p:ext uri="{BB962C8B-B14F-4D97-AF65-F5344CB8AC3E}">
        <p14:creationId xmlns="" xmlns:p14="http://schemas.microsoft.com/office/powerpoint/2010/main" val="1990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této lekce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Charakteristika aplikace </a:t>
            </a:r>
            <a:r>
              <a:rPr lang="cs-CZ" dirty="0" err="1">
                <a:solidFill>
                  <a:schemeClr val="tx1"/>
                </a:solidFill>
              </a:rPr>
              <a:t>KWords</a:t>
            </a:r>
            <a:r>
              <a:rPr lang="cs-CZ" dirty="0">
                <a:solidFill>
                  <a:schemeClr val="tx1"/>
                </a:solidFill>
              </a:rPr>
              <a:t> (co to je a k čemu slouží)</a:t>
            </a:r>
          </a:p>
          <a:p>
            <a:r>
              <a:rPr lang="cs-CZ" dirty="0">
                <a:solidFill>
                  <a:schemeClr val="tx1"/>
                </a:solidFill>
              </a:rPr>
              <a:t>Charakteristika vstupních dat, referenční korpusy</a:t>
            </a:r>
          </a:p>
          <a:p>
            <a:r>
              <a:rPr lang="cs-CZ" dirty="0">
                <a:solidFill>
                  <a:schemeClr val="tx1"/>
                </a:solidFill>
              </a:rPr>
              <a:t>Přístup ke </a:t>
            </a:r>
            <a:r>
              <a:rPr lang="cs-CZ" dirty="0" err="1">
                <a:solidFill>
                  <a:schemeClr val="tx1"/>
                </a:solidFill>
              </a:rPr>
              <a:t>KWords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Vyhledávání v </a:t>
            </a:r>
            <a:r>
              <a:rPr lang="cs-CZ" dirty="0" err="1">
                <a:solidFill>
                  <a:schemeClr val="tx1"/>
                </a:solidFill>
              </a:rPr>
              <a:t>KWords</a:t>
            </a:r>
            <a:r>
              <a:rPr lang="cs-CZ" dirty="0">
                <a:solidFill>
                  <a:schemeClr val="tx1"/>
                </a:solidFill>
              </a:rPr>
              <a:t>, zadání dotazu</a:t>
            </a:r>
          </a:p>
          <a:p>
            <a:r>
              <a:rPr lang="cs-CZ" dirty="0">
                <a:solidFill>
                  <a:schemeClr val="tx1"/>
                </a:solidFill>
              </a:rPr>
              <a:t>Vyhledávání v </a:t>
            </a:r>
            <a:r>
              <a:rPr lang="cs-CZ" dirty="0" err="1">
                <a:solidFill>
                  <a:schemeClr val="tx1"/>
                </a:solidFill>
              </a:rPr>
              <a:t>KWords</a:t>
            </a:r>
            <a:r>
              <a:rPr lang="cs-CZ" dirty="0">
                <a:solidFill>
                  <a:schemeClr val="tx1"/>
                </a:solidFill>
              </a:rPr>
              <a:t>, zobrazení a vyhodnocení výsledků</a:t>
            </a:r>
          </a:p>
          <a:p>
            <a:r>
              <a:rPr lang="cs-CZ" dirty="0">
                <a:solidFill>
                  <a:schemeClr val="tx1"/>
                </a:solidFill>
              </a:rPr>
              <a:t>Úkoly – praktická práce s aplikací </a:t>
            </a:r>
            <a:r>
              <a:rPr lang="cs-CZ" dirty="0" err="1">
                <a:solidFill>
                  <a:schemeClr val="tx1"/>
                </a:solidFill>
              </a:rPr>
              <a:t>KWords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aplikace umožňuje analýzu až 20 vybraných textů, např. stejného textového druhu či žánru</a:t>
            </a:r>
          </a:p>
          <a:p>
            <a:r>
              <a:rPr lang="cs-CZ" dirty="0"/>
              <a:t>slouží k porovnání vložených textů s referenčním korpusem (předdefinovaný či zvolený)</a:t>
            </a:r>
          </a:p>
          <a:p>
            <a:r>
              <a:rPr lang="cs-CZ" dirty="0"/>
              <a:t>na základě porovnání relativní frekvence každého slovního tvaru v textech vložených a textech referenčního korpusu se získá seznam slovních tvarů, které jsou užity výrazně častěji a mohou být tedy znakem daného textového druhu, žánru či idiolektu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vkládaného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429691"/>
            <a:ext cx="8939349" cy="2695762"/>
          </a:xfrm>
        </p:spPr>
        <p:txBody>
          <a:bodyPr>
            <a:normAutofit/>
          </a:bodyPr>
          <a:lstStyle/>
          <a:p>
            <a:r>
              <a:rPr lang="cs-CZ" dirty="0"/>
              <a:t>texty lze vkládat v češtině nebo v angličtině</a:t>
            </a:r>
          </a:p>
          <a:p>
            <a:r>
              <a:rPr lang="cs-CZ" dirty="0"/>
              <a:t>v rozsahu několika set až několika tisíc znaků</a:t>
            </a:r>
          </a:p>
          <a:p>
            <a:r>
              <a:rPr lang="cs-CZ" dirty="0"/>
              <a:t>vkládat </a:t>
            </a:r>
            <a:r>
              <a:rPr lang="cs-CZ" dirty="0" smtClean="0"/>
              <a:t>je možné </a:t>
            </a:r>
            <a:r>
              <a:rPr lang="cs-CZ" dirty="0"/>
              <a:t>přímo zkopírováním textu do připraveného okna nebo nahráním textů z externího úložiště (pomocí tzv. </a:t>
            </a:r>
            <a:r>
              <a:rPr lang="cs-CZ" dirty="0" err="1"/>
              <a:t>multianalýzy</a:t>
            </a:r>
            <a:r>
              <a:rPr lang="cs-CZ" dirty="0"/>
              <a:t>) </a:t>
            </a:r>
          </a:p>
          <a:p>
            <a:pPr marL="742950" lvl="2" indent="-34290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Referenční korpusy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nabídka předdefinovaných referenčních korpusů je dostupná na </a:t>
            </a:r>
            <a:r>
              <a:rPr lang="cs-CZ" dirty="0">
                <a:hlinkClick r:id="rId2"/>
              </a:rPr>
              <a:t>https://wiki.korpus.cz/doku.php/manualy:kwords</a:t>
            </a:r>
            <a:endParaRPr lang="cs-CZ" dirty="0"/>
          </a:p>
          <a:p>
            <a:r>
              <a:rPr lang="cs-CZ" dirty="0"/>
              <a:t>z českých korpusů je doporučeno zvolit přednastavený referenční korpus SYN2015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webové adrese </a:t>
            </a:r>
            <a:r>
              <a:rPr lang="cs-CZ" dirty="0">
                <a:hlinkClick r:id="rId2"/>
              </a:rPr>
              <a:t>https://kwords.korpus.cz/</a:t>
            </a:r>
            <a:endParaRPr lang="cs-CZ" dirty="0"/>
          </a:p>
          <a:p>
            <a:r>
              <a:rPr lang="cs-CZ" dirty="0"/>
              <a:t>nebo ze stránky </a:t>
            </a:r>
            <a:r>
              <a:rPr lang="cs-CZ" dirty="0">
                <a:hlinkClick r:id="rId3"/>
              </a:rPr>
              <a:t>www.korpus.cz</a:t>
            </a:r>
            <a:r>
              <a:rPr lang="cs-CZ" dirty="0"/>
              <a:t> (v horním menu nabídka </a:t>
            </a:r>
            <a:r>
              <a:rPr lang="cs-CZ" dirty="0" err="1"/>
              <a:t>KWords</a:t>
            </a:r>
            <a:r>
              <a:rPr lang="cs-CZ" dirty="0"/>
              <a:t>)</a:t>
            </a:r>
          </a:p>
          <a:p>
            <a:r>
              <a:rPr lang="cs-CZ" dirty="0"/>
              <a:t>aplikace nevyžaduje přihlášení ani registraci v ČNK </a:t>
            </a:r>
          </a:p>
          <a:p>
            <a:r>
              <a:rPr lang="cs-CZ" dirty="0"/>
              <a:t>může ji používat kdokoli s přístupem k internetu</a:t>
            </a:r>
          </a:p>
          <a:p>
            <a:r>
              <a:rPr lang="cs-CZ" dirty="0"/>
              <a:t>více informací v manuálu na korpusové </a:t>
            </a:r>
            <a:r>
              <a:rPr lang="cs-CZ" dirty="0" err="1"/>
              <a:t>wiki</a:t>
            </a:r>
            <a:r>
              <a:rPr lang="cs-CZ" dirty="0"/>
              <a:t>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wiki.korpus.cz/doku.php/manualy:kwords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aplikací </a:t>
            </a:r>
            <a:r>
              <a:rPr lang="cs-CZ" dirty="0" err="1"/>
              <a:t>KWords</a:t>
            </a:r>
            <a:r>
              <a:rPr lang="cs-CZ" dirty="0"/>
              <a:t> - zadání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9600" y="2380402"/>
            <a:ext cx="10952480" cy="402039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intuitivní</a:t>
            </a:r>
          </a:p>
          <a:p>
            <a:r>
              <a:rPr lang="cs-CZ" dirty="0"/>
              <a:t>krok 1) – vyplnění zadávací tabulky</a:t>
            </a:r>
          </a:p>
          <a:p>
            <a:pPr lvl="1"/>
            <a:r>
              <a:rPr lang="cs-CZ" dirty="0"/>
              <a:t>vložení textu (nebo více textů), který má být </a:t>
            </a:r>
            <a:r>
              <a:rPr lang="cs-CZ" dirty="0" smtClean="0"/>
              <a:t>analyzován (při vkládání textů z internetu dbejte na to, abyste vložili čistý text, tj. bez informací o zdroji apod., protože přídavné informace mohou analýzu zkreslit)</a:t>
            </a:r>
            <a:endParaRPr lang="cs-CZ" dirty="0"/>
          </a:p>
          <a:p>
            <a:pPr lvl="1"/>
            <a:r>
              <a:rPr lang="cs-CZ" dirty="0"/>
              <a:t>volba referenčního korpusu, tj. korpusu, se kterým se bude vložený text </a:t>
            </a:r>
            <a:r>
              <a:rPr lang="cs-CZ" dirty="0" smtClean="0"/>
              <a:t>porovnávat (pro češtinu obsahuje nabídka korpusy ČNK, pro angličtinu především BNC – </a:t>
            </a:r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corpus a </a:t>
            </a:r>
            <a:r>
              <a:rPr lang="cs-CZ" dirty="0" err="1" smtClean="0"/>
              <a:t>InterCorp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volba dalších možností, např. vyloučení vysokofrekventních slovních druhů (předložky, zájmena, spojky ad.) z analýzy pomocí Stop-listu</a:t>
            </a:r>
          </a:p>
          <a:p>
            <a:r>
              <a:rPr lang="cs-CZ" dirty="0"/>
              <a:t>krok 2) – spuštění analýzy stiskem příkazu „Analyzovat“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1223" y="711926"/>
            <a:ext cx="10972800" cy="1066800"/>
          </a:xfrm>
        </p:spPr>
        <p:txBody>
          <a:bodyPr/>
          <a:lstStyle/>
          <a:p>
            <a:r>
              <a:rPr lang="cs-CZ" dirty="0" err="1"/>
              <a:t>Kwords</a:t>
            </a:r>
            <a:r>
              <a:rPr lang="cs-CZ" dirty="0"/>
              <a:t> zadání - názorně</a:t>
            </a:r>
          </a:p>
        </p:txBody>
      </p:sp>
      <p:pic>
        <p:nvPicPr>
          <p:cNvPr id="6" name="Zástupný symbol pro obsah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5146" y="1798486"/>
            <a:ext cx="9144000" cy="468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výsledky se zobrazují v několika různých náhledech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Záložka „Text“ zobrazuje analyzovaný text, signifikantní slova jsou zbarvena červeně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Záložka „Klíčová slova“ zobrazuje souhrnnou tabulku signifikantních slovních tvarů vč. hodnot statistických měr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Záložky „Distribuce“ a „</a:t>
            </a:r>
            <a:r>
              <a:rPr lang="cs-CZ" dirty="0" err="1"/>
              <a:t>Keyword</a:t>
            </a:r>
            <a:r>
              <a:rPr lang="cs-CZ" dirty="0"/>
              <a:t> </a:t>
            </a:r>
            <a:r>
              <a:rPr lang="cs-CZ" dirty="0" err="1"/>
              <a:t>links</a:t>
            </a:r>
            <a:r>
              <a:rPr lang="cs-CZ" dirty="0"/>
              <a:t>“ </a:t>
            </a:r>
            <a:r>
              <a:rPr lang="cs-CZ" dirty="0" smtClean="0"/>
              <a:t>zobrazují </a:t>
            </a:r>
            <a:r>
              <a:rPr lang="cs-CZ" dirty="0"/>
              <a:t>rozložení signifikantních slov v textu a vztahy mezi jednotlivými slovy (slouží odborníkům a zkušeným uživatelům); více na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wiki https://wiki.korpus.cz/doku.php/manualy:kwords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Záložka „KWIC“ </a:t>
            </a:r>
          </a:p>
          <a:p>
            <a:pPr marL="914400" lvl="1" indent="-514350"/>
            <a:r>
              <a:rPr lang="cs-CZ" dirty="0"/>
              <a:t>zobrazuje přehled konkordancí</a:t>
            </a:r>
          </a:p>
          <a:p>
            <a:pPr marL="914400" lvl="1" indent="-514350"/>
            <a:r>
              <a:rPr lang="cs-CZ" dirty="0"/>
              <a:t>po výběru konkordance se soupis rozšíří o všechny doklady s vybraným slovním tvarem</a:t>
            </a:r>
          </a:p>
          <a:p>
            <a:pPr marL="914400" lvl="1" indent="-514350"/>
            <a:r>
              <a:rPr lang="cs-CZ" dirty="0"/>
              <a:t>vhodné pro analýzu chování vybraného slovního tvaru ve všech jeho výskytech najednou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2264</TotalTime>
  <Words>639</Words>
  <Application>Microsoft Office PowerPoint</Application>
  <PresentationFormat>Vlastní</PresentationFormat>
  <Paragraphs>62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Urbanistický</vt:lpstr>
      <vt:lpstr>KWords</vt:lpstr>
      <vt:lpstr>Program této lekce</vt:lpstr>
      <vt:lpstr>Charakteristika</vt:lpstr>
      <vt:lpstr>Vlastnosti vkládaného textu</vt:lpstr>
      <vt:lpstr>Referenční korpusy</vt:lpstr>
      <vt:lpstr>přístup</vt:lpstr>
      <vt:lpstr>Práce s aplikací KWords - zadání</vt:lpstr>
      <vt:lpstr>Kwords zadání - názorně</vt:lpstr>
      <vt:lpstr>Zobrazení výsledků</vt:lpstr>
      <vt:lpstr>Zobrazení výsledků – záložka „Text“</vt:lpstr>
      <vt:lpstr>Zobrazení výsledků – záložka „Klíčová slova“</vt:lpstr>
      <vt:lpstr>Zobrazení výsledků – záložka „Konkordance“</vt:lpstr>
      <vt:lpstr>Využití KWords</vt:lpstr>
      <vt:lpstr>Úkoly</vt:lpstr>
      <vt:lpstr>Citace korpusu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Šormová</dc:creator>
  <cp:lastModifiedBy>Věra Hejhalová</cp:lastModifiedBy>
  <cp:revision>13</cp:revision>
  <dcterms:created xsi:type="dcterms:W3CDTF">2016-12-22T22:00:05Z</dcterms:created>
  <dcterms:modified xsi:type="dcterms:W3CDTF">2020-05-01T07:25:56Z</dcterms:modified>
</cp:coreProperties>
</file>