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60" r:id="rId6"/>
    <p:sldId id="272" r:id="rId7"/>
    <p:sldId id="273" r:id="rId8"/>
    <p:sldId id="259" r:id="rId9"/>
    <p:sldId id="264" r:id="rId10"/>
    <p:sldId id="270" r:id="rId11"/>
    <p:sldId id="265" r:id="rId12"/>
    <p:sldId id="271" r:id="rId13"/>
    <p:sldId id="267" r:id="rId14"/>
    <p:sldId id="268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9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BD4E473-399F-4EED-87C8-8CA1E9003B84}" type="datetimeFigureOut">
              <a:rPr lang="cs-CZ" smtClean="0"/>
              <a:t>05.12.2025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BB7FEA-69F9-4748-A8C5-48ABF74645F8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l1.cuni.cz/course/section.php?id=8032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43272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linkClick r:id="rId2"/>
              </a:rPr>
              <a:t>Migration to Europe: challenges and opportunities</a:t>
            </a:r>
            <a:endParaRPr lang="cs-CZ" dirty="0"/>
          </a:p>
        </p:txBody>
      </p:sp>
      <p:pic>
        <p:nvPicPr>
          <p:cNvPr id="1026" name="Picture 2" descr="I:\Výuka\JMM027\EU_immigration_policy_by_Latuff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6192688" cy="32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941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E1B92-04F0-7177-1BEE-C6B5A0F54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Comparison to Ukraine</a:t>
            </a:r>
            <a:endParaRPr lang="cs-CZ" dirty="0"/>
          </a:p>
        </p:txBody>
      </p:sp>
      <p:pic>
        <p:nvPicPr>
          <p:cNvPr id="5" name="Zástupný obsah 4" descr="Obsah obrázku text, mapa, snímek obrazovky, atlas&#10;&#10;Obsah generovaný pomocí AI může být nesprávný.">
            <a:extLst>
              <a:ext uri="{FF2B5EF4-FFF2-40B4-BE49-F238E27FC236}">
                <a16:creationId xmlns:a16="http://schemas.microsoft.com/office/drawing/2014/main" id="{E09881EB-1526-7041-CD1C-C39CA4BBC2A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297" y="1484784"/>
            <a:ext cx="4427406" cy="5261005"/>
          </a:xfrm>
        </p:spPr>
      </p:pic>
    </p:spTree>
    <p:extLst>
      <p:ext uri="{BB962C8B-B14F-4D97-AF65-F5344CB8AC3E}">
        <p14:creationId xmlns:p14="http://schemas.microsoft.com/office/powerpoint/2010/main" val="3824203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Fear of possible social tensions in the future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dirty="0"/>
              <a:t>Sentiment toward the immigration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Afraid of possible social tensions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08920"/>
            <a:ext cx="2664296" cy="2917556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Attitudes of the people </a:t>
            </a:r>
            <a:endParaRPr lang="cs-CZ" dirty="0"/>
          </a:p>
        </p:txBody>
      </p:sp>
      <p:pic>
        <p:nvPicPr>
          <p:cNvPr id="8194" name="Picture 2" descr="I:\Výuka\JMM027\Graph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4020616" cy="29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918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68F790-ED46-BBB2-D891-6111F8E5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Net Migration Rate</a:t>
            </a:r>
            <a:endParaRPr lang="cs-CZ" dirty="0"/>
          </a:p>
        </p:txBody>
      </p:sp>
      <p:pic>
        <p:nvPicPr>
          <p:cNvPr id="5" name="Zástupný obsah 4" descr="Obsah obrázku text, mapa, atlas&#10;&#10;Obsah generovaný pomocí AI může být nesprávný.">
            <a:extLst>
              <a:ext uri="{FF2B5EF4-FFF2-40B4-BE49-F238E27FC236}">
                <a16:creationId xmlns:a16="http://schemas.microsoft.com/office/drawing/2014/main" id="{98953AF2-EE01-2743-5932-E4DEC1353ED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44" y="1527174"/>
            <a:ext cx="6472203" cy="4854153"/>
          </a:xfrm>
        </p:spPr>
      </p:pic>
    </p:spTree>
    <p:extLst>
      <p:ext uri="{BB962C8B-B14F-4D97-AF65-F5344CB8AC3E}">
        <p14:creationId xmlns:p14="http://schemas.microsoft.com/office/powerpoint/2010/main" val="2356111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342A38-4285-71DF-76C0-1780E2E4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Impact on demographics I</a:t>
            </a:r>
            <a:endParaRPr lang="cs-CZ" dirty="0"/>
          </a:p>
        </p:txBody>
      </p:sp>
      <p:pic>
        <p:nvPicPr>
          <p:cNvPr id="5" name="Zástupný obsah 4" descr="Obsah obrázku text, snímek obrazovky, řada/pruh, Vykreslený graf&#10;&#10;Obsah generovaný pomocí AI může být nesprávný.">
            <a:extLst>
              <a:ext uri="{FF2B5EF4-FFF2-40B4-BE49-F238E27FC236}">
                <a16:creationId xmlns:a16="http://schemas.microsoft.com/office/drawing/2014/main" id="{0CA9C5E6-9EB0-6887-97C3-D76AC572136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748201"/>
            <a:ext cx="8504238" cy="4129948"/>
          </a:xfrm>
        </p:spPr>
      </p:pic>
    </p:spTree>
    <p:extLst>
      <p:ext uri="{BB962C8B-B14F-4D97-AF65-F5344CB8AC3E}">
        <p14:creationId xmlns:p14="http://schemas.microsoft.com/office/powerpoint/2010/main" val="219082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4D584-BEEB-C7C7-1B13-A7414D88B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Impact on Demographics II</a:t>
            </a:r>
            <a:endParaRPr lang="cs-CZ" dirty="0"/>
          </a:p>
        </p:txBody>
      </p:sp>
      <p:pic>
        <p:nvPicPr>
          <p:cNvPr id="5" name="Zástupný obsah 4" descr="Obsah obrázku text, řada/pruh, snímek obrazovky, diagram&#10;&#10;Obsah generovaný pomocí AI může být nesprávný.">
            <a:extLst>
              <a:ext uri="{FF2B5EF4-FFF2-40B4-BE49-F238E27FC236}">
                <a16:creationId xmlns:a16="http://schemas.microsoft.com/office/drawing/2014/main" id="{A1088324-A260-4386-7FC6-0B0BD7B59A2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695420"/>
            <a:ext cx="8504238" cy="4235509"/>
          </a:xfrm>
        </p:spPr>
      </p:pic>
    </p:spTree>
    <p:extLst>
      <p:ext uri="{BB962C8B-B14F-4D97-AF65-F5344CB8AC3E}">
        <p14:creationId xmlns:p14="http://schemas.microsoft.com/office/powerpoint/2010/main" val="709208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solution?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 descr="I:\Výuka\JMM027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780" y="2308950"/>
            <a:ext cx="3722964" cy="307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:\Výuka\JMM027\immigration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46" y="2308950"/>
            <a:ext cx="4391444" cy="305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48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immigration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Political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Economical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Skilled jobs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Unifying of families</a:t>
            </a:r>
            <a:endParaRPr lang="cs-CZ" dirty="0"/>
          </a:p>
        </p:txBody>
      </p:sp>
      <p:pic>
        <p:nvPicPr>
          <p:cNvPr id="10244" name="Picture 4" descr="http://s1.reutersmedia.net/resources/r/?m=02&amp;d=20130422&amp;t=2&amp;i=724759130&amp;w=580&amp;fh=&amp;fw=&amp;ll=&amp;pl=&amp;r=CBRE93L10MB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441" y="1916832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2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main migration routes</a:t>
            </a:r>
            <a:endParaRPr lang="cs-CZ" dirty="0"/>
          </a:p>
        </p:txBody>
      </p:sp>
      <p:pic>
        <p:nvPicPr>
          <p:cNvPr id="2050" name="Picture 2" descr="I:\Výuka\JMM027\_70613301_mediterranean_migration_routes_976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4" y="1527175"/>
            <a:ext cx="743712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455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423BD-44B2-7AFE-5D32-DD14097F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Current situation</a:t>
            </a:r>
            <a:endParaRPr lang="cs-CZ" dirty="0"/>
          </a:p>
        </p:txBody>
      </p:sp>
      <p:pic>
        <p:nvPicPr>
          <p:cNvPr id="5" name="Zástupný obsah 4" descr="Obsah obrázku text, mapa&#10;&#10;Obsah generovaný pomocí AI může být nesprávný.">
            <a:extLst>
              <a:ext uri="{FF2B5EF4-FFF2-40B4-BE49-F238E27FC236}">
                <a16:creationId xmlns:a16="http://schemas.microsoft.com/office/drawing/2014/main" id="{F2BE80F4-78A1-8A99-0A4C-6C2D74AB465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11" y="1628800"/>
            <a:ext cx="6513578" cy="4763054"/>
          </a:xfrm>
        </p:spPr>
      </p:pic>
    </p:spTree>
    <p:extLst>
      <p:ext uri="{BB962C8B-B14F-4D97-AF65-F5344CB8AC3E}">
        <p14:creationId xmlns:p14="http://schemas.microsoft.com/office/powerpoint/2010/main" val="2585770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“gates” to Europe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Canary Islands</a:t>
            </a:r>
          </a:p>
          <a:p>
            <a:pPr>
              <a:lnSpc>
                <a:spcPct val="150000"/>
              </a:lnSpc>
            </a:pPr>
            <a:r>
              <a:rPr lang="en-US" dirty="0"/>
              <a:t>Ceuta and Melilla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Lampedusa</a:t>
            </a:r>
            <a:r>
              <a:rPr lang="en-US" dirty="0"/>
              <a:t> and Sicily</a:t>
            </a:r>
          </a:p>
          <a:p>
            <a:pPr>
              <a:lnSpc>
                <a:spcPct val="150000"/>
              </a:lnSpc>
            </a:pPr>
            <a:r>
              <a:rPr lang="en-US" dirty="0"/>
              <a:t>Greece from Turkey</a:t>
            </a:r>
          </a:p>
          <a:p>
            <a:pPr>
              <a:lnSpc>
                <a:spcPct val="150000"/>
              </a:lnSpc>
            </a:pPr>
            <a:r>
              <a:rPr lang="en-US" dirty="0"/>
              <a:t>Eastern Border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 descr="I:\Výuka\JMM027\ALeqM5jOMSbmrxp14QY4QvrS1KzG7yg19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618" y="1556791"/>
            <a:ext cx="3487450" cy="219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I:\Výuka\JMM027\313c5e38-03f2-4eef-a6ed-8e1d3ef6b55d-2060x123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618" y="4005064"/>
            <a:ext cx="3497678" cy="209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08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FA1551-3565-C57D-CE0A-652815D08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Canary Islands</a:t>
            </a:r>
            <a:endParaRPr lang="cs-CZ" dirty="0"/>
          </a:p>
        </p:txBody>
      </p:sp>
      <p:pic>
        <p:nvPicPr>
          <p:cNvPr id="10" name="Zástupný obsah 9" descr="Obsah obrázku venku, voda, jezero, Projížďka na lodi&#10;&#10;Obsah generovaný pomocí AI může být nesprávný.">
            <a:extLst>
              <a:ext uri="{FF2B5EF4-FFF2-40B4-BE49-F238E27FC236}">
                <a16:creationId xmlns:a16="http://schemas.microsoft.com/office/drawing/2014/main" id="{491A2026-89A6-0300-F35C-431FBF2F33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367043"/>
            <a:ext cx="4038600" cy="2690651"/>
          </a:xfrm>
        </p:spPr>
      </p:pic>
      <p:pic>
        <p:nvPicPr>
          <p:cNvPr id="12" name="Zástupný obsah 11" descr="Obsah obrázku text, snímek obrazovky, Písmo, mapa&#10;&#10;Obsah generovaný pomocí AI může být nesprávný.">
            <a:extLst>
              <a:ext uri="{FF2B5EF4-FFF2-40B4-BE49-F238E27FC236}">
                <a16:creationId xmlns:a16="http://schemas.microsoft.com/office/drawing/2014/main" id="{974F3C6C-7982-612C-52E4-9AC3110793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547565" cy="4681538"/>
          </a:xfrm>
        </p:spPr>
      </p:pic>
    </p:spTree>
    <p:extLst>
      <p:ext uri="{BB962C8B-B14F-4D97-AF65-F5344CB8AC3E}">
        <p14:creationId xmlns:p14="http://schemas.microsoft.com/office/powerpoint/2010/main" val="275033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F41E0-3C29-BDFA-2E56-58D8F293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Eastern Border</a:t>
            </a:r>
            <a:endParaRPr lang="cs-CZ" dirty="0"/>
          </a:p>
        </p:txBody>
      </p:sp>
      <p:pic>
        <p:nvPicPr>
          <p:cNvPr id="6" name="Zástupný obsah 5" descr="Obsah obrázku mapa, text, atlas&#10;&#10;Obsah generovaný pomocí AI může být nesprávný.">
            <a:extLst>
              <a:ext uri="{FF2B5EF4-FFF2-40B4-BE49-F238E27FC236}">
                <a16:creationId xmlns:a16="http://schemas.microsoft.com/office/drawing/2014/main" id="{33A8A569-4B9F-1769-8D76-79449E9FC6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43728"/>
            <a:ext cx="4038600" cy="3137281"/>
          </a:xfrm>
        </p:spPr>
      </p:pic>
      <p:pic>
        <p:nvPicPr>
          <p:cNvPr id="8" name="Zástupný obsah 7" descr="Obsah obrázku venku, lidé, skupina, osoba&#10;&#10;Obsah generovaný pomocí AI může být nesprávný.">
            <a:extLst>
              <a:ext uri="{FF2B5EF4-FFF2-40B4-BE49-F238E27FC236}">
                <a16:creationId xmlns:a16="http://schemas.microsoft.com/office/drawing/2014/main" id="{10BE6287-27E3-D094-D961-598AD9DE0E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367293"/>
            <a:ext cx="4038600" cy="2690152"/>
          </a:xfrm>
        </p:spPr>
      </p:pic>
    </p:spTree>
    <p:extLst>
      <p:ext uri="{BB962C8B-B14F-4D97-AF65-F5344CB8AC3E}">
        <p14:creationId xmlns:p14="http://schemas.microsoft.com/office/powerpoint/2010/main" val="212798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Death toll: 20 years – over 16.000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I:\Výuka\JMM027\mortsfrontieres2004_big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588224" cy="483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719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in South European Countries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Mass regulations – quota system</a:t>
            </a:r>
          </a:p>
          <a:p>
            <a:pPr>
              <a:lnSpc>
                <a:spcPct val="150000"/>
              </a:lnSpc>
            </a:pPr>
            <a:r>
              <a:rPr lang="en-US" dirty="0"/>
              <a:t>Temporary permit for seeking the job</a:t>
            </a:r>
          </a:p>
          <a:p>
            <a:pPr>
              <a:lnSpc>
                <a:spcPct val="150000"/>
              </a:lnSpc>
            </a:pPr>
            <a:r>
              <a:rPr lang="en-US" dirty="0"/>
              <a:t>Incentives for local employers</a:t>
            </a:r>
          </a:p>
          <a:p>
            <a:pPr>
              <a:lnSpc>
                <a:spcPct val="150000"/>
              </a:lnSpc>
            </a:pPr>
            <a:r>
              <a:rPr lang="en-US" dirty="0"/>
              <a:t>Deportation available only when the country of origin agrees</a:t>
            </a:r>
          </a:p>
          <a:p>
            <a:pPr>
              <a:lnSpc>
                <a:spcPct val="150000"/>
              </a:lnSpc>
            </a:pPr>
            <a:r>
              <a:rPr lang="en-US" dirty="0"/>
              <a:t>Regularization (only 15% refused)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5390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176</TotalTime>
  <Words>130</Words>
  <Application>Microsoft Office PowerPoint</Application>
  <PresentationFormat>Předvádění na obrazovce (4:3)</PresentationFormat>
  <Paragraphs>35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Georgia</vt:lpstr>
      <vt:lpstr>Wingdings</vt:lpstr>
      <vt:lpstr>Wingdings 2</vt:lpstr>
      <vt:lpstr>Administrativní</vt:lpstr>
      <vt:lpstr>Migration to Europe: challenges and opportunities</vt:lpstr>
      <vt:lpstr>Types of immigration</vt:lpstr>
      <vt:lpstr>Original main migration routes</vt:lpstr>
      <vt:lpstr>Current situation</vt:lpstr>
      <vt:lpstr>Main “gates” to Europe</vt:lpstr>
      <vt:lpstr>Canary Islands</vt:lpstr>
      <vt:lpstr>Eastern Border</vt:lpstr>
      <vt:lpstr>Death toll: 20 years – over 16.000</vt:lpstr>
      <vt:lpstr>Approach in South European Countries</vt:lpstr>
      <vt:lpstr>Comparison to Ukraine</vt:lpstr>
      <vt:lpstr>Attitudes of the people </vt:lpstr>
      <vt:lpstr>Net Migration Rate</vt:lpstr>
      <vt:lpstr>Impact on demographics I</vt:lpstr>
      <vt:lpstr>Impact on Demographics II</vt:lpstr>
      <vt:lpstr>What is the solution?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the Mediterranean „Achilles heel“ of Europe?</dc:title>
  <dc:creator>Martin Mejstrik</dc:creator>
  <cp:lastModifiedBy>Martin Mejstřík</cp:lastModifiedBy>
  <cp:revision>10</cp:revision>
  <dcterms:created xsi:type="dcterms:W3CDTF">2014-10-13T19:15:27Z</dcterms:created>
  <dcterms:modified xsi:type="dcterms:W3CDTF">2025-12-05T10:44:27Z</dcterms:modified>
</cp:coreProperties>
</file>