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86" r:id="rId1"/>
  </p:sldMasterIdLst>
  <p:handoutMasterIdLst>
    <p:handoutMasterId r:id="rId17"/>
  </p:handoutMasterIdLst>
  <p:sldIdLst>
    <p:sldId id="256" r:id="rId2"/>
    <p:sldId id="257" r:id="rId3"/>
    <p:sldId id="258" r:id="rId4"/>
    <p:sldId id="271" r:id="rId5"/>
    <p:sldId id="259" r:id="rId6"/>
    <p:sldId id="266" r:id="rId7"/>
    <p:sldId id="267" r:id="rId8"/>
    <p:sldId id="268" r:id="rId9"/>
    <p:sldId id="269" r:id="rId10"/>
    <p:sldId id="270" r:id="rId11"/>
    <p:sldId id="265" r:id="rId12"/>
    <p:sldId id="272" r:id="rId13"/>
    <p:sldId id="273" r:id="rId14"/>
    <p:sldId id="274" r:id="rId15"/>
    <p:sldId id="260" r:id="rId16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823E0A-3AC6-42CE-9A18-EF49732D152F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95C7E0-2F83-47CA-91FF-FCC1026A9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772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6199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574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872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596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6132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591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830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635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677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313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691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700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88" r:id="rId2"/>
    <p:sldLayoutId id="2147483889" r:id="rId3"/>
    <p:sldLayoutId id="2147483890" r:id="rId4"/>
    <p:sldLayoutId id="2147483891" r:id="rId5"/>
    <p:sldLayoutId id="2147483892" r:id="rId6"/>
    <p:sldLayoutId id="2147483893" r:id="rId7"/>
    <p:sldLayoutId id="2147483894" r:id="rId8"/>
    <p:sldLayoutId id="2147483895" r:id="rId9"/>
    <p:sldLayoutId id="2147483896" r:id="rId10"/>
    <p:sldLayoutId id="214748389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Filosofický problém osobní identity</a:t>
            </a:r>
            <a:r>
              <a:rPr lang="en-US" dirty="0"/>
              <a:t/>
            </a:r>
            <a:br>
              <a:rPr lang="en-US" dirty="0"/>
            </a:br>
            <a:r>
              <a:rPr lang="cs-CZ" dirty="0" smtClean="0"/>
              <a:t>Kurz spol. základu</a:t>
            </a:r>
            <a:r>
              <a:rPr lang="en-US" dirty="0"/>
              <a:t/>
            </a:r>
            <a:br>
              <a:rPr lang="en-US" dirty="0"/>
            </a:br>
            <a:r>
              <a:rPr lang="cs-CZ" dirty="0" smtClean="0"/>
              <a:t>ZS 2017/2018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Jakub Čapek</a:t>
            </a:r>
            <a:r>
              <a:rPr lang="en-US" dirty="0"/>
              <a:t/>
            </a:r>
            <a:br>
              <a:rPr lang="en-US" dirty="0"/>
            </a:br>
            <a:r>
              <a:rPr lang="cs-CZ" dirty="0" smtClean="0"/>
              <a:t>Úvodní </a:t>
            </a:r>
            <a:r>
              <a:rPr lang="cs-CZ" dirty="0" smtClean="0"/>
              <a:t>přednáška</a:t>
            </a:r>
            <a:endParaRPr lang="de-DE" dirty="0" smtClean="0"/>
          </a:p>
          <a:p>
            <a:r>
              <a:rPr lang="cs-CZ" dirty="0" smtClean="0"/>
              <a:t>9</a:t>
            </a:r>
            <a:r>
              <a:rPr lang="cs-CZ" dirty="0" smtClean="0"/>
              <a:t>. </a:t>
            </a:r>
            <a:r>
              <a:rPr lang="cs-CZ" dirty="0"/>
              <a:t>10. </a:t>
            </a:r>
            <a:r>
              <a:rPr lang="cs-CZ" dirty="0" smtClean="0"/>
              <a:t>2017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0003" y="4517966"/>
            <a:ext cx="7080251" cy="1671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235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Pojmy</a:t>
            </a:r>
            <a:r>
              <a:rPr lang="cs-CZ" sz="3200" smtClean="0"/>
              <a:t>: (II.) osoba </a:t>
            </a:r>
            <a:r>
              <a:rPr lang="cs-CZ" sz="3200" dirty="0" smtClean="0"/>
              <a:t>definovaná praktickým zájmem o sebe</a:t>
            </a:r>
            <a:endParaRPr lang="en-US" sz="32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cs-CZ" sz="2400" dirty="0" smtClean="0"/>
              <a:t>J. Locke</a:t>
            </a:r>
          </a:p>
          <a:p>
            <a:pPr>
              <a:buFontTx/>
              <a:buChar char="-"/>
            </a:pPr>
            <a:r>
              <a:rPr lang="cs-CZ" sz="2400" dirty="0" smtClean="0"/>
              <a:t>osoba může mít „starost o sebe“ (§17, 25)</a:t>
            </a:r>
          </a:p>
          <a:p>
            <a:pPr>
              <a:buFontTx/>
              <a:buChar char="-"/>
            </a:pPr>
            <a:r>
              <a:rPr lang="cs-CZ" sz="2400" dirty="0"/>
              <a:t>osoba je „inteligencí vybavený činitel, schopný pochopit zákon a zakoušet štěstí a neštěstí“ (§26</a:t>
            </a:r>
            <a:r>
              <a:rPr lang="cs-CZ" sz="2400" dirty="0" smtClean="0"/>
              <a:t>).</a:t>
            </a:r>
          </a:p>
          <a:p>
            <a:pPr marL="109728" indent="0">
              <a:buNone/>
            </a:pPr>
            <a:endParaRPr lang="cs-CZ" sz="2400" dirty="0"/>
          </a:p>
          <a:p>
            <a:pPr marL="109728" indent="0">
              <a:buNone/>
            </a:pPr>
            <a:r>
              <a:rPr lang="cs-CZ" sz="2400" dirty="0" smtClean="0"/>
              <a:t>Christine </a:t>
            </a:r>
            <a:r>
              <a:rPr lang="cs-CZ" sz="2400" dirty="0" err="1" smtClean="0"/>
              <a:t>Korsgaard</a:t>
            </a:r>
            <a:endParaRPr lang="cs-CZ" sz="2400" dirty="0" smtClean="0"/>
          </a:p>
          <a:p>
            <a:pPr marL="109728" indent="0">
              <a:buNone/>
            </a:pPr>
            <a:r>
              <a:rPr lang="cs-CZ" sz="2400" dirty="0"/>
              <a:t>“</a:t>
            </a:r>
            <a:r>
              <a:rPr lang="cs-CZ" sz="2400" dirty="0" err="1"/>
              <a:t>Where</a:t>
            </a:r>
            <a:r>
              <a:rPr lang="cs-CZ" sz="2400" dirty="0"/>
              <a:t> I </a:t>
            </a:r>
            <a:r>
              <a:rPr lang="cs-CZ" sz="2400" dirty="0" err="1"/>
              <a:t>change</a:t>
            </a:r>
            <a:r>
              <a:rPr lang="cs-CZ" sz="2400" dirty="0"/>
              <a:t> </a:t>
            </a:r>
            <a:r>
              <a:rPr lang="cs-CZ" sz="2400" dirty="0" err="1"/>
              <a:t>myself</a:t>
            </a:r>
            <a:r>
              <a:rPr lang="cs-CZ" sz="2400" dirty="0"/>
              <a:t>, </a:t>
            </a:r>
            <a:r>
              <a:rPr lang="cs-CZ" sz="2400" dirty="0" err="1"/>
              <a:t>the</a:t>
            </a:r>
            <a:r>
              <a:rPr lang="cs-CZ" sz="2400" dirty="0"/>
              <a:t> sort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continuity</a:t>
            </a:r>
            <a:r>
              <a:rPr lang="cs-CZ" sz="2400" dirty="0"/>
              <a:t> </a:t>
            </a:r>
            <a:r>
              <a:rPr lang="cs-CZ" sz="2400" dirty="0" err="1"/>
              <a:t>needed</a:t>
            </a:r>
            <a:r>
              <a:rPr lang="cs-CZ" sz="2400" dirty="0"/>
              <a:t> </a:t>
            </a:r>
            <a:r>
              <a:rPr lang="cs-CZ" sz="2400" dirty="0" err="1"/>
              <a:t>for</a:t>
            </a:r>
            <a:r>
              <a:rPr lang="cs-CZ" sz="2400" dirty="0"/>
              <a:t> identity </a:t>
            </a:r>
            <a:r>
              <a:rPr lang="cs-CZ" sz="2400" dirty="0" err="1"/>
              <a:t>may</a:t>
            </a:r>
            <a:r>
              <a:rPr lang="cs-CZ" sz="2400" dirty="0"/>
              <a:t> </a:t>
            </a:r>
            <a:r>
              <a:rPr lang="cs-CZ" sz="2400" dirty="0" err="1"/>
              <a:t>be</a:t>
            </a:r>
            <a:r>
              <a:rPr lang="cs-CZ" sz="2400" dirty="0"/>
              <a:t> </a:t>
            </a:r>
            <a:r>
              <a:rPr lang="cs-CZ" sz="2400" dirty="0" err="1"/>
              <a:t>preserved</a:t>
            </a:r>
            <a:r>
              <a:rPr lang="cs-CZ" sz="2400" dirty="0"/>
              <a:t>, </a:t>
            </a:r>
            <a:r>
              <a:rPr lang="cs-CZ" sz="2400" dirty="0" err="1"/>
              <a:t>even</a:t>
            </a:r>
            <a:r>
              <a:rPr lang="cs-CZ" sz="2400" dirty="0"/>
              <a:t> </a:t>
            </a:r>
            <a:r>
              <a:rPr lang="cs-CZ" sz="2400" dirty="0" err="1"/>
              <a:t>if</a:t>
            </a:r>
            <a:r>
              <a:rPr lang="cs-CZ" sz="2400" dirty="0"/>
              <a:t> I </a:t>
            </a:r>
            <a:r>
              <a:rPr lang="cs-CZ" sz="2400" dirty="0" err="1"/>
              <a:t>become</a:t>
            </a:r>
            <a:r>
              <a:rPr lang="cs-CZ" sz="2400" dirty="0"/>
              <a:t> very </a:t>
            </a:r>
            <a:r>
              <a:rPr lang="cs-CZ" sz="2400" dirty="0" err="1"/>
              <a:t>different</a:t>
            </a:r>
            <a:r>
              <a:rPr lang="cs-CZ" sz="2400" dirty="0"/>
              <a:t>. </a:t>
            </a:r>
            <a:r>
              <a:rPr lang="cs-CZ" sz="2400" dirty="0" err="1"/>
              <a:t>Where</a:t>
            </a:r>
            <a:r>
              <a:rPr lang="cs-CZ" sz="2400" dirty="0"/>
              <a:t> I </a:t>
            </a:r>
            <a:r>
              <a:rPr lang="cs-CZ" sz="2400" dirty="0" err="1"/>
              <a:t>am</a:t>
            </a:r>
            <a:r>
              <a:rPr lang="cs-CZ" sz="2400" dirty="0"/>
              <a:t> </a:t>
            </a:r>
            <a:r>
              <a:rPr lang="cs-CZ" sz="2400" dirty="0" err="1"/>
              <a:t>changed</a:t>
            </a:r>
            <a:r>
              <a:rPr lang="cs-CZ" sz="2400" dirty="0"/>
              <a:t> by </a:t>
            </a:r>
            <a:r>
              <a:rPr lang="cs-CZ" sz="2400" dirty="0" err="1"/>
              <a:t>wholly</a:t>
            </a:r>
            <a:r>
              <a:rPr lang="cs-CZ" sz="2400" dirty="0"/>
              <a:t> </a:t>
            </a:r>
            <a:r>
              <a:rPr lang="cs-CZ" sz="2400" dirty="0" err="1"/>
              <a:t>external</a:t>
            </a:r>
            <a:r>
              <a:rPr lang="cs-CZ" sz="2400" dirty="0"/>
              <a:t> </a:t>
            </a:r>
            <a:r>
              <a:rPr lang="cs-CZ" sz="2400" dirty="0" err="1"/>
              <a:t>forces</a:t>
            </a:r>
            <a:r>
              <a:rPr lang="cs-CZ" sz="2400" dirty="0"/>
              <a:t>, </a:t>
            </a:r>
            <a:r>
              <a:rPr lang="cs-CZ" sz="2400" dirty="0" err="1"/>
              <a:t>it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not</a:t>
            </a:r>
            <a:r>
              <a:rPr lang="cs-CZ" sz="2400" dirty="0" smtClean="0"/>
              <a:t>.” (</a:t>
            </a:r>
            <a:r>
              <a:rPr lang="cs-CZ" sz="2400" i="1" dirty="0" err="1"/>
              <a:t>Personal</a:t>
            </a:r>
            <a:r>
              <a:rPr lang="cs-CZ" sz="2400" i="1" dirty="0"/>
              <a:t> Identity and </a:t>
            </a:r>
            <a:r>
              <a:rPr lang="cs-CZ" sz="2400" i="1" dirty="0" err="1"/>
              <a:t>the</a:t>
            </a:r>
            <a:r>
              <a:rPr lang="cs-CZ" sz="2400" i="1" dirty="0"/>
              <a:t> Unity </a:t>
            </a:r>
            <a:r>
              <a:rPr lang="cs-CZ" sz="2400" i="1" dirty="0" err="1"/>
              <a:t>of</a:t>
            </a:r>
            <a:r>
              <a:rPr lang="cs-CZ" sz="2400" i="1" dirty="0"/>
              <a:t> </a:t>
            </a:r>
            <a:r>
              <a:rPr lang="cs-CZ" sz="2400" i="1" dirty="0" err="1"/>
              <a:t>Agency</a:t>
            </a:r>
            <a:r>
              <a:rPr lang="cs-CZ" sz="2400" i="1" dirty="0"/>
              <a:t>: A </a:t>
            </a:r>
            <a:r>
              <a:rPr lang="cs-CZ" sz="2400" i="1" dirty="0" err="1"/>
              <a:t>Kantian</a:t>
            </a:r>
            <a:r>
              <a:rPr lang="cs-CZ" sz="2400" i="1" dirty="0"/>
              <a:t> Response to </a:t>
            </a:r>
            <a:r>
              <a:rPr lang="cs-CZ" sz="2400" i="1" dirty="0" err="1" smtClean="0"/>
              <a:t>Parfit</a:t>
            </a:r>
            <a:r>
              <a:rPr lang="cs-CZ" sz="2400" dirty="0" smtClean="0"/>
              <a:t>)</a:t>
            </a:r>
            <a:endParaRPr lang="en-US" sz="2400" dirty="0"/>
          </a:p>
          <a:p>
            <a:pPr>
              <a:buFontTx/>
              <a:buChar char="-"/>
            </a:pPr>
            <a:endParaRPr lang="cs-CZ" sz="2400" dirty="0" smtClean="0"/>
          </a:p>
          <a:p>
            <a:pPr lvl="1"/>
            <a:endParaRPr lang="cs-CZ" sz="2000" dirty="0" smtClean="0"/>
          </a:p>
          <a:p>
            <a:pPr marL="109728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55880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Otázky: </a:t>
            </a:r>
            <a:r>
              <a:rPr lang="cs-CZ" dirty="0" err="1">
                <a:effectLst/>
              </a:rPr>
              <a:t>reidentifikace</a:t>
            </a:r>
            <a:r>
              <a:rPr lang="cs-CZ" dirty="0">
                <a:effectLst/>
              </a:rPr>
              <a:t> a charakterizace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2400" dirty="0" smtClean="0"/>
              <a:t>“</a:t>
            </a:r>
            <a:r>
              <a:rPr lang="cs-CZ" sz="2400" dirty="0"/>
              <a:t>Teoretikové </a:t>
            </a:r>
            <a:r>
              <a:rPr lang="cs-CZ" sz="2400" dirty="0" err="1"/>
              <a:t>reidentifikace</a:t>
            </a:r>
            <a:r>
              <a:rPr lang="cs-CZ" sz="2400" dirty="0"/>
              <a:t> se ptají, co znamená, když řekneme, že osoba v čase t2 je toutéž osobou jako osoba v čase t1; teoretikové charakterizace se ptají, co znamená, když řekneme, že určitá charakteristika je charakteristikou dané osoby</a:t>
            </a:r>
            <a:r>
              <a:rPr lang="cs-CZ" sz="2400" dirty="0" smtClean="0"/>
              <a:t>.” (</a:t>
            </a:r>
            <a:r>
              <a:rPr lang="cs-CZ" sz="2400" dirty="0" err="1" smtClean="0"/>
              <a:t>Marya</a:t>
            </a:r>
            <a:r>
              <a:rPr lang="cs-CZ" sz="2400" dirty="0" smtClean="0"/>
              <a:t> </a:t>
            </a:r>
            <a:r>
              <a:rPr lang="cs-CZ" sz="2400" dirty="0" err="1" smtClean="0"/>
              <a:t>Schechtmann</a:t>
            </a:r>
            <a:r>
              <a:rPr lang="cs-CZ" sz="2400" dirty="0" smtClean="0"/>
              <a:t>, </a:t>
            </a:r>
            <a:r>
              <a:rPr lang="cs-CZ" sz="2400" i="1" dirty="0" smtClean="0"/>
              <a:t>The </a:t>
            </a:r>
            <a:r>
              <a:rPr lang="cs-CZ" sz="2400" i="1" dirty="0" err="1" smtClean="0"/>
              <a:t>Constitutions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of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Selves</a:t>
            </a:r>
            <a:r>
              <a:rPr lang="cs-CZ" sz="2400" i="1" smtClean="0"/>
              <a:t>, </a:t>
            </a:r>
            <a:r>
              <a:rPr lang="cs-CZ" sz="2400" smtClean="0"/>
              <a:t>1996, 1n.).</a:t>
            </a:r>
            <a:endParaRPr lang="cs-CZ" sz="2400" dirty="0" smtClean="0"/>
          </a:p>
          <a:p>
            <a:pPr marL="109728" indent="0">
              <a:buNone/>
            </a:pPr>
            <a:endParaRPr lang="cs-CZ" sz="2400" dirty="0" smtClean="0"/>
          </a:p>
          <a:p>
            <a:pPr marL="109728" indent="0">
              <a:buNone/>
            </a:pPr>
            <a:r>
              <a:rPr lang="cs-CZ" sz="2400" dirty="0"/>
              <a:t>“Jaký soubor charakteristik identifikuje nějakou osobu jako </a:t>
            </a:r>
            <a:r>
              <a:rPr lang="cs-CZ" sz="2400" i="1" dirty="0"/>
              <a:t>zásadně </a:t>
            </a:r>
            <a:r>
              <a:rPr lang="cs-CZ" sz="2400" dirty="0"/>
              <a:t>tu osobu, jíž je, takže pokud by došlo ke změně těchto rysů, byla by podstatně jinou osobou, třebaže by mohla být rozlišena od jiných a re-identifikována jako táž</a:t>
            </a:r>
            <a:r>
              <a:rPr lang="cs-CZ" sz="2400" dirty="0" smtClean="0"/>
              <a:t>?“ (A. O. </a:t>
            </a:r>
            <a:r>
              <a:rPr lang="cs-CZ" sz="2400" dirty="0" err="1" smtClean="0"/>
              <a:t>Rorty</a:t>
            </a:r>
            <a:r>
              <a:rPr lang="cs-CZ" sz="2400" dirty="0" smtClean="0"/>
              <a:t>, </a:t>
            </a:r>
            <a:r>
              <a:rPr lang="cs-CZ" sz="2400" i="1" dirty="0" smtClean="0"/>
              <a:t>The </a:t>
            </a:r>
            <a:r>
              <a:rPr lang="cs-CZ" sz="2400" i="1" dirty="0" err="1" smtClean="0"/>
              <a:t>Identities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of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Persons</a:t>
            </a:r>
            <a:r>
              <a:rPr lang="cs-CZ" sz="2400" i="1" dirty="0" smtClean="0"/>
              <a:t>, </a:t>
            </a:r>
            <a:r>
              <a:rPr lang="cs-CZ" sz="2400" dirty="0" err="1" smtClean="0"/>
              <a:t>Introduction</a:t>
            </a:r>
            <a:r>
              <a:rPr lang="cs-CZ" sz="2400" dirty="0" smtClean="0"/>
              <a:t>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4269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Otázky: </a:t>
            </a:r>
            <a:r>
              <a:rPr lang="cs-CZ" dirty="0" err="1">
                <a:effectLst/>
              </a:rPr>
              <a:t>reidentifikace</a:t>
            </a:r>
            <a:r>
              <a:rPr lang="cs-CZ" dirty="0">
                <a:effectLst/>
              </a:rPr>
              <a:t> a charakterizace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2400" dirty="0" smtClean="0"/>
              <a:t>Je jedna z otázek „základní“?</a:t>
            </a:r>
          </a:p>
          <a:p>
            <a:r>
              <a:rPr lang="cs-CZ" sz="2400" dirty="0" smtClean="0"/>
              <a:t>může být soubor osobních rysů odpovědí na otázku po identitě? Abychom je mohli někomu připisovat, musíme předpokládat </a:t>
            </a:r>
            <a:r>
              <a:rPr lang="cs-CZ" sz="2400" i="1" dirty="0" smtClean="0"/>
              <a:t>jiný</a:t>
            </a:r>
            <a:r>
              <a:rPr lang="cs-CZ" sz="2400" dirty="0" smtClean="0"/>
              <a:t> </a:t>
            </a:r>
            <a:r>
              <a:rPr lang="cs-CZ" sz="2400" smtClean="0"/>
              <a:t>druh identity </a:t>
            </a:r>
            <a:r>
              <a:rPr lang="cs-CZ" sz="2400" dirty="0" smtClean="0"/>
              <a:t>(numerickou).</a:t>
            </a:r>
          </a:p>
          <a:p>
            <a:r>
              <a:rPr lang="cs-CZ" sz="2400" dirty="0" smtClean="0"/>
              <a:t>a tedy </a:t>
            </a:r>
            <a:r>
              <a:rPr lang="cs-CZ" sz="2400" dirty="0" err="1" smtClean="0"/>
              <a:t>indiv</a:t>
            </a:r>
            <a:r>
              <a:rPr lang="cs-CZ" sz="2400" dirty="0" smtClean="0"/>
              <a:t>. charakterové rysy </a:t>
            </a:r>
            <a:r>
              <a:rPr lang="cs-CZ" sz="2400" i="1" dirty="0" smtClean="0"/>
              <a:t>nejsou</a:t>
            </a:r>
            <a:r>
              <a:rPr lang="cs-CZ" sz="2400" dirty="0" smtClean="0"/>
              <a:t> odpovědí na otázku osobní identity.</a:t>
            </a:r>
          </a:p>
          <a:p>
            <a:r>
              <a:rPr lang="cs-CZ" sz="2400" u="sng" dirty="0" smtClean="0"/>
              <a:t>proti tomu</a:t>
            </a:r>
            <a:endParaRPr lang="cs-CZ" sz="2400" dirty="0" smtClean="0"/>
          </a:p>
          <a:p>
            <a:r>
              <a:rPr lang="cs-CZ" sz="2400" dirty="0" smtClean="0"/>
              <a:t>- soubor rysů může být výrazem aktivního sebe-sjednocování osoby. Pak všem „identitu“ spojujeme s aktivitou (starostí, praktickým zájmem). Není to kategoriální </a:t>
            </a:r>
            <a:r>
              <a:rPr lang="cs-CZ" sz="2400" smtClean="0"/>
              <a:t>chyba?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7607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Otázky: </a:t>
            </a:r>
            <a:r>
              <a:rPr lang="cs-CZ" dirty="0" smtClean="0">
                <a:effectLst/>
              </a:rPr>
              <a:t>k čemu identita?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2400" dirty="0" smtClean="0"/>
              <a:t>1. Sartre: „</a:t>
            </a:r>
            <a:r>
              <a:rPr lang="cs-CZ" sz="2400" dirty="0"/>
              <a:t>je třeba, aby princip identity nepředstavoval konstitutivní princip lidské reality a aby lidská realita nemusela být nutně tím, čím je, nýbrž mohla být tím, čím není.“ </a:t>
            </a:r>
            <a:r>
              <a:rPr lang="cs-CZ" sz="2400" dirty="0" smtClean="0"/>
              <a:t>(</a:t>
            </a:r>
            <a:r>
              <a:rPr lang="cs-CZ" sz="2400" i="1" dirty="0" smtClean="0"/>
              <a:t>Bytí </a:t>
            </a:r>
            <a:r>
              <a:rPr lang="cs-CZ" sz="2400" i="1" dirty="0"/>
              <a:t>a nicota</a:t>
            </a:r>
            <a:r>
              <a:rPr lang="cs-CZ" sz="2400" dirty="0"/>
              <a:t>, str. 100</a:t>
            </a:r>
            <a:r>
              <a:rPr lang="cs-CZ" sz="2400" dirty="0" smtClean="0"/>
              <a:t>).</a:t>
            </a:r>
          </a:p>
          <a:p>
            <a:pPr marL="109728" indent="0">
              <a:buNone/>
            </a:pPr>
            <a:r>
              <a:rPr lang="cs-CZ" sz="2400" dirty="0" smtClean="0"/>
              <a:t>2. „bytí sebou“ (</a:t>
            </a:r>
            <a:r>
              <a:rPr lang="cs-CZ" sz="2400" dirty="0" err="1" smtClean="0"/>
              <a:t>ipseita</a:t>
            </a:r>
            <a:r>
              <a:rPr lang="cs-CZ" sz="2400" dirty="0" smtClean="0"/>
              <a:t>), nikoli identita (</a:t>
            </a:r>
            <a:r>
              <a:rPr lang="cs-CZ" sz="2400" dirty="0" err="1" smtClean="0"/>
              <a:t>Heidegger</a:t>
            </a:r>
            <a:r>
              <a:rPr lang="cs-CZ" sz="2400" dirty="0" smtClean="0"/>
              <a:t>, </a:t>
            </a:r>
            <a:r>
              <a:rPr lang="cs-CZ" sz="2400" dirty="0" err="1" smtClean="0"/>
              <a:t>Ricoeur</a:t>
            </a:r>
            <a:r>
              <a:rPr lang="cs-CZ" sz="2400" dirty="0" smtClean="0"/>
              <a:t>)</a:t>
            </a:r>
          </a:p>
          <a:p>
            <a:pPr marL="109728" indent="0">
              <a:buNone/>
            </a:pPr>
            <a:r>
              <a:rPr lang="cs-CZ" sz="2400" dirty="0" smtClean="0"/>
              <a:t>3. Proč upřednostňovat „jednotu“ osoby? </a:t>
            </a:r>
            <a:r>
              <a:rPr lang="cs-CZ" sz="2400" dirty="0" err="1" smtClean="0"/>
              <a:t>Foucault</a:t>
            </a:r>
            <a:r>
              <a:rPr lang="cs-CZ" sz="2400" dirty="0" smtClean="0"/>
              <a:t>, </a:t>
            </a:r>
            <a:r>
              <a:rPr lang="cs-CZ" sz="2400" dirty="0" err="1" smtClean="0"/>
              <a:t>Strawson</a:t>
            </a:r>
            <a:endParaRPr lang="cs-CZ" sz="2400" dirty="0" smtClean="0"/>
          </a:p>
          <a:p>
            <a:pPr marL="109728" indent="0">
              <a:buNone/>
            </a:pPr>
            <a:r>
              <a:rPr lang="cs-CZ" sz="2400" dirty="0"/>
              <a:t>„Neptejte se, kdo jsem, a nechtějte po mně, abych zůstával stejný: to je morálka občanů; nutí nás mít v pořádku doklady.“ („Ne </a:t>
            </a:r>
            <a:r>
              <a:rPr lang="cs-CZ" sz="2400" dirty="0" err="1"/>
              <a:t>me</a:t>
            </a:r>
            <a:r>
              <a:rPr lang="cs-CZ" sz="2400" dirty="0"/>
              <a:t> </a:t>
            </a:r>
            <a:r>
              <a:rPr lang="cs-CZ" sz="2400" dirty="0" err="1"/>
              <a:t>demandez</a:t>
            </a:r>
            <a:r>
              <a:rPr lang="cs-CZ" sz="2400" dirty="0"/>
              <a:t> pas qui je </a:t>
            </a:r>
            <a:r>
              <a:rPr lang="cs-CZ" sz="2400" dirty="0" err="1"/>
              <a:t>suis</a:t>
            </a:r>
            <a:r>
              <a:rPr lang="cs-CZ" sz="2400" dirty="0"/>
              <a:t> et ne </a:t>
            </a:r>
            <a:r>
              <a:rPr lang="cs-CZ" sz="2400" dirty="0" err="1"/>
              <a:t>me</a:t>
            </a:r>
            <a:r>
              <a:rPr lang="cs-CZ" sz="2400" dirty="0"/>
              <a:t> </a:t>
            </a:r>
            <a:r>
              <a:rPr lang="cs-CZ" sz="2400" dirty="0" err="1"/>
              <a:t>dites</a:t>
            </a:r>
            <a:r>
              <a:rPr lang="cs-CZ" sz="2400" dirty="0"/>
              <a:t> pas de </a:t>
            </a:r>
            <a:r>
              <a:rPr lang="cs-CZ" sz="2400" dirty="0" err="1"/>
              <a:t>rester</a:t>
            </a:r>
            <a:r>
              <a:rPr lang="cs-CZ" sz="2400" dirty="0"/>
              <a:t> </a:t>
            </a:r>
            <a:r>
              <a:rPr lang="cs-CZ" sz="2400" dirty="0" err="1"/>
              <a:t>le</a:t>
            </a:r>
            <a:r>
              <a:rPr lang="cs-CZ" sz="2400" dirty="0"/>
              <a:t> </a:t>
            </a:r>
            <a:r>
              <a:rPr lang="cs-CZ" sz="2400" dirty="0" err="1"/>
              <a:t>même</a:t>
            </a:r>
            <a:r>
              <a:rPr lang="cs-CZ" sz="2400" dirty="0"/>
              <a:t> : </a:t>
            </a:r>
            <a:r>
              <a:rPr lang="cs-CZ" sz="2400" dirty="0" err="1"/>
              <a:t>c'est</a:t>
            </a:r>
            <a:r>
              <a:rPr lang="cs-CZ" sz="2400" dirty="0"/>
              <a:t> </a:t>
            </a:r>
            <a:r>
              <a:rPr lang="cs-CZ" sz="2400" dirty="0" err="1"/>
              <a:t>une</a:t>
            </a:r>
            <a:r>
              <a:rPr lang="cs-CZ" sz="2400" dirty="0"/>
              <a:t> </a:t>
            </a:r>
            <a:r>
              <a:rPr lang="cs-CZ" sz="2400" dirty="0" err="1"/>
              <a:t>morale</a:t>
            </a:r>
            <a:r>
              <a:rPr lang="cs-CZ" sz="2400" dirty="0"/>
              <a:t> </a:t>
            </a:r>
            <a:r>
              <a:rPr lang="cs-CZ" sz="2400" dirty="0" err="1"/>
              <a:t>d'état</a:t>
            </a:r>
            <a:r>
              <a:rPr lang="cs-CZ" sz="2400" dirty="0"/>
              <a:t> civil ; </a:t>
            </a:r>
            <a:r>
              <a:rPr lang="cs-CZ" sz="2400" dirty="0" err="1"/>
              <a:t>elle</a:t>
            </a:r>
            <a:r>
              <a:rPr lang="cs-CZ" sz="2400" dirty="0"/>
              <a:t> </a:t>
            </a:r>
            <a:r>
              <a:rPr lang="cs-CZ" sz="2400" dirty="0" err="1"/>
              <a:t>régit</a:t>
            </a:r>
            <a:r>
              <a:rPr lang="cs-CZ" sz="2400" dirty="0"/>
              <a:t> nos </a:t>
            </a:r>
            <a:r>
              <a:rPr lang="cs-CZ" sz="2400" err="1"/>
              <a:t>papiers</a:t>
            </a:r>
            <a:r>
              <a:rPr lang="cs-CZ" sz="2400" smtClean="0"/>
              <a:t>.“, Foucault, </a:t>
            </a:r>
            <a:r>
              <a:rPr lang="cs-CZ" sz="2400" i="1" smtClean="0"/>
              <a:t>Archélogie du savoir</a:t>
            </a:r>
            <a:r>
              <a:rPr lang="cs-CZ" sz="2400" smtClean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52860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Otázky: </a:t>
            </a:r>
            <a:r>
              <a:rPr lang="cs-CZ" dirty="0" smtClean="0">
                <a:effectLst/>
              </a:rPr>
              <a:t>jaká kritéria?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>
              <a:buNone/>
            </a:pPr>
            <a:r>
              <a:rPr lang="cs-CZ" sz="2400" u="sng" dirty="0" err="1" smtClean="0"/>
              <a:t>Reidentifikace</a:t>
            </a:r>
            <a:endParaRPr lang="cs-CZ" sz="2400" u="sng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nepřerušená existence (tělo, mozek, duševní život)</a:t>
            </a:r>
          </a:p>
          <a:p>
            <a:pPr marL="109728" indent="0">
              <a:buNone/>
            </a:pPr>
            <a:r>
              <a:rPr lang="cs-CZ" sz="2400" u="sng" smtClean="0"/>
              <a:t>Jednota </a:t>
            </a:r>
            <a:r>
              <a:rPr lang="cs-CZ" sz="2400" u="sng" dirty="0" smtClean="0"/>
              <a:t>osoby (charakterizace)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kritéria zahrnují i vlastní </a:t>
            </a:r>
            <a:r>
              <a:rPr lang="cs-CZ" sz="2200" smtClean="0"/>
              <a:t>sebe-chápání osoby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smtClean="0"/>
              <a:t>ale </a:t>
            </a:r>
            <a:r>
              <a:rPr lang="cs-CZ" sz="2200" dirty="0" smtClean="0"/>
              <a:t>mohou nabývat preskriptivní rozměr (návody dobrého, např. koherentního života)</a:t>
            </a:r>
          </a:p>
          <a:p>
            <a:pPr marL="109728" indent="0">
              <a:buNone/>
            </a:pPr>
            <a:r>
              <a:rPr lang="cs-CZ" sz="2400" u="sng" smtClean="0"/>
              <a:t>Odmítnutí </a:t>
            </a:r>
            <a:r>
              <a:rPr lang="cs-CZ" sz="2400" u="sng" dirty="0" smtClean="0"/>
              <a:t>identity</a:t>
            </a:r>
          </a:p>
          <a:p>
            <a:pPr marL="452628" indent="-342900">
              <a:buFont typeface="Arial" panose="020B0604020202020204" pitchFamily="34" charset="0"/>
              <a:buChar char="•"/>
            </a:pPr>
            <a:r>
              <a:rPr lang="cs-CZ" sz="2200" smtClean="0"/>
              <a:t>zkoumat cesty, jak se vymanit z logiky identity (Foucault, Sartre…)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702169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</a:t>
            </a:r>
            <a:r>
              <a:rPr lang="en-US" dirty="0" err="1" smtClean="0"/>
              <a:t>ýznam</a:t>
            </a:r>
            <a:r>
              <a:rPr lang="cs-CZ" dirty="0" smtClean="0"/>
              <a:t>y</a:t>
            </a:r>
            <a:r>
              <a:rPr lang="en-US" dirty="0" smtClean="0"/>
              <a:t> </a:t>
            </a:r>
            <a:r>
              <a:rPr lang="en-US" dirty="0"/>
              <a:t>„identity“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vztahu</a:t>
            </a:r>
            <a:r>
              <a:rPr lang="en-US" dirty="0"/>
              <a:t> k </a:t>
            </a:r>
            <a:r>
              <a:rPr lang="en-US" dirty="0" err="1"/>
              <a:t>osobám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lvl="0" indent="0">
              <a:buNone/>
            </a:pPr>
            <a:r>
              <a:rPr lang="cs-CZ" sz="2400" dirty="0" smtClean="0"/>
              <a:t>1. nepřerušená existence v čase</a:t>
            </a:r>
          </a:p>
          <a:p>
            <a:pPr lvl="1"/>
            <a:r>
              <a:rPr lang="cs-CZ" sz="2400" dirty="0" smtClean="0"/>
              <a:t>zaručovaná tělesnou složkou osoby (typicky mozek)</a:t>
            </a:r>
          </a:p>
          <a:p>
            <a:pPr lvl="1"/>
            <a:r>
              <a:rPr lang="cs-CZ" sz="2400" dirty="0" smtClean="0"/>
              <a:t>zaručovaná duševním životem osoby (</a:t>
            </a:r>
            <a:r>
              <a:rPr lang="cs-CZ" sz="2400" dirty="0" err="1" smtClean="0"/>
              <a:t>typicka</a:t>
            </a:r>
            <a:r>
              <a:rPr lang="cs-CZ" sz="2400" dirty="0" smtClean="0"/>
              <a:t> paměť)</a:t>
            </a:r>
          </a:p>
          <a:p>
            <a:pPr marL="109728" indent="0">
              <a:buNone/>
            </a:pPr>
            <a:r>
              <a:rPr lang="cs-CZ" sz="2400" smtClean="0"/>
              <a:t>2</a:t>
            </a:r>
            <a:r>
              <a:rPr lang="cs-CZ" sz="2400" dirty="0" smtClean="0"/>
              <a:t>. jednota jako výraz sebe-utváření osoby (Ch. </a:t>
            </a:r>
            <a:r>
              <a:rPr lang="cs-CZ" sz="2400" dirty="0" err="1" smtClean="0"/>
              <a:t>Korsgaard</a:t>
            </a:r>
            <a:r>
              <a:rPr lang="cs-CZ" sz="2400" dirty="0" smtClean="0"/>
              <a:t>)</a:t>
            </a:r>
          </a:p>
          <a:p>
            <a:pPr marL="109728" indent="0">
              <a:buNone/>
            </a:pPr>
            <a:endParaRPr lang="cs-CZ" sz="2400" smtClean="0"/>
          </a:p>
          <a:p>
            <a:pPr marL="109728" indent="0">
              <a:buNone/>
            </a:pPr>
            <a:r>
              <a:rPr lang="cs-CZ" sz="2400" smtClean="0"/>
              <a:t>Přednášky:</a:t>
            </a:r>
            <a:endParaRPr lang="cs-CZ" sz="2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kontinuální existence (1): Locke, </a:t>
            </a:r>
            <a:r>
              <a:rPr lang="cs-CZ" sz="2200" dirty="0" err="1" smtClean="0"/>
              <a:t>Parfit</a:t>
            </a:r>
            <a:r>
              <a:rPr lang="cs-CZ" sz="2200" dirty="0" smtClean="0"/>
              <a:t> (</a:t>
            </a:r>
            <a:r>
              <a:rPr lang="cs-CZ" sz="2200" smtClean="0"/>
              <a:t>psychické kritérium)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smtClean="0"/>
              <a:t>osobní </a:t>
            </a:r>
            <a:r>
              <a:rPr lang="cs-CZ" sz="2200" dirty="0" smtClean="0"/>
              <a:t>jednota (2): Locke, </a:t>
            </a:r>
            <a:r>
              <a:rPr lang="cs-CZ" sz="2200" dirty="0" err="1" smtClean="0"/>
              <a:t>Korsgaard</a:t>
            </a:r>
            <a:r>
              <a:rPr lang="cs-CZ" sz="2200" dirty="0" smtClean="0"/>
              <a:t>, </a:t>
            </a:r>
            <a:r>
              <a:rPr lang="cs-CZ" sz="2200" dirty="0" err="1" smtClean="0"/>
              <a:t>Taylor</a:t>
            </a:r>
            <a:r>
              <a:rPr lang="cs-CZ" sz="2200" dirty="0" smtClean="0"/>
              <a:t>, </a:t>
            </a:r>
            <a:r>
              <a:rPr lang="cs-CZ" sz="2200" dirty="0" err="1" smtClean="0"/>
              <a:t>MacIntyre</a:t>
            </a:r>
            <a:r>
              <a:rPr lang="cs-CZ" sz="2200" dirty="0" smtClean="0"/>
              <a:t>, narativní </a:t>
            </a:r>
            <a:r>
              <a:rPr lang="cs-CZ" sz="2200" smtClean="0"/>
              <a:t>pojetí identity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smtClean="0"/>
              <a:t>zpochybnění </a:t>
            </a:r>
            <a:r>
              <a:rPr lang="cs-CZ" sz="2200" dirty="0" smtClean="0"/>
              <a:t>osobní identity</a:t>
            </a:r>
            <a:r>
              <a:rPr lang="cs-CZ" sz="2200" smtClean="0"/>
              <a:t>: Hume, Sartre</a:t>
            </a:r>
            <a:endParaRPr lang="cs-CZ" sz="2200" dirty="0" smtClean="0"/>
          </a:p>
          <a:p>
            <a:pPr marL="109728" indent="0">
              <a:buNone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4091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0"/>
              <a:t>Plán </a:t>
            </a:r>
            <a:r>
              <a:rPr lang="cs-CZ" b="0" smtClean="0"/>
              <a:t>semestru</a:t>
            </a:r>
            <a:endParaRPr lang="en-US" b="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624078" lvl="0" indent="-5143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 smtClean="0"/>
              <a:t>Úvodní </a:t>
            </a:r>
            <a:r>
              <a:rPr lang="cs-CZ" sz="2400" dirty="0"/>
              <a:t>přednáška. Základní pojmy a </a:t>
            </a:r>
            <a:r>
              <a:rPr lang="cs-CZ" sz="2400"/>
              <a:t>otázky </a:t>
            </a:r>
            <a:r>
              <a:rPr lang="cs-CZ" sz="2400" smtClean="0"/>
              <a:t>(9. </a:t>
            </a:r>
            <a:r>
              <a:rPr lang="cs-CZ" sz="2400"/>
              <a:t>10</a:t>
            </a:r>
            <a:r>
              <a:rPr lang="cs-CZ" sz="2400" smtClean="0"/>
              <a:t>.)</a:t>
            </a:r>
            <a:endParaRPr lang="cs-CZ" sz="2400" dirty="0"/>
          </a:p>
          <a:p>
            <a:pPr marL="624078" lvl="0" indent="-5143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smtClean="0"/>
              <a:t>John </a:t>
            </a:r>
            <a:r>
              <a:rPr lang="cs-CZ" sz="2400"/>
              <a:t>Locke: identita osoby sahá tak daleko, kam sahá její vědomí (16. 10</a:t>
            </a:r>
            <a:r>
              <a:rPr lang="cs-CZ" sz="2400" smtClean="0"/>
              <a:t>.)</a:t>
            </a:r>
            <a:endParaRPr lang="cs-CZ" sz="2400"/>
          </a:p>
          <a:p>
            <a:pPr marL="624078" lvl="0" indent="-5143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smtClean="0"/>
              <a:t>Námitky </a:t>
            </a:r>
            <a:r>
              <a:rPr lang="cs-CZ" sz="2400"/>
              <a:t>proti Lockovi (23. 10</a:t>
            </a:r>
            <a:r>
              <a:rPr lang="cs-CZ" sz="2400" smtClean="0"/>
              <a:t>.)</a:t>
            </a:r>
            <a:endParaRPr lang="cs-CZ" sz="2400"/>
          </a:p>
          <a:p>
            <a:pPr marL="624078" lvl="0" indent="-5143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smtClean="0"/>
              <a:t>David </a:t>
            </a:r>
            <a:r>
              <a:rPr lang="cs-CZ" sz="2400"/>
              <a:t>Hume: mysl jako svazek po sobě jdoucích percepcí (30. 10</a:t>
            </a:r>
            <a:r>
              <a:rPr lang="cs-CZ" sz="2400" smtClean="0"/>
              <a:t>.)</a:t>
            </a:r>
            <a:endParaRPr lang="cs-CZ" sz="2400"/>
          </a:p>
          <a:p>
            <a:pPr marL="624078" lvl="0" indent="-5143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smtClean="0"/>
              <a:t>Lockovské </a:t>
            </a:r>
            <a:r>
              <a:rPr lang="cs-CZ" sz="2400"/>
              <a:t>myšlenkové experimenty ve 20. století - D. Parfit aj. (6. 11</a:t>
            </a:r>
            <a:r>
              <a:rPr lang="cs-CZ" sz="2400" smtClean="0"/>
              <a:t>.)</a:t>
            </a:r>
          </a:p>
          <a:p>
            <a:pPr marL="624078" lvl="0" indent="-5143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smtClean="0"/>
              <a:t>Praktická </a:t>
            </a:r>
            <a:r>
              <a:rPr lang="cs-CZ" sz="2400"/>
              <a:t>identita - Christine Korsgaard (13. 11</a:t>
            </a:r>
            <a:r>
              <a:rPr lang="cs-CZ" sz="2400" smtClean="0"/>
              <a:t>.)</a:t>
            </a:r>
            <a:endParaRPr lang="cs-CZ" sz="2400"/>
          </a:p>
          <a:p>
            <a:pPr marL="624078" lvl="0" indent="-5143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smtClean="0"/>
              <a:t>Identita </a:t>
            </a:r>
            <a:r>
              <a:rPr lang="cs-CZ" sz="2400"/>
              <a:t>a morální dilema - Jean-Paul Sartre a Charles Taylor (20. 11</a:t>
            </a:r>
            <a:r>
              <a:rPr lang="cs-CZ" sz="2400" smtClean="0"/>
              <a:t>.)</a:t>
            </a:r>
            <a:endParaRPr lang="cs-CZ" sz="2400"/>
          </a:p>
          <a:p>
            <a:pPr marL="624078" lvl="0" indent="-5143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smtClean="0"/>
              <a:t>Identita </a:t>
            </a:r>
            <a:r>
              <a:rPr lang="cs-CZ" sz="2400"/>
              <a:t>jako etické téma - Aladsair MacIntyre (27. 11</a:t>
            </a:r>
            <a:r>
              <a:rPr lang="cs-CZ" sz="2400" smtClean="0"/>
              <a:t>.)</a:t>
            </a:r>
            <a:endParaRPr lang="cs-CZ" sz="2400"/>
          </a:p>
          <a:p>
            <a:pPr marL="624078" lvl="0" indent="-5143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smtClean="0"/>
              <a:t>Narativní </a:t>
            </a:r>
            <a:r>
              <a:rPr lang="cs-CZ" sz="2400"/>
              <a:t>pojetí osobní identity - A. MacIntyre a Paul Ricoeur (4. 12</a:t>
            </a:r>
            <a:r>
              <a:rPr lang="cs-CZ" sz="2400" smtClean="0"/>
              <a:t>.)</a:t>
            </a:r>
            <a:endParaRPr lang="cs-CZ" sz="2400"/>
          </a:p>
          <a:p>
            <a:pPr marL="624078" lvl="0" indent="-5143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smtClean="0"/>
              <a:t>Téma </a:t>
            </a:r>
            <a:r>
              <a:rPr lang="cs-CZ" sz="2400"/>
              <a:t>osobní identity ve filmu (11. 12</a:t>
            </a:r>
            <a:r>
              <a:rPr lang="cs-CZ" sz="2400" smtClean="0"/>
              <a:t>.)</a:t>
            </a:r>
            <a:endParaRPr lang="cs-CZ" sz="2400"/>
          </a:p>
          <a:p>
            <a:pPr marL="624078" lvl="0" indent="-5143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smtClean="0"/>
              <a:t>Závěrečná </a:t>
            </a:r>
            <a:r>
              <a:rPr lang="cs-CZ" sz="2400"/>
              <a:t>přednáška (18. 12</a:t>
            </a:r>
            <a:r>
              <a:rPr lang="cs-CZ" sz="2400" smtClean="0"/>
              <a:t>.)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572802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effectLst/>
              </a:rPr>
              <a:t>Podmínky k udělení atestu</a:t>
            </a:r>
            <a:r>
              <a:rPr lang="cs-CZ" dirty="0" smtClean="0">
                <a:effectLst/>
              </a:rPr>
              <a:t>: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>
              <a:buNone/>
            </a:pPr>
            <a:r>
              <a:rPr lang="cs-CZ" sz="2400" dirty="0" smtClean="0"/>
              <a:t>a) pravidelná </a:t>
            </a:r>
            <a:r>
              <a:rPr lang="cs-CZ" sz="2400" dirty="0"/>
              <a:t>účast na </a:t>
            </a:r>
            <a:r>
              <a:rPr lang="cs-CZ" sz="2400" dirty="0" smtClean="0"/>
              <a:t>přednáškách</a:t>
            </a:r>
          </a:p>
          <a:p>
            <a:r>
              <a:rPr lang="cs-CZ" sz="2400" smtClean="0"/>
              <a:t>b</a:t>
            </a:r>
            <a:r>
              <a:rPr lang="cs-CZ" sz="2400"/>
              <a:t>) krátký „domácí“ test zadaný 6. 11. a odevzdaný nejpozději 20. 11. Studenti odpoví v rozsahu 2ns na 1 otázku, která bude vycházet z výkladů a textů probraných v rámci přednášky.</a:t>
            </a:r>
            <a:endParaRPr lang="en-US" sz="2400"/>
          </a:p>
          <a:p>
            <a:r>
              <a:rPr lang="cs-CZ" sz="2400"/>
              <a:t>c) krátký „domácí“ test zadaný 4. 12. a odevzdaný nejpozději k datu poslední přednášky, tj. 18. 12. 2017. Studenti odpoví v rozsahu 4ns na 2 otázky, které bude vycházet z výkladů a textů probraných v rámci přednášky.</a:t>
            </a:r>
            <a:endParaRPr lang="en-US" sz="2400"/>
          </a:p>
          <a:p>
            <a:r>
              <a:rPr lang="cs-CZ" sz="2400" smtClean="0"/>
              <a:t>Pokud </a:t>
            </a:r>
            <a:r>
              <a:rPr lang="cs-CZ" sz="2400"/>
              <a:t>student neodevzdá oba testy (tj. pokud nesplní body b a c) k předepsaným datům (20. 11. a 18. 12. 2017), nebude mu udělen zápočet. Na testy zaslané v pozdějším termínu nebude brán zřetel</a:t>
            </a:r>
            <a:r>
              <a:rPr lang="cs-CZ" sz="2400" smtClean="0"/>
              <a:t>.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802425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097280" y="296128"/>
            <a:ext cx="10058400" cy="1450757"/>
          </a:xfrm>
        </p:spPr>
        <p:txBody>
          <a:bodyPr>
            <a:normAutofit/>
          </a:bodyPr>
          <a:lstStyle/>
          <a:p>
            <a:r>
              <a:rPr lang="cs-CZ" dirty="0" err="1" smtClean="0"/>
              <a:t>Still</a:t>
            </a:r>
            <a:r>
              <a:rPr lang="cs-CZ" dirty="0" smtClean="0"/>
              <a:t> Alice, </a:t>
            </a:r>
            <a:r>
              <a:rPr lang="cs-CZ" dirty="0"/>
              <a:t>2014 </a:t>
            </a:r>
            <a:r>
              <a:rPr lang="cs-CZ" dirty="0" smtClean="0"/>
              <a:t>(knižní předloha Lisa </a:t>
            </a:r>
            <a:r>
              <a:rPr lang="cs-CZ" err="1"/>
              <a:t>Genova</a:t>
            </a:r>
            <a:r>
              <a:rPr lang="cs-CZ" smtClean="0"/>
              <a:t>), </a:t>
            </a:r>
            <a:r>
              <a:rPr lang="cs-CZ"/>
              <a:t>1:06:40 -</a:t>
            </a:r>
            <a:r>
              <a:rPr lang="cs-CZ" smtClean="0"/>
              <a:t> 1:10:07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cs-CZ" sz="2800" dirty="0"/>
              <a:t>“I </a:t>
            </a:r>
            <a:r>
              <a:rPr lang="cs-CZ" sz="2800" dirty="0" err="1"/>
              <a:t>am</a:t>
            </a:r>
            <a:r>
              <a:rPr lang="cs-CZ" sz="2800" dirty="0"/>
              <a:t> a person </a:t>
            </a:r>
            <a:r>
              <a:rPr lang="cs-CZ" sz="2800" dirty="0" err="1"/>
              <a:t>living</a:t>
            </a:r>
            <a:r>
              <a:rPr lang="cs-CZ" sz="2800" dirty="0"/>
              <a:t> </a:t>
            </a:r>
            <a:r>
              <a:rPr lang="cs-CZ" sz="2800" dirty="0" err="1"/>
              <a:t>with</a:t>
            </a:r>
            <a:r>
              <a:rPr lang="cs-CZ" sz="2800" dirty="0"/>
              <a:t> early </a:t>
            </a:r>
            <a:r>
              <a:rPr lang="cs-CZ" sz="2800" dirty="0" err="1"/>
              <a:t>onset</a:t>
            </a:r>
            <a:r>
              <a:rPr lang="cs-CZ" sz="2800" dirty="0"/>
              <a:t> </a:t>
            </a:r>
            <a:r>
              <a:rPr lang="cs-CZ" sz="2800" dirty="0" err="1"/>
              <a:t>Alzheimer’s</a:t>
            </a:r>
            <a:r>
              <a:rPr lang="cs-CZ" sz="2800" dirty="0"/>
              <a:t>, and as </a:t>
            </a:r>
            <a:r>
              <a:rPr lang="cs-CZ" sz="2800" dirty="0" err="1"/>
              <a:t>that</a:t>
            </a:r>
            <a:r>
              <a:rPr lang="cs-CZ" sz="2800" dirty="0"/>
              <a:t> person, </a:t>
            </a:r>
            <a:r>
              <a:rPr lang="cs-CZ" sz="2800" dirty="0" smtClean="0"/>
              <a:t>I </a:t>
            </a:r>
            <a:r>
              <a:rPr lang="cs-CZ" sz="2800" dirty="0" err="1"/>
              <a:t>find</a:t>
            </a:r>
            <a:r>
              <a:rPr lang="cs-CZ" sz="2800" dirty="0"/>
              <a:t> </a:t>
            </a:r>
            <a:r>
              <a:rPr lang="cs-CZ" sz="2800" dirty="0" err="1"/>
              <a:t>myself</a:t>
            </a:r>
            <a:r>
              <a:rPr lang="cs-CZ" sz="2800" dirty="0"/>
              <a:t> </a:t>
            </a:r>
            <a:r>
              <a:rPr lang="cs-CZ" sz="2800" dirty="0" err="1"/>
              <a:t>learning</a:t>
            </a:r>
            <a:r>
              <a:rPr lang="cs-CZ" sz="2800" dirty="0"/>
              <a:t> </a:t>
            </a:r>
            <a:r>
              <a:rPr lang="cs-CZ" sz="2800" dirty="0" err="1"/>
              <a:t>the</a:t>
            </a:r>
            <a:r>
              <a:rPr lang="cs-CZ" sz="2800" dirty="0"/>
              <a:t> art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losing</a:t>
            </a:r>
            <a:r>
              <a:rPr lang="cs-CZ" sz="2800" dirty="0"/>
              <a:t> </a:t>
            </a:r>
            <a:r>
              <a:rPr lang="cs-CZ" sz="2800" dirty="0" err="1"/>
              <a:t>every</a:t>
            </a:r>
            <a:r>
              <a:rPr lang="cs-CZ" sz="2800" dirty="0"/>
              <a:t> </a:t>
            </a:r>
            <a:r>
              <a:rPr lang="cs-CZ" sz="2800" dirty="0" err="1"/>
              <a:t>day</a:t>
            </a:r>
            <a:r>
              <a:rPr lang="cs-CZ" sz="2800" dirty="0"/>
              <a:t>. </a:t>
            </a:r>
            <a:r>
              <a:rPr lang="cs-CZ" sz="2800" dirty="0" err="1"/>
              <a:t>Losing</a:t>
            </a:r>
            <a:r>
              <a:rPr lang="cs-CZ" sz="2800" dirty="0"/>
              <a:t> my </a:t>
            </a:r>
            <a:r>
              <a:rPr lang="cs-CZ" sz="2800" dirty="0" err="1"/>
              <a:t>bearings</a:t>
            </a:r>
            <a:r>
              <a:rPr lang="cs-CZ" sz="2800" dirty="0"/>
              <a:t>, </a:t>
            </a:r>
            <a:r>
              <a:rPr lang="cs-CZ" sz="2800" dirty="0" err="1"/>
              <a:t>losing</a:t>
            </a:r>
            <a:r>
              <a:rPr lang="cs-CZ" sz="2800" dirty="0"/>
              <a:t> </a:t>
            </a:r>
            <a:r>
              <a:rPr lang="cs-CZ" sz="2800" dirty="0" err="1"/>
              <a:t>objects</a:t>
            </a:r>
            <a:r>
              <a:rPr lang="cs-CZ" sz="2800" dirty="0"/>
              <a:t>, </a:t>
            </a:r>
            <a:r>
              <a:rPr lang="cs-CZ" sz="2800" err="1"/>
              <a:t>losing</a:t>
            </a:r>
            <a:r>
              <a:rPr lang="cs-CZ" sz="2800"/>
              <a:t> </a:t>
            </a:r>
            <a:r>
              <a:rPr lang="cs-CZ" sz="2800" smtClean="0"/>
              <a:t>sleep</a:t>
            </a:r>
            <a:r>
              <a:rPr lang="cs-CZ" sz="2800" dirty="0"/>
              <a:t>, but </a:t>
            </a:r>
            <a:r>
              <a:rPr lang="cs-CZ" sz="2800" dirty="0" err="1"/>
              <a:t>mostly</a:t>
            </a:r>
            <a:r>
              <a:rPr lang="cs-CZ" sz="2800" dirty="0"/>
              <a:t> </a:t>
            </a:r>
            <a:r>
              <a:rPr lang="cs-CZ" sz="2800" dirty="0" err="1"/>
              <a:t>losing</a:t>
            </a:r>
            <a:r>
              <a:rPr lang="cs-CZ" sz="2800" dirty="0"/>
              <a:t> </a:t>
            </a:r>
            <a:r>
              <a:rPr lang="cs-CZ" sz="2800" dirty="0" err="1"/>
              <a:t>memories</a:t>
            </a:r>
            <a:r>
              <a:rPr lang="cs-CZ" sz="2800" dirty="0"/>
              <a:t>... </a:t>
            </a:r>
            <a:r>
              <a:rPr lang="cs-CZ" sz="2800" dirty="0" err="1"/>
              <a:t>Who</a:t>
            </a:r>
            <a:r>
              <a:rPr lang="cs-CZ" sz="2800" dirty="0"/>
              <a:t> </a:t>
            </a:r>
            <a:r>
              <a:rPr lang="cs-CZ" sz="2800" dirty="0" err="1"/>
              <a:t>can</a:t>
            </a:r>
            <a:r>
              <a:rPr lang="cs-CZ" sz="2800" dirty="0"/>
              <a:t> </a:t>
            </a:r>
            <a:r>
              <a:rPr lang="cs-CZ" sz="2800" dirty="0" err="1"/>
              <a:t>take</a:t>
            </a:r>
            <a:r>
              <a:rPr lang="cs-CZ" sz="2800" dirty="0"/>
              <a:t> </a:t>
            </a:r>
            <a:r>
              <a:rPr lang="cs-CZ" sz="2800" dirty="0" err="1"/>
              <a:t>us</a:t>
            </a:r>
            <a:r>
              <a:rPr lang="cs-CZ" sz="2800" dirty="0"/>
              <a:t> </a:t>
            </a:r>
            <a:r>
              <a:rPr lang="cs-CZ" sz="2800" dirty="0" err="1" smtClean="0"/>
              <a:t>seriously</a:t>
            </a:r>
            <a:r>
              <a:rPr lang="cs-CZ" sz="2800" dirty="0" smtClean="0"/>
              <a:t> </a:t>
            </a:r>
            <a:r>
              <a:rPr lang="cs-CZ" sz="2800" dirty="0" err="1" smtClean="0"/>
              <a:t>when</a:t>
            </a:r>
            <a:r>
              <a:rPr lang="cs-CZ" sz="2800" dirty="0" smtClean="0"/>
              <a:t> </a:t>
            </a:r>
            <a:r>
              <a:rPr lang="cs-CZ" sz="2800" dirty="0" err="1"/>
              <a:t>we</a:t>
            </a:r>
            <a:r>
              <a:rPr lang="cs-CZ" sz="2800" dirty="0"/>
              <a:t> are so far </a:t>
            </a:r>
            <a:r>
              <a:rPr lang="cs-CZ" sz="2800" dirty="0" err="1"/>
              <a:t>from</a:t>
            </a:r>
            <a:r>
              <a:rPr lang="cs-CZ" sz="2800" dirty="0"/>
              <a:t> </a:t>
            </a:r>
            <a:r>
              <a:rPr lang="cs-CZ" sz="2800" dirty="0" err="1"/>
              <a:t>what</a:t>
            </a:r>
            <a:r>
              <a:rPr lang="cs-CZ" sz="2800" dirty="0"/>
              <a:t> </a:t>
            </a:r>
            <a:r>
              <a:rPr lang="cs-CZ" sz="2800" dirty="0" err="1"/>
              <a:t>we</a:t>
            </a:r>
            <a:r>
              <a:rPr lang="cs-CZ" sz="2800" dirty="0"/>
              <a:t> </a:t>
            </a:r>
            <a:r>
              <a:rPr lang="cs-CZ" sz="2800" dirty="0" err="1"/>
              <a:t>once</a:t>
            </a:r>
            <a:r>
              <a:rPr lang="cs-CZ" sz="2800" dirty="0"/>
              <a:t> </a:t>
            </a:r>
            <a:r>
              <a:rPr lang="cs-CZ" sz="2800" dirty="0" err="1"/>
              <a:t>were</a:t>
            </a:r>
            <a:r>
              <a:rPr lang="cs-CZ" sz="2800" dirty="0"/>
              <a:t>?… </a:t>
            </a:r>
            <a:endParaRPr lang="cs-CZ" sz="2800" dirty="0" smtClean="0"/>
          </a:p>
          <a:p>
            <a:pPr marL="109728" indent="0">
              <a:buNone/>
            </a:pPr>
            <a:r>
              <a:rPr lang="cs-CZ" sz="2800" dirty="0" smtClean="0"/>
              <a:t>but </a:t>
            </a:r>
            <a:r>
              <a:rPr lang="cs-CZ" sz="2800" dirty="0" err="1"/>
              <a:t>this</a:t>
            </a:r>
            <a:r>
              <a:rPr lang="cs-CZ" sz="2800" dirty="0"/>
              <a:t> </a:t>
            </a:r>
            <a:r>
              <a:rPr lang="cs-CZ" sz="2800" dirty="0" err="1"/>
              <a:t>is</a:t>
            </a:r>
            <a:r>
              <a:rPr lang="cs-CZ" sz="2800" dirty="0"/>
              <a:t> not </a:t>
            </a:r>
            <a:r>
              <a:rPr lang="cs-CZ" sz="2800" dirty="0" err="1"/>
              <a:t>who</a:t>
            </a:r>
            <a:r>
              <a:rPr lang="cs-CZ" sz="2800" dirty="0"/>
              <a:t> </a:t>
            </a:r>
            <a:r>
              <a:rPr lang="cs-CZ" sz="2800" dirty="0" err="1"/>
              <a:t>we</a:t>
            </a:r>
            <a:r>
              <a:rPr lang="cs-CZ" sz="2800" dirty="0"/>
              <a:t> </a:t>
            </a:r>
            <a:r>
              <a:rPr lang="cs-CZ" sz="2800" dirty="0" smtClean="0"/>
              <a:t>are, </a:t>
            </a:r>
            <a:r>
              <a:rPr lang="cs-CZ" sz="2800" dirty="0" err="1" smtClean="0"/>
              <a:t>this</a:t>
            </a:r>
            <a:r>
              <a:rPr lang="cs-CZ" sz="2800" dirty="0" smtClean="0"/>
              <a:t> </a:t>
            </a:r>
            <a:r>
              <a:rPr lang="cs-CZ" sz="2800" dirty="0" err="1"/>
              <a:t>is</a:t>
            </a:r>
            <a:r>
              <a:rPr lang="cs-CZ" sz="2800" dirty="0"/>
              <a:t> </a:t>
            </a:r>
            <a:r>
              <a:rPr lang="cs-CZ" sz="2800" dirty="0" err="1"/>
              <a:t>our</a:t>
            </a:r>
            <a:r>
              <a:rPr lang="cs-CZ" sz="2800" dirty="0"/>
              <a:t> </a:t>
            </a:r>
            <a:r>
              <a:rPr lang="cs-CZ" sz="2800" dirty="0" err="1"/>
              <a:t>disease</a:t>
            </a:r>
            <a:r>
              <a:rPr lang="cs-CZ" sz="2800" dirty="0"/>
              <a:t>, and </a:t>
            </a:r>
            <a:r>
              <a:rPr lang="cs-CZ" sz="2800" dirty="0" err="1"/>
              <a:t>like</a:t>
            </a:r>
            <a:r>
              <a:rPr lang="cs-CZ" sz="2800" dirty="0"/>
              <a:t> </a:t>
            </a:r>
            <a:r>
              <a:rPr lang="cs-CZ" sz="2800" dirty="0" err="1"/>
              <a:t>any</a:t>
            </a:r>
            <a:r>
              <a:rPr lang="cs-CZ" sz="2800" dirty="0"/>
              <a:t> </a:t>
            </a:r>
            <a:r>
              <a:rPr lang="cs-CZ" sz="2800" dirty="0" err="1"/>
              <a:t>disease</a:t>
            </a:r>
            <a:r>
              <a:rPr lang="cs-CZ" sz="2800" dirty="0"/>
              <a:t>, </a:t>
            </a:r>
            <a:r>
              <a:rPr lang="cs-CZ" sz="2800" dirty="0" err="1"/>
              <a:t>it</a:t>
            </a:r>
            <a:r>
              <a:rPr lang="cs-CZ" sz="2800" dirty="0"/>
              <a:t> has a cause, </a:t>
            </a:r>
            <a:r>
              <a:rPr lang="cs-CZ" sz="2800" dirty="0" err="1"/>
              <a:t>it</a:t>
            </a:r>
            <a:r>
              <a:rPr lang="cs-CZ" sz="2800" dirty="0"/>
              <a:t> has a </a:t>
            </a:r>
            <a:r>
              <a:rPr lang="cs-CZ" sz="2800" dirty="0" err="1" smtClean="0"/>
              <a:t>progression</a:t>
            </a:r>
            <a:r>
              <a:rPr lang="cs-CZ" sz="2800" dirty="0" smtClean="0"/>
              <a:t>, and </a:t>
            </a:r>
            <a:r>
              <a:rPr lang="cs-CZ" sz="2800" dirty="0" err="1"/>
              <a:t>it</a:t>
            </a:r>
            <a:r>
              <a:rPr lang="cs-CZ" sz="2800" dirty="0"/>
              <a:t> </a:t>
            </a:r>
            <a:r>
              <a:rPr lang="cs-CZ" sz="2800" dirty="0" err="1"/>
              <a:t>could</a:t>
            </a:r>
            <a:r>
              <a:rPr lang="cs-CZ" sz="2800" dirty="0"/>
              <a:t> </a:t>
            </a:r>
            <a:r>
              <a:rPr lang="cs-CZ" sz="2800" dirty="0" err="1"/>
              <a:t>have</a:t>
            </a:r>
            <a:r>
              <a:rPr lang="cs-CZ" sz="2800" dirty="0"/>
              <a:t> a </a:t>
            </a:r>
            <a:r>
              <a:rPr lang="cs-CZ" sz="2800" dirty="0" err="1"/>
              <a:t>cure</a:t>
            </a:r>
            <a:r>
              <a:rPr lang="cs-CZ" sz="2800" dirty="0"/>
              <a:t>… but </a:t>
            </a:r>
            <a:r>
              <a:rPr lang="cs-CZ" sz="2800" dirty="0" err="1"/>
              <a:t>for</a:t>
            </a:r>
            <a:r>
              <a:rPr lang="cs-CZ" sz="2800" dirty="0"/>
              <a:t> </a:t>
            </a:r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time</a:t>
            </a:r>
            <a:r>
              <a:rPr lang="cs-CZ" sz="2800" dirty="0"/>
              <a:t> </a:t>
            </a:r>
            <a:r>
              <a:rPr lang="cs-CZ" sz="2800" dirty="0" err="1"/>
              <a:t>being</a:t>
            </a:r>
            <a:r>
              <a:rPr lang="cs-CZ" sz="2800" dirty="0"/>
              <a:t>, I </a:t>
            </a:r>
            <a:r>
              <a:rPr lang="cs-CZ" sz="2800" dirty="0" err="1"/>
              <a:t>am</a:t>
            </a:r>
            <a:r>
              <a:rPr lang="cs-CZ" sz="2800" dirty="0"/>
              <a:t> </a:t>
            </a:r>
            <a:r>
              <a:rPr lang="cs-CZ" sz="2800" dirty="0" err="1"/>
              <a:t>still</a:t>
            </a:r>
            <a:r>
              <a:rPr lang="cs-CZ" sz="2800" dirty="0"/>
              <a:t> </a:t>
            </a:r>
            <a:r>
              <a:rPr lang="cs-CZ" sz="2800" dirty="0" err="1"/>
              <a:t>alive</a:t>
            </a:r>
            <a:r>
              <a:rPr lang="cs-CZ" sz="2800" dirty="0"/>
              <a:t>, … </a:t>
            </a:r>
            <a:r>
              <a:rPr lang="cs-CZ" sz="2800" dirty="0" smtClean="0"/>
              <a:t>I </a:t>
            </a:r>
            <a:r>
              <a:rPr lang="cs-CZ" sz="2800" dirty="0" err="1"/>
              <a:t>am</a:t>
            </a:r>
            <a:r>
              <a:rPr lang="cs-CZ" sz="2800" dirty="0"/>
              <a:t> not </a:t>
            </a:r>
            <a:r>
              <a:rPr lang="cs-CZ" sz="2800" dirty="0" err="1"/>
              <a:t>suffering</a:t>
            </a:r>
            <a:r>
              <a:rPr lang="cs-CZ" sz="2800" dirty="0"/>
              <a:t>, I </a:t>
            </a:r>
            <a:r>
              <a:rPr lang="cs-CZ" sz="2800" dirty="0" err="1"/>
              <a:t>am</a:t>
            </a:r>
            <a:r>
              <a:rPr lang="cs-CZ" sz="2800" dirty="0"/>
              <a:t> </a:t>
            </a:r>
            <a:r>
              <a:rPr lang="cs-CZ" sz="2800" dirty="0" err="1"/>
              <a:t>struggling</a:t>
            </a:r>
            <a:r>
              <a:rPr lang="cs-CZ" sz="2800" dirty="0"/>
              <a:t> to </a:t>
            </a:r>
            <a:r>
              <a:rPr lang="cs-CZ" sz="2800" dirty="0" err="1"/>
              <a:t>be</a:t>
            </a:r>
            <a:r>
              <a:rPr lang="cs-CZ" sz="2800" dirty="0"/>
              <a:t> a part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 smtClean="0"/>
              <a:t>things</a:t>
            </a:r>
            <a:r>
              <a:rPr lang="cs-CZ" sz="2800" dirty="0" smtClean="0"/>
              <a:t>, to </a:t>
            </a:r>
            <a:r>
              <a:rPr lang="cs-CZ" sz="2800" dirty="0" err="1"/>
              <a:t>stay</a:t>
            </a:r>
            <a:r>
              <a:rPr lang="cs-CZ" sz="2800" dirty="0"/>
              <a:t> </a:t>
            </a:r>
            <a:r>
              <a:rPr lang="cs-CZ" sz="2800" dirty="0" err="1"/>
              <a:t>connected</a:t>
            </a:r>
            <a:r>
              <a:rPr lang="cs-CZ" sz="2800" dirty="0"/>
              <a:t> to </a:t>
            </a:r>
            <a:r>
              <a:rPr lang="cs-CZ" sz="2800" dirty="0" err="1"/>
              <a:t>whom</a:t>
            </a:r>
            <a:r>
              <a:rPr lang="cs-CZ" sz="2800" dirty="0"/>
              <a:t> I </a:t>
            </a:r>
            <a:r>
              <a:rPr lang="cs-CZ" sz="2800" dirty="0" err="1"/>
              <a:t>once</a:t>
            </a:r>
            <a:r>
              <a:rPr lang="cs-CZ" sz="2800" dirty="0"/>
              <a:t> </a:t>
            </a:r>
            <a:r>
              <a:rPr lang="cs-CZ" sz="2800" err="1"/>
              <a:t>was</a:t>
            </a:r>
            <a:r>
              <a:rPr lang="cs-CZ" sz="2800" smtClean="0"/>
              <a:t>”</a:t>
            </a:r>
          </a:p>
          <a:p>
            <a:pPr marL="109728" indent="0">
              <a:buNone/>
            </a:pPr>
            <a:r>
              <a:rPr lang="cs-CZ" sz="2800" smtClean="0"/>
              <a:t>(viz též: </a:t>
            </a:r>
            <a:r>
              <a:rPr lang="cs-CZ" sz="2800"/>
              <a:t>O. Sacks, </a:t>
            </a:r>
            <a:r>
              <a:rPr lang="cs-CZ" sz="2800" i="1"/>
              <a:t>Ztracený námořník</a:t>
            </a:r>
            <a:r>
              <a:rPr lang="cs-CZ" sz="2800"/>
              <a:t> (in: Muž, který si pletl manželku s </a:t>
            </a:r>
            <a:r>
              <a:rPr lang="cs-CZ" sz="2800" smtClean="0"/>
              <a:t>kloboukem, ) </a:t>
            </a:r>
            <a:endParaRPr lang="en-US" sz="2800" dirty="0"/>
          </a:p>
          <a:p>
            <a:pPr lvl="1"/>
            <a:endParaRPr lang="cs-CZ" sz="2000" dirty="0" smtClean="0"/>
          </a:p>
          <a:p>
            <a:pPr marL="109728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83012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Pojmy: numerická a kvalitativní identita</a:t>
            </a:r>
            <a:endParaRPr lang="en-US" sz="32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„</a:t>
            </a:r>
            <a:r>
              <a:rPr lang="cs-CZ" sz="2400" dirty="0"/>
              <a:t>jedny věci </a:t>
            </a:r>
            <a:r>
              <a:rPr lang="cs-CZ" sz="2400" dirty="0" err="1"/>
              <a:t>slovou</a:t>
            </a:r>
            <a:r>
              <a:rPr lang="cs-CZ" sz="2400" dirty="0"/>
              <a:t> </a:t>
            </a:r>
            <a:r>
              <a:rPr lang="cs-CZ" sz="2400" dirty="0" err="1"/>
              <a:t>jednem</a:t>
            </a:r>
            <a:r>
              <a:rPr lang="cs-CZ" sz="2400" dirty="0"/>
              <a:t> co do počtu, druhé co do druhu, rodu a </a:t>
            </a:r>
            <a:r>
              <a:rPr lang="cs-CZ" sz="2400" dirty="0" smtClean="0"/>
              <a:t>obdoby.“ (</a:t>
            </a:r>
            <a:r>
              <a:rPr lang="cs-CZ" sz="2400" dirty="0" err="1"/>
              <a:t>Aristotelés</a:t>
            </a:r>
            <a:r>
              <a:rPr lang="cs-CZ" sz="2400" dirty="0"/>
              <a:t>, </a:t>
            </a:r>
            <a:r>
              <a:rPr lang="cs-CZ" sz="2400" i="1" dirty="0"/>
              <a:t>Metafyzika, </a:t>
            </a:r>
            <a:r>
              <a:rPr lang="cs-CZ" sz="2400" dirty="0" smtClean="0"/>
              <a:t>V/6, „</a:t>
            </a:r>
            <a:r>
              <a:rPr lang="cs-CZ" sz="2400" dirty="0"/>
              <a:t>Jedno</a:t>
            </a:r>
            <a:r>
              <a:rPr lang="cs-CZ" sz="2400" dirty="0" smtClean="0"/>
              <a:t>“).</a:t>
            </a:r>
          </a:p>
          <a:p>
            <a:r>
              <a:rPr lang="cs-CZ" sz="2400" i="1" dirty="0"/>
              <a:t>Numerická</a:t>
            </a:r>
            <a:r>
              <a:rPr lang="cs-CZ" sz="2400" dirty="0"/>
              <a:t> </a:t>
            </a:r>
            <a:r>
              <a:rPr lang="cs-CZ" sz="2400" dirty="0" smtClean="0"/>
              <a:t>identita: totožnost </a:t>
            </a:r>
            <a:r>
              <a:rPr lang="cs-CZ" sz="2400" dirty="0"/>
              <a:t>věci (osoby, události) se sebou </a:t>
            </a:r>
            <a:r>
              <a:rPr lang="cs-CZ" sz="2400" dirty="0" smtClean="0"/>
              <a:t>samou.</a:t>
            </a:r>
          </a:p>
          <a:p>
            <a:r>
              <a:rPr lang="cs-CZ" sz="2400" i="1" dirty="0" smtClean="0"/>
              <a:t>Kvalitativní</a:t>
            </a:r>
            <a:r>
              <a:rPr lang="cs-CZ" sz="2400" dirty="0" smtClean="0"/>
              <a:t> identita: dvě </a:t>
            </a:r>
            <a:r>
              <a:rPr lang="cs-CZ" sz="2400" dirty="0"/>
              <a:t>či více (numericky) odlišných věcí </a:t>
            </a:r>
            <a:r>
              <a:rPr lang="cs-CZ" sz="2400" dirty="0" smtClean="0"/>
              <a:t>se shodují </a:t>
            </a:r>
            <a:r>
              <a:rPr lang="cs-CZ" sz="2400" dirty="0"/>
              <a:t>v některé (některých) ze svých vlastností.</a:t>
            </a:r>
            <a:endParaRPr lang="en-US" sz="2400" dirty="0"/>
          </a:p>
          <a:p>
            <a:r>
              <a:rPr lang="cs-CZ" sz="2400" dirty="0" smtClean="0"/>
              <a:t>Identita v silnějším smyslu: numerická identita (</a:t>
            </a:r>
            <a:r>
              <a:rPr lang="cs-CZ" sz="2400" dirty="0" err="1" smtClean="0"/>
              <a:t>Aristotelés</a:t>
            </a:r>
            <a:r>
              <a:rPr lang="cs-CZ" sz="2400" dirty="0" smtClean="0"/>
              <a:t>, </a:t>
            </a:r>
            <a:r>
              <a:rPr lang="cs-CZ" sz="2400" i="1" dirty="0" smtClean="0"/>
              <a:t>Metafyzika</a:t>
            </a:r>
            <a:r>
              <a:rPr lang="cs-CZ" sz="2400" dirty="0" smtClean="0"/>
              <a:t> </a:t>
            </a:r>
            <a:r>
              <a:rPr lang="cs-CZ" sz="2400" dirty="0"/>
              <a:t>1016b35: „Co je totiž </a:t>
            </a:r>
            <a:r>
              <a:rPr lang="cs-CZ" sz="2400" dirty="0" err="1"/>
              <a:t>jednem</a:t>
            </a:r>
            <a:r>
              <a:rPr lang="cs-CZ" sz="2400" dirty="0"/>
              <a:t> co do počtu, je jím také co do druhu, ale ne všechno, co je </a:t>
            </a:r>
            <a:r>
              <a:rPr lang="cs-CZ" sz="2400" dirty="0" err="1"/>
              <a:t>jednem</a:t>
            </a:r>
            <a:r>
              <a:rPr lang="cs-CZ" sz="2400" dirty="0"/>
              <a:t> co do druhu, je také co do počtu“ (př. Kříž</a:t>
            </a:r>
            <a:r>
              <a:rPr lang="cs-CZ" sz="2400" dirty="0" smtClean="0"/>
              <a:t>)</a:t>
            </a:r>
          </a:p>
          <a:p>
            <a:pPr lvl="1"/>
            <a:r>
              <a:rPr lang="cs-CZ" sz="2000" dirty="0" smtClean="0"/>
              <a:t>Nerozlišitelnost identických věcí, vs. identita nerozlišitelných věcí (Leibniz)</a:t>
            </a:r>
            <a:endParaRPr lang="en-US" sz="2000" dirty="0"/>
          </a:p>
          <a:p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102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Pojmy: identita a čas</a:t>
            </a:r>
            <a:endParaRPr lang="en-US" sz="32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cs-CZ" sz="2400" dirty="0" smtClean="0"/>
              <a:t>Identita</a:t>
            </a:r>
          </a:p>
          <a:p>
            <a:r>
              <a:rPr lang="cs-CZ" sz="2400" dirty="0" smtClean="0"/>
              <a:t>synchronní</a:t>
            </a:r>
          </a:p>
          <a:p>
            <a:r>
              <a:rPr lang="cs-CZ" sz="2400" dirty="0" smtClean="0"/>
              <a:t>diachronní</a:t>
            </a:r>
          </a:p>
          <a:p>
            <a:pPr marL="109728" indent="0">
              <a:buNone/>
            </a:pPr>
            <a:endParaRPr lang="cs-CZ" sz="2400" dirty="0" smtClean="0"/>
          </a:p>
          <a:p>
            <a:pPr marL="109728" indent="0">
              <a:buNone/>
            </a:pPr>
            <a:r>
              <a:rPr lang="cs-CZ" sz="2400" dirty="0"/>
              <a:t>„Jinou příležitostí, které se mysl často při srovnávání chápe, je sama jsoucnost věcí; když uvažujeme o </a:t>
            </a:r>
            <a:r>
              <a:rPr lang="cs-CZ" sz="2400" i="1" dirty="0"/>
              <a:t>nějaké věci jako o existující v nějakém určeném čase a místě</a:t>
            </a:r>
            <a:r>
              <a:rPr lang="cs-CZ" sz="2400" dirty="0"/>
              <a:t>, srovnáváme ji </a:t>
            </a:r>
            <a:r>
              <a:rPr lang="cs-CZ" sz="2400" i="1" dirty="0"/>
              <a:t>s ní samou, jak existuje v jiném čase</a:t>
            </a:r>
            <a:r>
              <a:rPr lang="cs-CZ" sz="2400" dirty="0"/>
              <a:t>, a podle toho pak tvoříme ideje </a:t>
            </a:r>
            <a:r>
              <a:rPr lang="cs-CZ" sz="2400" i="1" dirty="0"/>
              <a:t>identity</a:t>
            </a:r>
            <a:r>
              <a:rPr lang="cs-CZ" sz="2400" dirty="0"/>
              <a:t> a </a:t>
            </a:r>
            <a:r>
              <a:rPr lang="cs-CZ" sz="2400" i="1" dirty="0"/>
              <a:t>různosti</a:t>
            </a:r>
            <a:r>
              <a:rPr lang="cs-CZ" sz="2400" dirty="0"/>
              <a:t>.“ </a:t>
            </a:r>
            <a:r>
              <a:rPr lang="cs-CZ" sz="2400" dirty="0" smtClean="0"/>
              <a:t>(J. Locke, Esej o lidském chápání, </a:t>
            </a:r>
            <a:r>
              <a:rPr lang="cs-CZ" sz="2400" dirty="0"/>
              <a:t>II/XXVII, §</a:t>
            </a:r>
            <a:r>
              <a:rPr lang="cs-CZ" sz="2400" dirty="0" smtClean="0"/>
              <a:t>1).</a:t>
            </a:r>
          </a:p>
          <a:p>
            <a:pPr marL="109728" indent="0">
              <a:buNone/>
            </a:pPr>
            <a:endParaRPr lang="cs-CZ" sz="2400" dirty="0" smtClean="0"/>
          </a:p>
          <a:p>
            <a:pPr marL="109728" indent="0">
              <a:buNone/>
            </a:pPr>
            <a:r>
              <a:rPr lang="cs-CZ" sz="2400" dirty="0" smtClean="0"/>
              <a:t>Téma: numerická identita </a:t>
            </a:r>
            <a:r>
              <a:rPr lang="cs-CZ" sz="2400" smtClean="0"/>
              <a:t>napříč časem (tj. diachronní)</a:t>
            </a:r>
            <a:endParaRPr lang="en-US" sz="2400" dirty="0"/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528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Pojmy: numerická identita </a:t>
            </a:r>
            <a:r>
              <a:rPr lang="cs-CZ" sz="3200" smtClean="0"/>
              <a:t>napříč časem (diachronní)</a:t>
            </a:r>
            <a:endParaRPr lang="en-US" sz="32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smtClean="0"/>
          </a:p>
          <a:p>
            <a:r>
              <a:rPr lang="cs-CZ" sz="2400" smtClean="0"/>
              <a:t>1. nepřipouští </a:t>
            </a:r>
            <a:r>
              <a:rPr lang="cs-CZ" sz="2400" dirty="0" smtClean="0"/>
              <a:t>stupně (nelze být více/méně </a:t>
            </a:r>
            <a:r>
              <a:rPr lang="cs-CZ" sz="2400" smtClean="0"/>
              <a:t>tímtéž)</a:t>
            </a:r>
          </a:p>
          <a:p>
            <a:endParaRPr lang="cs-CZ" sz="2400" dirty="0" smtClean="0"/>
          </a:p>
          <a:p>
            <a:r>
              <a:rPr lang="cs-CZ" sz="2400" smtClean="0"/>
              <a:t>2. hledání </a:t>
            </a:r>
            <a:r>
              <a:rPr lang="cs-CZ" sz="2400" dirty="0" smtClean="0"/>
              <a:t>kritérií identity</a:t>
            </a:r>
          </a:p>
          <a:p>
            <a:pPr lvl="1"/>
            <a:r>
              <a:rPr lang="cs-CZ" sz="2400" smtClean="0"/>
              <a:t>kvalitativní </a:t>
            </a:r>
            <a:r>
              <a:rPr lang="cs-CZ" sz="2400" dirty="0" smtClean="0"/>
              <a:t>identita (podobnost) jako pomocné kritérium</a:t>
            </a:r>
          </a:p>
          <a:p>
            <a:pPr lvl="1"/>
            <a:r>
              <a:rPr lang="cs-CZ" sz="2400" smtClean="0"/>
              <a:t>nepřerušená </a:t>
            </a:r>
            <a:r>
              <a:rPr lang="cs-CZ" sz="2400" dirty="0" smtClean="0"/>
              <a:t>existence v čase</a:t>
            </a:r>
          </a:p>
          <a:p>
            <a:pPr lvl="2"/>
            <a:r>
              <a:rPr lang="cs-CZ" sz="2400" dirty="0" smtClean="0"/>
              <a:t>„tělesné kritérium“ (somatické, fyzické) – vztah fyzické kontinuity</a:t>
            </a:r>
          </a:p>
          <a:p>
            <a:pPr lvl="2"/>
            <a:r>
              <a:rPr lang="cs-CZ" sz="2400" dirty="0" smtClean="0"/>
              <a:t>„psychické kritérium“ (kontinuita mentálních </a:t>
            </a:r>
            <a:r>
              <a:rPr lang="cs-CZ" sz="2400" smtClean="0"/>
              <a:t>stavů)</a:t>
            </a:r>
          </a:p>
          <a:p>
            <a:pPr lvl="2"/>
            <a:r>
              <a:rPr lang="cs-CZ" sz="2400" smtClean="0"/>
              <a:t>viz např. H. Noonan, </a:t>
            </a:r>
            <a:r>
              <a:rPr lang="cs-CZ" sz="2400" i="1" smtClean="0"/>
              <a:t>Personal Identity</a:t>
            </a:r>
            <a:r>
              <a:rPr lang="cs-CZ" sz="2400" smtClean="0"/>
              <a:t>, str. 2nn.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30744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Pojmy</a:t>
            </a:r>
            <a:r>
              <a:rPr lang="cs-CZ" sz="3200" smtClean="0"/>
              <a:t>: identita a </a:t>
            </a:r>
            <a:r>
              <a:rPr lang="cs-CZ" sz="3200" dirty="0" smtClean="0"/>
              <a:t>změna</a:t>
            </a:r>
            <a:endParaRPr lang="en-US" sz="32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2400" dirty="0" smtClean="0"/>
              <a:t>Různé typy jsoucen se mění či zůstávají identické v čase různým způsobem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smtClean="0"/>
              <a:t>neživé </a:t>
            </a:r>
            <a:r>
              <a:rPr lang="cs-CZ" sz="2200" dirty="0" smtClean="0"/>
              <a:t>věci: identita jako </a:t>
            </a:r>
            <a:r>
              <a:rPr lang="cs-CZ" sz="2200" smtClean="0"/>
              <a:t>absence změny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smtClean="0"/>
              <a:t>artefakty </a:t>
            </a:r>
            <a:r>
              <a:rPr lang="cs-CZ" sz="2400" dirty="0" smtClean="0"/>
              <a:t>(někdy): identita jako stejnost struktury </a:t>
            </a:r>
            <a:r>
              <a:rPr lang="cs-CZ" sz="2400" smtClean="0"/>
              <a:t>a funkce (Théseova loď)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smtClean="0"/>
              <a:t>organismy</a:t>
            </a:r>
            <a:r>
              <a:rPr lang="cs-CZ" sz="2400" dirty="0" smtClean="0"/>
              <a:t>: v látkové výměně s okolím si uchovávají formu </a:t>
            </a:r>
            <a:r>
              <a:rPr lang="cs-CZ" sz="2400" smtClean="0"/>
              <a:t>(uspořádání)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smtClean="0"/>
              <a:t>vnímající </a:t>
            </a:r>
            <a:r>
              <a:rPr lang="cs-CZ" sz="2400" dirty="0" smtClean="0"/>
              <a:t>a vědomé bytosti: </a:t>
            </a:r>
            <a:r>
              <a:rPr lang="cs-CZ" sz="2400" smtClean="0"/>
              <a:t>jednota vědomí</a:t>
            </a:r>
          </a:p>
          <a:p>
            <a:pPr marL="201168" lvl="1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u="sng" smtClean="0"/>
              <a:t>Důsledek</a:t>
            </a:r>
            <a:r>
              <a:rPr lang="cs-CZ" sz="2400"/>
              <a:t>: otázku identity nelze pojednat, aniž bychom přihlédli k tomu, čeho je identitou. Identita a různost závidí na tom, čeho je identitou a růzností (Locke, §7). </a:t>
            </a:r>
            <a:r>
              <a:rPr lang="cs-CZ" sz="2400" smtClean="0"/>
              <a:t>Zúžení tématu: identita </a:t>
            </a:r>
            <a:r>
              <a:rPr lang="cs-CZ" sz="2400" i="1" smtClean="0"/>
              <a:t>osoby. </a:t>
            </a:r>
            <a:r>
              <a:rPr lang="cs-CZ" sz="2400" smtClean="0"/>
              <a:t>Ale co je osoba? U Locka najdeme hned dvě možnosti.</a:t>
            </a:r>
            <a:endParaRPr lang="cs-CZ" sz="2400" dirty="0" smtClean="0"/>
          </a:p>
          <a:p>
            <a:pPr lvl="1"/>
            <a:endParaRPr lang="cs-CZ" sz="2000" dirty="0" smtClean="0"/>
          </a:p>
          <a:p>
            <a:pPr marL="109728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28977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Pojmy</a:t>
            </a:r>
            <a:r>
              <a:rPr lang="cs-CZ" sz="3200" smtClean="0"/>
              <a:t>: (I.) osoba </a:t>
            </a:r>
            <a:r>
              <a:rPr lang="cs-CZ" sz="3200" dirty="0" smtClean="0"/>
              <a:t>definovaná sebevědomím</a:t>
            </a:r>
            <a:endParaRPr lang="en-US" sz="32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cs-CZ" sz="2400" u="sng" dirty="0" smtClean="0"/>
              <a:t>definice osoby</a:t>
            </a:r>
          </a:p>
          <a:p>
            <a:pPr marL="109728" indent="0">
              <a:buNone/>
            </a:pPr>
            <a:r>
              <a:rPr lang="cs-CZ" sz="2400" dirty="0" smtClean="0"/>
              <a:t>myslící </a:t>
            </a:r>
            <a:r>
              <a:rPr lang="cs-CZ" sz="2400" dirty="0"/>
              <a:t>inteligentní bytost je „schopná o sobě uvažovat jako o sobě samé, jako o téže myslící věci v různých dobách a na různých místech; a to činí pouze díky tomu vědomí, které je neoddělitelné od myšlení a – jak se mi zdá – které je pro ně podstatné. Je nemožné, aby kdokoli vnímal, aniž by přitom </a:t>
            </a:r>
            <a:r>
              <a:rPr lang="cs-CZ" sz="2400" i="1" dirty="0"/>
              <a:t>vnímal</a:t>
            </a:r>
            <a:r>
              <a:rPr lang="cs-CZ" sz="2400" dirty="0"/>
              <a:t>, že vskutku vnímá. Jakmile vidíme, slyšíme, čicháme, chutnáme, cítíme, hloubáme nebo něco chceme, víme, že tak činíme.“ </a:t>
            </a:r>
            <a:r>
              <a:rPr lang="cs-CZ" sz="2400" dirty="0" smtClean="0"/>
              <a:t>(J. Locke, </a:t>
            </a:r>
            <a:r>
              <a:rPr lang="cs-CZ" sz="2400" i="1" dirty="0" smtClean="0"/>
              <a:t>Esej</a:t>
            </a:r>
            <a:r>
              <a:rPr lang="cs-CZ" sz="2400" i="1" dirty="0"/>
              <a:t>, </a:t>
            </a:r>
            <a:r>
              <a:rPr lang="cs-CZ" sz="2400" dirty="0"/>
              <a:t>II/XXVII, §9</a:t>
            </a:r>
            <a:r>
              <a:rPr lang="cs-CZ" sz="2400" dirty="0" smtClean="0"/>
              <a:t>).</a:t>
            </a:r>
          </a:p>
          <a:p>
            <a:pPr marL="109728" indent="0">
              <a:buNone/>
            </a:pPr>
            <a:r>
              <a:rPr lang="cs-CZ" sz="2400" u="sng" dirty="0" smtClean="0"/>
              <a:t>pojetí identity osoby</a:t>
            </a:r>
            <a:endParaRPr lang="cs-CZ" sz="2400" dirty="0" smtClean="0"/>
          </a:p>
          <a:p>
            <a:pPr marL="109728" indent="0">
              <a:buNone/>
            </a:pPr>
            <a:r>
              <a:rPr lang="cs-CZ" sz="2400" dirty="0"/>
              <a:t>„jen tak daleko, kam až může toto vědomí sahat zpět k nějaké minulé činnosti či myšlence, tak daleko sahá identita oné osoby; je to totéž vlastní já nyní, jakým bylo tehdy“ (§9).</a:t>
            </a:r>
            <a:endParaRPr lang="en-US" sz="2400" dirty="0"/>
          </a:p>
          <a:p>
            <a:pPr>
              <a:buFontTx/>
              <a:buChar char="-"/>
            </a:pPr>
            <a:endParaRPr lang="cs-CZ" sz="2400" dirty="0" smtClean="0"/>
          </a:p>
          <a:p>
            <a:pPr lvl="1"/>
            <a:endParaRPr lang="cs-CZ" sz="2000" dirty="0" smtClean="0"/>
          </a:p>
          <a:p>
            <a:pPr marL="109728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79514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261</TotalTime>
  <Words>1233</Words>
  <Application>Microsoft Office PowerPoint</Application>
  <PresentationFormat>Širokoúhlá obrazovka</PresentationFormat>
  <Paragraphs>104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Retrospektiva</vt:lpstr>
      <vt:lpstr>Filosofický problém osobní identity Kurz spol. základu ZS 2017/2018</vt:lpstr>
      <vt:lpstr>Plán semestru</vt:lpstr>
      <vt:lpstr>Podmínky k udělení atestu:</vt:lpstr>
      <vt:lpstr>Still Alice, 2014 (knižní předloha Lisa Genova), 1:06:40 - 1:10:07</vt:lpstr>
      <vt:lpstr>Pojmy: numerická a kvalitativní identita</vt:lpstr>
      <vt:lpstr>Pojmy: identita a čas</vt:lpstr>
      <vt:lpstr>Pojmy: numerická identita napříč časem (diachronní)</vt:lpstr>
      <vt:lpstr>Pojmy: identita a změna</vt:lpstr>
      <vt:lpstr>Pojmy: (I.) osoba definovaná sebevědomím</vt:lpstr>
      <vt:lpstr>Pojmy: (II.) osoba definovaná praktickým zájmem o sebe</vt:lpstr>
      <vt:lpstr>Otázky: reidentifikace a charakterizace</vt:lpstr>
      <vt:lpstr>Otázky: reidentifikace a charakterizace</vt:lpstr>
      <vt:lpstr>Otázky: k čemu identita?</vt:lpstr>
      <vt:lpstr>Otázky: jaká kritéria?</vt:lpstr>
      <vt:lpstr>Významy „identity“ ve vztahu k osobám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Filosofický problém osobní identity Kurz spol. základu 2016/2017</dc:title>
  <dc:creator>pc</dc:creator>
  <cp:lastModifiedBy>Jakub Čapek</cp:lastModifiedBy>
  <cp:revision>23</cp:revision>
  <cp:lastPrinted>2016-10-03T10:23:03Z</cp:lastPrinted>
  <dcterms:created xsi:type="dcterms:W3CDTF">2016-10-03T08:26:47Z</dcterms:created>
  <dcterms:modified xsi:type="dcterms:W3CDTF">2018-02-08T09:45:20Z</dcterms:modified>
</cp:coreProperties>
</file>