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305" r:id="rId2"/>
    <p:sldId id="256" r:id="rId3"/>
    <p:sldId id="257" r:id="rId4"/>
    <p:sldId id="266" r:id="rId5"/>
    <p:sldId id="258" r:id="rId6"/>
    <p:sldId id="271" r:id="rId7"/>
    <p:sldId id="272" r:id="rId8"/>
    <p:sldId id="259" r:id="rId9"/>
    <p:sldId id="273" r:id="rId10"/>
    <p:sldId id="260" r:id="rId11"/>
    <p:sldId id="274" r:id="rId12"/>
    <p:sldId id="261" r:id="rId13"/>
    <p:sldId id="275" r:id="rId14"/>
    <p:sldId id="262" r:id="rId15"/>
    <p:sldId id="267" r:id="rId16"/>
    <p:sldId id="263" r:id="rId17"/>
    <p:sldId id="268" r:id="rId18"/>
    <p:sldId id="264" r:id="rId19"/>
    <p:sldId id="269" r:id="rId20"/>
    <p:sldId id="265" r:id="rId21"/>
    <p:sldId id="270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13" r:id="rId49"/>
    <p:sldId id="306" r:id="rId50"/>
    <p:sldId id="307" r:id="rId51"/>
    <p:sldId id="308" r:id="rId52"/>
    <p:sldId id="309" r:id="rId53"/>
    <p:sldId id="310" r:id="rId54"/>
    <p:sldId id="311" r:id="rId55"/>
    <p:sldId id="312" r:id="rId5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2107C1-43CE-4C37-9E48-4BB42C375751}" type="datetimeFigureOut">
              <a:rPr lang="cs-CZ" smtClean="0"/>
              <a:pPr/>
              <a:t>2.10.2019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687BF9-DBC0-4BE7-A2CF-E40645BA460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2" name="Obdélník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Obdélník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Obdélník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Obdélník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Obdélník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56" name="Obdélník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Obdélník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Obdélník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Obdélník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2107C1-43CE-4C37-9E48-4BB42C375751}" type="datetimeFigureOut">
              <a:rPr lang="cs-CZ" smtClean="0"/>
              <a:pPr/>
              <a:t>2.10.2019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687BF9-DBC0-4BE7-A2CF-E40645BA460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2107C1-43CE-4C37-9E48-4BB42C375751}" type="datetimeFigureOut">
              <a:rPr lang="cs-CZ" smtClean="0"/>
              <a:pPr/>
              <a:t>2.10.2019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687BF9-DBC0-4BE7-A2CF-E40645BA460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2107C1-43CE-4C37-9E48-4BB42C375751}" type="datetimeFigureOut">
              <a:rPr lang="cs-CZ" smtClean="0"/>
              <a:pPr/>
              <a:t>2.10.2019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687BF9-DBC0-4BE7-A2CF-E40645BA460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Volný tvar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Volný tvar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Volný tvar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Volný tvar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Volný tvar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Volný tvar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Volný tvar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Volný tvar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Volný tvar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Volný tvar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Volný tvar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Volný tvar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Volný tvar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Volný tvar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Volný tvar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2107C1-43CE-4C37-9E48-4BB42C375751}" type="datetimeFigureOut">
              <a:rPr lang="cs-CZ" smtClean="0"/>
              <a:pPr/>
              <a:t>2.10.2019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687BF9-DBC0-4BE7-A2CF-E40645BA460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Obdélník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Obdélník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Obdélník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2107C1-43CE-4C37-9E48-4BB42C375751}" type="datetimeFigureOut">
              <a:rPr lang="cs-CZ" smtClean="0"/>
              <a:pPr/>
              <a:t>2.10.2019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687BF9-DBC0-4BE7-A2CF-E40645BA460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bdélník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2107C1-43CE-4C37-9E48-4BB42C375751}" type="datetimeFigureOut">
              <a:rPr lang="cs-CZ" smtClean="0"/>
              <a:pPr/>
              <a:t>2.10.2019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687BF9-DBC0-4BE7-A2CF-E40645BA460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6" name="Obdélník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Obdélník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Obdélník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Obdélník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Obdélník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Obdélník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Obdélník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Obdélník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2107C1-43CE-4C37-9E48-4BB42C375751}" type="datetimeFigureOut">
              <a:rPr lang="cs-CZ" smtClean="0"/>
              <a:pPr/>
              <a:t>2.10.2019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687BF9-DBC0-4BE7-A2CF-E40645BA460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2107C1-43CE-4C37-9E48-4BB42C375751}" type="datetimeFigureOut">
              <a:rPr lang="cs-CZ" smtClean="0"/>
              <a:pPr/>
              <a:t>2.10.2019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687BF9-DBC0-4BE7-A2CF-E40645BA460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2107C1-43CE-4C37-9E48-4BB42C375751}" type="datetimeFigureOut">
              <a:rPr lang="cs-CZ" smtClean="0"/>
              <a:pPr/>
              <a:t>2.10.2019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687BF9-DBC0-4BE7-A2CF-E40645BA460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Přímá spojnice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Skupina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Přímá spojnice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Přímá spojnice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Přímá spojnice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Kliknutím na ikonu přidáte obrázek.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grpSp>
        <p:nvGrpSpPr>
          <p:cNvPr id="14" name="Skupina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Přímá spojnice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Přímá spojnice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Přímá spojnice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Skupina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Přímá spojnice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Přímá spojnice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Přímá spojnice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9E2107C1-43CE-4C37-9E48-4BB42C375751}" type="datetimeFigureOut">
              <a:rPr lang="cs-CZ" smtClean="0"/>
              <a:pPr/>
              <a:t>2.10.2019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DC687BF9-DBC0-4BE7-A2CF-E40645BA460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Obdélník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Obdélník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Obdélník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Obdélník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E2107C1-43CE-4C37-9E48-4BB42C375751}" type="datetimeFigureOut">
              <a:rPr lang="cs-CZ" smtClean="0"/>
              <a:pPr/>
              <a:t>2.10.2019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DC687BF9-DBC0-4BE7-A2CF-E40645BA4600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OinqFgsIbh0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gnArvcWaH6I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Qb4TPj1pxzQ" TargetMode="External"/><Relationship Id="rId2" Type="http://schemas.openxmlformats.org/officeDocument/2006/relationships/hyperlink" Target="http://www.youtube.com/watch?v=I1JWr4G8YL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x9nSC_Xgabc" TargetMode="Externa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Vybrané teorie vývoje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Radka </a:t>
            </a:r>
            <a:r>
              <a:rPr lang="cs-CZ" dirty="0" err="1" smtClean="0"/>
              <a:t>High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82774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3. Věk hry: iniciativa </a:t>
            </a:r>
            <a:br>
              <a:rPr lang="cs-CZ" b="1" dirty="0" smtClean="0"/>
            </a:br>
            <a:r>
              <a:rPr lang="cs-CZ" b="1" dirty="0" smtClean="0"/>
              <a:t>vs. vina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3-6 let</a:t>
            </a:r>
          </a:p>
          <a:p>
            <a:r>
              <a:rPr lang="cs-CZ" dirty="0" smtClean="0"/>
              <a:t>Osvojení si zodpovědnosti za své činy, aktivní schopnost soustředit se na cíl</a:t>
            </a:r>
          </a:p>
          <a:p>
            <a:r>
              <a:rPr lang="cs-CZ" dirty="0" smtClean="0"/>
              <a:t>Pocity viny z nevykonaných činů (neúspěchu)</a:t>
            </a:r>
          </a:p>
          <a:p>
            <a:r>
              <a:rPr lang="cs-CZ" dirty="0" smtClean="0"/>
              <a:t>Zobecněná zkušenost:</a:t>
            </a:r>
          </a:p>
          <a:p>
            <a:pPr lvl="1"/>
            <a:r>
              <a:rPr lang="cs-CZ" dirty="0" smtClean="0"/>
              <a:t>+ za něčím jdu, dokážu spolupracovat, experimentuji, někdy udělám chyby, z kterých se poučím</a:t>
            </a:r>
          </a:p>
          <a:p>
            <a:pPr lvl="1"/>
            <a:r>
              <a:rPr lang="cs-CZ" dirty="0" smtClean="0"/>
              <a:t>- bojím se, že neuspěji, tak nedělám nic, aby se nedostavily pocity viny</a:t>
            </a:r>
            <a:endParaRPr lang="cs-CZ" dirty="0"/>
          </a:p>
        </p:txBody>
      </p:sp>
      <p:pic>
        <p:nvPicPr>
          <p:cNvPr id="2050" name="Picture 2" descr="C:\Users\Radka\Desktop\stage 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69000" y="0"/>
            <a:ext cx="3175000" cy="2298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Kontrolní otázky 3. stádium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cs-CZ" dirty="0" smtClean="0"/>
          </a:p>
          <a:p>
            <a:r>
              <a:rPr lang="cs-CZ" dirty="0" smtClean="0"/>
              <a:t>Jak vysvětlíte toto stádium? Jaký je princip základního konfliktu? </a:t>
            </a:r>
          </a:p>
          <a:p>
            <a:r>
              <a:rPr lang="cs-CZ" dirty="0" smtClean="0"/>
              <a:t>Jaký může být přesah nezdaru v tomto období v dospívání? </a:t>
            </a:r>
          </a:p>
          <a:p>
            <a:r>
              <a:rPr lang="cs-CZ" dirty="0" smtClean="0"/>
              <a:t>Co je podmínkou pro dobré zvládnutí této krize z předchozích stádií? 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4. Školní věk: zručnost vs. méněcennost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 smtClean="0"/>
              <a:t>6-12 let</a:t>
            </a:r>
          </a:p>
          <a:p>
            <a:pPr lvl="0"/>
            <a:r>
              <a:rPr lang="cs-CZ" dirty="0" smtClean="0"/>
              <a:t>Dítě usiluje o dobrý výkon, vyrábí věci, rozvíjí se svědomitost</a:t>
            </a:r>
          </a:p>
          <a:p>
            <a:pPr lvl="0"/>
            <a:r>
              <a:rPr lang="cs-CZ" dirty="0" smtClean="0"/>
              <a:t>Dítě se může cítit jako neschopné a snažit se vyhnout neúspěchu – může vést k izolaci</a:t>
            </a:r>
          </a:p>
          <a:p>
            <a:r>
              <a:rPr lang="cs-CZ" dirty="0" smtClean="0"/>
              <a:t>Zobecněná zkušenost:</a:t>
            </a:r>
          </a:p>
          <a:p>
            <a:pPr lvl="1"/>
            <a:r>
              <a:rPr lang="cs-CZ" dirty="0" smtClean="0"/>
              <a:t>+ něco umím, něco mi jde, v něčem jsem šikovný/á, mám radost z činnosti</a:t>
            </a:r>
          </a:p>
          <a:p>
            <a:pPr lvl="1"/>
            <a:r>
              <a:rPr lang="cs-CZ" dirty="0" smtClean="0"/>
              <a:t>- jsem neschopný/á, nejsem v ničem dobrý/á</a:t>
            </a:r>
            <a:endParaRPr lang="cs-CZ" dirty="0"/>
          </a:p>
        </p:txBody>
      </p:sp>
      <p:pic>
        <p:nvPicPr>
          <p:cNvPr id="11266" name="Picture 2" descr="C:\Users\Radka\Desktop\school-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76734" y="548680"/>
            <a:ext cx="2867266" cy="2304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Kontrolní otázky 4. stádium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Jaké jsou podmínky z předchozích období proto, aby vůbec dítě řešilo tento konflikt a nepřišlo do něj už předem s pocitem méněcennosti?</a:t>
            </a:r>
          </a:p>
          <a:p>
            <a:r>
              <a:rPr lang="cs-CZ" dirty="0" smtClean="0"/>
              <a:t>Jak se projeví ve škole dítě, které „prohrálo“ v tomto konfliktu?</a:t>
            </a:r>
          </a:p>
          <a:p>
            <a:r>
              <a:rPr lang="cs-CZ" dirty="0" smtClean="0"/>
              <a:t>Jak se projeví přílišné utvrzování ve snaživosti?</a:t>
            </a:r>
            <a:endParaRPr lang="cs-CZ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5. Adolescence: identita vs. zmatení rolí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12-19 let</a:t>
            </a:r>
          </a:p>
          <a:p>
            <a:r>
              <a:rPr lang="cs-CZ" dirty="0" smtClean="0"/>
              <a:t>Rozvoj identity, zjišťují, kdo jsou, odkud pochází a kam v životě míří</a:t>
            </a:r>
          </a:p>
          <a:p>
            <a:r>
              <a:rPr lang="cs-CZ" dirty="0" smtClean="0"/>
              <a:t>Hledání odpovědí na existenciální otázky</a:t>
            </a:r>
          </a:p>
          <a:p>
            <a:pPr lvl="0"/>
            <a:r>
              <a:rPr lang="cs-CZ" dirty="0" smtClean="0"/>
              <a:t>Zmatení rolí nastává, pokud člověk identitu nenajde sám, ale je mu vnucena</a:t>
            </a:r>
          </a:p>
          <a:p>
            <a:pPr lvl="0"/>
            <a:r>
              <a:rPr lang="cs-CZ" dirty="0" smtClean="0"/>
              <a:t>Ctnost objevující se – věrnost- poznání sebe sama prostřednictvím partnera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908720"/>
            <a:ext cx="8075240" cy="4945736"/>
          </a:xfrm>
        </p:spPr>
        <p:txBody>
          <a:bodyPr>
            <a:normAutofit fontScale="92500"/>
          </a:bodyPr>
          <a:lstStyle/>
          <a:p>
            <a:pPr lvl="0"/>
            <a:r>
              <a:rPr lang="cs-CZ" i="1" dirty="0" smtClean="0"/>
              <a:t>Psychosociální moratorium</a:t>
            </a:r>
            <a:r>
              <a:rPr lang="cs-CZ" dirty="0" smtClean="0"/>
              <a:t>: způsobeno zdlouhavou výukou na SŠ a VŠ; období sexuálního a kognitivního zrání s dosud schvalovaným odkladem definitivních závazků; zajišťuje relativně volný prostor pro experimentování s rolemi včetně sexuálních</a:t>
            </a:r>
          </a:p>
          <a:p>
            <a:pPr lvl="0"/>
            <a:r>
              <a:rPr lang="cs-CZ" dirty="0" smtClean="0"/>
              <a:t>Zobecněná zkušenost:</a:t>
            </a:r>
          </a:p>
          <a:p>
            <a:pPr lvl="1"/>
            <a:r>
              <a:rPr lang="cs-CZ" dirty="0" smtClean="0"/>
              <a:t>+ jsem sám/sama sebou, přijímám se tak, dokážu s druhými sdílet sebe sama, vím, co chci od budoucnosti</a:t>
            </a:r>
          </a:p>
          <a:p>
            <a:pPr lvl="1"/>
            <a:r>
              <a:rPr lang="cs-CZ" dirty="0" smtClean="0"/>
              <a:t>- nejsem spokojený/á se svým já</a:t>
            </a:r>
          </a:p>
          <a:p>
            <a:pPr lvl="1">
              <a:buNone/>
            </a:pPr>
            <a:r>
              <a:rPr lang="cs-CZ" dirty="0" smtClean="0"/>
              <a:t>	má strach nechat se poznat</a:t>
            </a:r>
          </a:p>
          <a:p>
            <a:endParaRPr lang="cs-CZ" dirty="0"/>
          </a:p>
        </p:txBody>
      </p:sp>
      <p:pic>
        <p:nvPicPr>
          <p:cNvPr id="12290" name="Picture 2" descr="C:\Users\Radka\Desktop\image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52728" y="4797152"/>
            <a:ext cx="3091272" cy="20608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6. Mladá dospělost: intimita vs. izolace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 smtClean="0"/>
              <a:t>20-25 let</a:t>
            </a:r>
          </a:p>
          <a:p>
            <a:pPr lvl="0"/>
            <a:r>
              <a:rPr lang="cs-CZ" i="1" dirty="0" smtClean="0"/>
              <a:t>S. </a:t>
            </a:r>
            <a:r>
              <a:rPr lang="cs-CZ" i="1" dirty="0" err="1" smtClean="0"/>
              <a:t>Freud</a:t>
            </a:r>
            <a:r>
              <a:rPr lang="cs-CZ" i="1" dirty="0" smtClean="0"/>
              <a:t>: </a:t>
            </a:r>
            <a:r>
              <a:rPr lang="cs-CZ" dirty="0" smtClean="0"/>
              <a:t>„Dospělý jedinec by měl umět milovat a pracovat.“</a:t>
            </a:r>
          </a:p>
          <a:p>
            <a:pPr lvl="0"/>
            <a:r>
              <a:rPr lang="cs-CZ" i="1" dirty="0" smtClean="0"/>
              <a:t>Intimita</a:t>
            </a:r>
            <a:r>
              <a:rPr lang="cs-CZ" dirty="0" smtClean="0"/>
              <a:t> = schopnost odevzdat se do konkrétního vztahu žádající významné oběti a kompromisy</a:t>
            </a:r>
          </a:p>
          <a:p>
            <a:r>
              <a:rPr lang="cs-CZ" dirty="0" smtClean="0"/>
              <a:t>intimity je dosaženo, pokud si člověk vytvoří dobrá přátelství a intimní vztah</a:t>
            </a:r>
          </a:p>
          <a:p>
            <a:pPr lvl="0"/>
            <a:r>
              <a:rPr lang="cs-CZ" i="1" dirty="0" smtClean="0"/>
              <a:t>Izolace = </a:t>
            </a:r>
            <a:r>
              <a:rPr lang="cs-CZ" dirty="0" smtClean="0"/>
              <a:t> obava, že zůstanu sám a neuznán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4325112"/>
          </a:xfrm>
        </p:spPr>
        <p:txBody>
          <a:bodyPr/>
          <a:lstStyle/>
          <a:p>
            <a:r>
              <a:rPr lang="cs-CZ" dirty="0" smtClean="0"/>
              <a:t>Zobecněná zkušenost:</a:t>
            </a:r>
          </a:p>
          <a:p>
            <a:pPr lvl="1"/>
            <a:r>
              <a:rPr lang="cs-CZ" dirty="0" smtClean="0"/>
              <a:t>+ jsem ochoten/ochotna otevřít se druhému člověku a učinit se zranitelným/</a:t>
            </a:r>
            <a:r>
              <a:rPr lang="cs-CZ" dirty="0" err="1" smtClean="0"/>
              <a:t>nou</a:t>
            </a:r>
            <a:r>
              <a:rPr lang="cs-CZ" dirty="0" smtClean="0"/>
              <a:t>, přijímám nejistoty lásky a ve vztahu dávám  přijímám</a:t>
            </a:r>
          </a:p>
          <a:p>
            <a:pPr lvl="1"/>
            <a:r>
              <a:rPr lang="cs-CZ" dirty="0" smtClean="0"/>
              <a:t>- uzavírám se před intimními vztahy, případně si v nich chráním hranice, rád/a si beru, ale nerad/a dávám, nedůvěřuji lidem, neumím se s partnerem sladit</a:t>
            </a:r>
            <a:endParaRPr lang="cs-CZ" dirty="0"/>
          </a:p>
        </p:txBody>
      </p:sp>
      <p:pic>
        <p:nvPicPr>
          <p:cNvPr id="7170" name="Picture 2" descr="C:\Users\Radka\Desktop\adolescence_friendshi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8731" y="4149080"/>
            <a:ext cx="4055269" cy="27089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7. Dospělost: </a:t>
            </a:r>
            <a:r>
              <a:rPr lang="cs-CZ" b="1" dirty="0" err="1" smtClean="0"/>
              <a:t>generativita</a:t>
            </a:r>
            <a:r>
              <a:rPr lang="cs-CZ" b="1" dirty="0" smtClean="0"/>
              <a:t> vs. stagnace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cs-CZ" dirty="0" smtClean="0"/>
              <a:t>26-64 let, 2 dospělá stádia: dospělost a mladá dospělost</a:t>
            </a:r>
          </a:p>
          <a:p>
            <a:pPr lvl="0"/>
            <a:r>
              <a:rPr lang="cs-CZ" dirty="0" smtClean="0"/>
              <a:t>Potřeba „být potřebován“</a:t>
            </a:r>
          </a:p>
          <a:p>
            <a:pPr lvl="0"/>
            <a:r>
              <a:rPr lang="cs-CZ" dirty="0" err="1" smtClean="0"/>
              <a:t>Generativitu</a:t>
            </a:r>
            <a:r>
              <a:rPr lang="cs-CZ" dirty="0" smtClean="0"/>
              <a:t> doprovází </a:t>
            </a:r>
            <a:r>
              <a:rPr lang="cs-CZ" i="1" dirty="0" err="1" smtClean="0"/>
              <a:t>prokreativita</a:t>
            </a:r>
            <a:r>
              <a:rPr lang="cs-CZ" i="1" dirty="0" smtClean="0"/>
              <a:t> (plodnost), produktivita a kreativita (tvořivost) </a:t>
            </a:r>
            <a:r>
              <a:rPr lang="cs-CZ" dirty="0" smtClean="0"/>
              <a:t>→ generace nových bytostí, produktů a myšlenek., potřeba zanechat vzkaz mladší generaci</a:t>
            </a:r>
          </a:p>
          <a:p>
            <a:pPr lvl="0"/>
            <a:r>
              <a:rPr lang="cs-CZ" dirty="0" smtClean="0"/>
              <a:t>Pokud selhání – stagnace pocit, že po sobě nemá co zanechat s regresí k dřívějším konfliktům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4400" y="1340768"/>
            <a:ext cx="8229600" cy="4325112"/>
          </a:xfrm>
        </p:spPr>
        <p:txBody>
          <a:bodyPr/>
          <a:lstStyle/>
          <a:p>
            <a:r>
              <a:rPr lang="cs-CZ" dirty="0" smtClean="0"/>
              <a:t>Zobecněná zkušenost:</a:t>
            </a:r>
          </a:p>
          <a:p>
            <a:pPr lvl="1"/>
            <a:r>
              <a:rPr lang="cs-CZ" dirty="0" smtClean="0"/>
              <a:t>+ žiji produktivní život, něco tvořím, případně mám někoho, o koho pečuji a sdílím bezpodmínečnou lásku</a:t>
            </a:r>
          </a:p>
          <a:p>
            <a:pPr lvl="1"/>
            <a:r>
              <a:rPr lang="cs-CZ" dirty="0" smtClean="0"/>
              <a:t>- jsem na „jednom místě“, stagnuji, nic mě nezajímá, druzí mě nezajímají (kromě svých vrstevníků)</a:t>
            </a:r>
            <a:endParaRPr lang="cs-CZ" dirty="0"/>
          </a:p>
        </p:txBody>
      </p:sp>
      <p:pic>
        <p:nvPicPr>
          <p:cNvPr id="6146" name="Picture 2" descr="C:\Users\Radka\Desktop\DSC_3204-Edit.jpg"/>
          <p:cNvPicPr>
            <a:picLocks noChangeAspect="1" noChangeArrowheads="1"/>
          </p:cNvPicPr>
          <p:nvPr/>
        </p:nvPicPr>
        <p:blipFill>
          <a:blip r:embed="rId2" cstate="print"/>
          <a:srcRect t="17193" r="22652"/>
          <a:stretch>
            <a:fillRect/>
          </a:stretch>
        </p:blipFill>
        <p:spPr bwMode="auto">
          <a:xfrm>
            <a:off x="0" y="4569738"/>
            <a:ext cx="3203848" cy="2288262"/>
          </a:xfrm>
          <a:prstGeom prst="rect">
            <a:avLst/>
          </a:prstGeom>
          <a:noFill/>
        </p:spPr>
      </p:pic>
      <p:pic>
        <p:nvPicPr>
          <p:cNvPr id="6147" name="Picture 3" descr="C:\Users\Radka\Desktop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0"/>
            <a:ext cx="2411760" cy="16049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Vývojové úkoly (8 věků člověka)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Psychologie mládeže</a:t>
            </a:r>
          </a:p>
          <a:p>
            <a:endParaRPr lang="cs-CZ" dirty="0" smtClean="0"/>
          </a:p>
          <a:p>
            <a:r>
              <a:rPr lang="cs-CZ" dirty="0" smtClean="0"/>
              <a:t>Radka </a:t>
            </a:r>
            <a:r>
              <a:rPr lang="cs-CZ" dirty="0" err="1" smtClean="0"/>
              <a:t>High</a:t>
            </a:r>
            <a:endParaRPr lang="cs-CZ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8. Pozdní dospělost: integrita vs. zoufalství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4325112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65 a více let</a:t>
            </a:r>
          </a:p>
          <a:p>
            <a:r>
              <a:rPr lang="cs-CZ" dirty="0" smtClean="0"/>
              <a:t>Přijímání cyklu života, naplnění pocitem, že člověk byl původcem</a:t>
            </a:r>
          </a:p>
          <a:p>
            <a:r>
              <a:rPr lang="cs-CZ" dirty="0" smtClean="0"/>
              <a:t>Nenaplnění se projevuje strachem ze smrti</a:t>
            </a:r>
          </a:p>
          <a:p>
            <a:pPr lvl="0"/>
            <a:r>
              <a:rPr lang="cs-CZ" i="1" dirty="0" smtClean="0"/>
              <a:t>Integrita</a:t>
            </a:r>
            <a:r>
              <a:rPr lang="cs-CZ" dirty="0" smtClean="0"/>
              <a:t>: pocit koherence a celistvosti, ohrožena ztrátou propojení ve 3 organizujících procesech: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 těle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psychice (př. ztráta paměti)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ethosu</a:t>
            </a:r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/>
          </a:p>
        </p:txBody>
      </p:sp>
      <p:pic>
        <p:nvPicPr>
          <p:cNvPr id="9218" name="Picture 2" descr="C:\Users\Radka\Desktop\development-saving-private-ryan-2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4671" y="4869160"/>
            <a:ext cx="3659329" cy="19888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325112"/>
          </a:xfrm>
        </p:spPr>
        <p:txBody>
          <a:bodyPr>
            <a:normAutofit/>
          </a:bodyPr>
          <a:lstStyle/>
          <a:p>
            <a:r>
              <a:rPr lang="cs-CZ" dirty="0" smtClean="0"/>
              <a:t>Zraje ctnost </a:t>
            </a:r>
            <a:r>
              <a:rPr lang="cs-CZ" u="sng" dirty="0" smtClean="0"/>
              <a:t>moudrost</a:t>
            </a:r>
            <a:r>
              <a:rPr lang="cs-CZ" dirty="0" smtClean="0"/>
              <a:t> = zvláštní způsob informovaného a nezaujatého zabývání se životem jako takovým, tváří tvář smrti  </a:t>
            </a:r>
          </a:p>
          <a:p>
            <a:r>
              <a:rPr lang="cs-CZ" dirty="0" smtClean="0"/>
              <a:t>Zobecněná zkušenost:</a:t>
            </a:r>
          </a:p>
          <a:p>
            <a:pPr lvl="1"/>
            <a:r>
              <a:rPr lang="cs-CZ" dirty="0" smtClean="0"/>
              <a:t>+ jsem spokojen/a se životem, který jsem žil/a, protože jsem mnoho zažil/a, mnohým jsem </a:t>
            </a:r>
            <a:r>
              <a:rPr lang="cs-CZ" dirty="0" err="1" smtClean="0"/>
              <a:t>bbyl</a:t>
            </a:r>
            <a:r>
              <a:rPr lang="cs-CZ" dirty="0" smtClean="0"/>
              <a:t>/a ničeho nelituji, přijímám konečnost života</a:t>
            </a:r>
          </a:p>
          <a:p>
            <a:pPr lvl="1"/>
            <a:r>
              <a:rPr lang="cs-CZ" dirty="0" smtClean="0"/>
              <a:t>- cítím zoufalství a rád/a bych vrátila čas, zkusila žít ještě jednou, jinak, dostal/a druhou šanci</a:t>
            </a:r>
            <a:endParaRPr lang="cs-CZ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Shrnutí teorie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8 období</a:t>
            </a:r>
          </a:p>
          <a:p>
            <a:r>
              <a:rPr lang="cs-CZ" dirty="0" smtClean="0"/>
              <a:t>V každém období je konflikt a jeho vyřešení</a:t>
            </a:r>
          </a:p>
          <a:p>
            <a:r>
              <a:rPr lang="cs-CZ" dirty="0" smtClean="0"/>
              <a:t>Možnost růstu a ohrožení</a:t>
            </a:r>
          </a:p>
          <a:p>
            <a:r>
              <a:rPr lang="cs-CZ" dirty="0" err="1" smtClean="0"/>
              <a:t>Zranitenost</a:t>
            </a:r>
            <a:r>
              <a:rPr lang="cs-CZ" dirty="0" smtClean="0"/>
              <a:t> ega v každém vývojovém stadiu</a:t>
            </a:r>
            <a:endParaRPr lang="cs-CZ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23528" y="2060848"/>
            <a:ext cx="8458200" cy="1470025"/>
          </a:xfrm>
        </p:spPr>
        <p:txBody>
          <a:bodyPr/>
          <a:lstStyle/>
          <a:p>
            <a:r>
              <a:rPr lang="cs-CZ" dirty="0" smtClean="0"/>
              <a:t>Kognitivní </a:t>
            </a:r>
            <a:r>
              <a:rPr lang="cs-CZ" dirty="0" smtClean="0"/>
              <a:t>vývoj </a:t>
            </a:r>
            <a:r>
              <a:rPr lang="cs-CZ" dirty="0" smtClean="0"/>
              <a:t>– </a:t>
            </a:r>
            <a:r>
              <a:rPr lang="cs-CZ" dirty="0" err="1" smtClean="0"/>
              <a:t>Piagetova</a:t>
            </a:r>
            <a:r>
              <a:rPr lang="cs-CZ" dirty="0" smtClean="0"/>
              <a:t> periodizace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40707942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Jean </a:t>
            </a:r>
            <a:r>
              <a:rPr lang="cs-CZ" dirty="0" err="1" smtClean="0"/>
              <a:t>Piaget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2852936"/>
            <a:ext cx="8229600" cy="4325112"/>
          </a:xfrm>
        </p:spPr>
        <p:txBody>
          <a:bodyPr/>
          <a:lstStyle/>
          <a:p>
            <a:r>
              <a:rPr lang="cs-CZ" dirty="0" smtClean="0"/>
              <a:t>*1896 – 1980, švýcarský vývojový psycholog</a:t>
            </a:r>
          </a:p>
          <a:p>
            <a:r>
              <a:rPr lang="cs-CZ" dirty="0" smtClean="0"/>
              <a:t>Byl nadprůměrný dítětem se zájmem o biologii, zaujali ho měkkýši, před ukončením SŠ publikoval</a:t>
            </a:r>
          </a:p>
          <a:p>
            <a:r>
              <a:rPr lang="cs-CZ" dirty="0" smtClean="0"/>
              <a:t>Napsal přes 60 knih a několik set článků</a:t>
            </a:r>
          </a:p>
          <a:p>
            <a:r>
              <a:rPr lang="cs-CZ" dirty="0" smtClean="0"/>
              <a:t>Pracoval na škole vedené A. </a:t>
            </a:r>
            <a:r>
              <a:rPr lang="cs-CZ" dirty="0" err="1" smtClean="0"/>
              <a:t>Binetem</a:t>
            </a:r>
            <a:r>
              <a:rPr lang="cs-CZ" dirty="0" smtClean="0"/>
              <a:t>, kde si všiml opakujících se chyb u stejně starých dětí</a:t>
            </a:r>
            <a:endParaRPr lang="cs-CZ" dirty="0"/>
          </a:p>
        </p:txBody>
      </p:sp>
      <p:pic>
        <p:nvPicPr>
          <p:cNvPr id="1026" name="Picture 2" descr="C:\Users\Radka\Desktop\piag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09593" y="0"/>
            <a:ext cx="2234407" cy="27342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528072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Jean </a:t>
            </a:r>
            <a:r>
              <a:rPr lang="cs-CZ" dirty="0" err="1" smtClean="0"/>
              <a:t>Piaget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 smtClean="0"/>
              <a:t>Zakladatelem genetické epistemologie - </a:t>
            </a:r>
            <a:r>
              <a:rPr lang="cs-CZ" dirty="0"/>
              <a:t>interdisciplinární </a:t>
            </a:r>
            <a:r>
              <a:rPr lang="cs-CZ" dirty="0" smtClean="0"/>
              <a:t>věda nahrazující </a:t>
            </a:r>
            <a:r>
              <a:rPr lang="cs-CZ" dirty="0" err="1" smtClean="0"/>
              <a:t>gnosologii</a:t>
            </a:r>
            <a:r>
              <a:rPr lang="cs-CZ" dirty="0" smtClean="0"/>
              <a:t>, </a:t>
            </a:r>
            <a:r>
              <a:rPr lang="cs-CZ" dirty="0"/>
              <a:t>má </a:t>
            </a:r>
            <a:r>
              <a:rPr lang="cs-CZ" dirty="0" smtClean="0"/>
              <a:t>nahradit </a:t>
            </a:r>
            <a:r>
              <a:rPr lang="cs-CZ" dirty="0"/>
              <a:t>filozofickou teorii </a:t>
            </a:r>
            <a:r>
              <a:rPr lang="cs-CZ" dirty="0" smtClean="0"/>
              <a:t>poznání</a:t>
            </a:r>
          </a:p>
          <a:p>
            <a:r>
              <a:rPr lang="cs-CZ" dirty="0" smtClean="0"/>
              <a:t>jeho teorie = </a:t>
            </a:r>
            <a:r>
              <a:rPr lang="cs-CZ" b="1" dirty="0" smtClean="0"/>
              <a:t>apriorní konstruktivismus</a:t>
            </a:r>
            <a:r>
              <a:rPr lang="cs-CZ" dirty="0" smtClean="0"/>
              <a:t> = dítě si vytváří vnitřní konstrukce, dítě si zdokonaluje vnitřní schémata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Celostní přístup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Strukturální uvažování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17099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Koncept schémat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Vývoj se uskutečňuje v interakci činnosti dítěte a vnímaných jevů v prostředí</a:t>
            </a:r>
          </a:p>
          <a:p>
            <a:r>
              <a:rPr lang="cs-CZ" dirty="0" smtClean="0"/>
              <a:t>na základě skutečně prováděné činnosti a vnímaných dějů, si dítě utváří </a:t>
            </a:r>
            <a:r>
              <a:rPr lang="cs-CZ" b="1" dirty="0" smtClean="0"/>
              <a:t>myšlenkové obrazy</a:t>
            </a:r>
            <a:r>
              <a:rPr lang="cs-CZ" dirty="0" smtClean="0"/>
              <a:t> těchto činností a dějů = schémata</a:t>
            </a:r>
          </a:p>
          <a:p>
            <a:r>
              <a:rPr lang="cs-CZ" dirty="0" smtClean="0"/>
              <a:t>Na počátku jednoduchá, postupně se diferencují</a:t>
            </a:r>
          </a:p>
          <a:p>
            <a:r>
              <a:rPr lang="cs-CZ" b="1" dirty="0" smtClean="0"/>
              <a:t>prvotní schémata</a:t>
            </a:r>
            <a:r>
              <a:rPr lang="cs-CZ" dirty="0" smtClean="0"/>
              <a:t> vznikají na podkladě vrozených reflexů, mezi nejjednodušší schémata malých dětí patří kousání, bouchání s věcmi, házení/shazování věcí apod.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60788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/>
          <a:lstStyle/>
          <a:p>
            <a:r>
              <a:rPr lang="cs-CZ" dirty="0" smtClean="0"/>
              <a:t>Vývoj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325112"/>
          </a:xfrm>
        </p:spPr>
        <p:txBody>
          <a:bodyPr/>
          <a:lstStyle/>
          <a:p>
            <a:r>
              <a:rPr lang="cs-CZ" dirty="0" smtClean="0"/>
              <a:t>Jde o </a:t>
            </a:r>
            <a:r>
              <a:rPr lang="cs-CZ" dirty="0" err="1" smtClean="0"/>
              <a:t>stadiovou</a:t>
            </a:r>
            <a:r>
              <a:rPr lang="cs-CZ" dirty="0" smtClean="0"/>
              <a:t> teorii kognitivního vývoje </a:t>
            </a:r>
          </a:p>
          <a:p>
            <a:r>
              <a:rPr lang="cs-CZ" dirty="0" smtClean="0"/>
              <a:t>Člověk dělá pokroky a posouvá se do vyšší úrovně (jako po schodech)</a:t>
            </a:r>
          </a:p>
          <a:p>
            <a:r>
              <a:rPr lang="cs-CZ" dirty="0" smtClean="0"/>
              <a:t>Vše se musí vždy rekonstruovat (od základů přestavět) na nové úrovni, na nové rovině odlišné od předchozí</a:t>
            </a:r>
          </a:p>
          <a:p>
            <a:endParaRPr lang="cs-CZ" dirty="0"/>
          </a:p>
        </p:txBody>
      </p:sp>
      <p:pic>
        <p:nvPicPr>
          <p:cNvPr id="2051" name="Picture 3" descr="C:\Users\Radka\Desktop\Piaget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598" y="3789040"/>
            <a:ext cx="4093370" cy="30689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00085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Požívané koncepty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u="sng" dirty="0" smtClean="0"/>
              <a:t>kognitivní</a:t>
            </a:r>
            <a:r>
              <a:rPr lang="cs-CZ" dirty="0" smtClean="0"/>
              <a:t> - model, který umožňuje organizovat, interpretovat, reprezentovat naši zkušenost</a:t>
            </a:r>
          </a:p>
          <a:p>
            <a:r>
              <a:rPr lang="cs-CZ" u="sng" dirty="0" smtClean="0"/>
              <a:t>behaviorální </a:t>
            </a:r>
            <a:r>
              <a:rPr lang="cs-CZ" dirty="0" smtClean="0"/>
              <a:t>- naučené vzorce chování </a:t>
            </a:r>
          </a:p>
          <a:p>
            <a:r>
              <a:rPr lang="cs-CZ" u="sng" dirty="0" smtClean="0"/>
              <a:t>symbolické </a:t>
            </a:r>
            <a:r>
              <a:rPr lang="cs-CZ" dirty="0" smtClean="0"/>
              <a:t>- např. slova</a:t>
            </a:r>
          </a:p>
          <a:p>
            <a:r>
              <a:rPr lang="cs-CZ" u="sng" dirty="0" smtClean="0"/>
              <a:t>operační </a:t>
            </a:r>
            <a:r>
              <a:rPr lang="cs-CZ" dirty="0" smtClean="0"/>
              <a:t>- algoritmy, postupy (např. reverzibilita)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634714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Mechanismy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Slouží k vyšší adaptaci</a:t>
            </a:r>
          </a:p>
          <a:p>
            <a:pPr marL="365760" lvl="1" indent="-256032">
              <a:buClr>
                <a:schemeClr val="accent3"/>
              </a:buClr>
              <a:buFont typeface="Georgia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1. </a:t>
            </a:r>
            <a:r>
              <a:rPr lang="cs-CZ" sz="2800" u="sng" dirty="0" smtClean="0">
                <a:solidFill>
                  <a:schemeClr val="tx1"/>
                </a:solidFill>
              </a:rPr>
              <a:t>asimilace</a:t>
            </a:r>
            <a:r>
              <a:rPr lang="cs-CZ" sz="2800" dirty="0" smtClean="0">
                <a:solidFill>
                  <a:schemeClr val="tx1"/>
                </a:solidFill>
              </a:rPr>
              <a:t>: zařazování jevů do existujícího schématu</a:t>
            </a:r>
          </a:p>
          <a:p>
            <a:pPr marL="365760" lvl="1" indent="-256032">
              <a:buClr>
                <a:schemeClr val="accent3"/>
              </a:buClr>
              <a:buFont typeface="Georgia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2. </a:t>
            </a:r>
            <a:r>
              <a:rPr lang="cs-CZ" sz="2800" u="sng" dirty="0" smtClean="0">
                <a:solidFill>
                  <a:schemeClr val="tx1"/>
                </a:solidFill>
              </a:rPr>
              <a:t>akomodace</a:t>
            </a:r>
            <a:r>
              <a:rPr lang="cs-CZ" sz="2800" dirty="0" smtClean="0">
                <a:solidFill>
                  <a:schemeClr val="tx1"/>
                </a:solidFill>
              </a:rPr>
              <a:t>: dosavadní kognitivní struktury (schémata), jsou modifikovány nebo nově vytvářeny, aby bylo možné zařadit i nové skutečnosti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45505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51720" y="1143000"/>
            <a:ext cx="6635080" cy="1133872"/>
          </a:xfrm>
        </p:spPr>
        <p:txBody>
          <a:bodyPr/>
          <a:lstStyle/>
          <a:p>
            <a:r>
              <a:rPr lang="cs-CZ" dirty="0" smtClean="0"/>
              <a:t>E. H. </a:t>
            </a:r>
            <a:r>
              <a:rPr lang="cs-CZ" dirty="0" err="1" smtClean="0"/>
              <a:t>Erikson</a:t>
            </a:r>
            <a:r>
              <a:rPr lang="cs-CZ" dirty="0" smtClean="0"/>
              <a:t> - vývoj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cs-CZ" dirty="0"/>
          </a:p>
          <a:p>
            <a:r>
              <a:rPr lang="cs-CZ" dirty="0" smtClean="0"/>
              <a:t>Vývoj jako kontinuální proces, interakce společenských norem a biologických pudů</a:t>
            </a:r>
          </a:p>
          <a:p>
            <a:r>
              <a:rPr lang="cs-CZ" dirty="0" smtClean="0"/>
              <a:t>8 stadií (tzv. 8 věků člověka)</a:t>
            </a:r>
          </a:p>
          <a:p>
            <a:r>
              <a:rPr lang="cs-CZ" dirty="0" smtClean="0"/>
              <a:t>v každém stádiu jsou dvojice polárních podmínek a vývojové úkoly (krize)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1026" name="Picture 2" descr="C:\Users\Radka\Desktop\Erik-Eriks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1748431" cy="1988840"/>
          </a:xfrm>
          <a:prstGeom prst="rect">
            <a:avLst/>
          </a:prstGeom>
          <a:noFill/>
        </p:spPr>
      </p:pic>
      <p:pic>
        <p:nvPicPr>
          <p:cNvPr id="1027" name="Picture 3" descr="C:\Users\Radka\Desktop\8 stadií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5022101"/>
            <a:ext cx="3059832" cy="18358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60648"/>
            <a:ext cx="8229600" cy="1066800"/>
          </a:xfrm>
        </p:spPr>
        <p:txBody>
          <a:bodyPr/>
          <a:lstStyle/>
          <a:p>
            <a:r>
              <a:rPr lang="cs-CZ" dirty="0" smtClean="0"/>
              <a:t>Asimilace x akomodace</a:t>
            </a:r>
            <a:endParaRPr lang="cs-CZ" dirty="0"/>
          </a:p>
        </p:txBody>
      </p:sp>
      <p:pic>
        <p:nvPicPr>
          <p:cNvPr id="4" name="Zástupný symbol pro obsah 3" descr="4195558_orig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1052736"/>
            <a:ext cx="6108301" cy="5485610"/>
          </a:xfrm>
        </p:spPr>
      </p:pic>
    </p:spTree>
    <p:extLst>
      <p:ext uri="{BB962C8B-B14F-4D97-AF65-F5344CB8AC3E}">
        <p14:creationId xmlns:p14="http://schemas.microsoft.com/office/powerpoint/2010/main" val="3879131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066800"/>
          </a:xfrm>
        </p:spPr>
        <p:txBody>
          <a:bodyPr/>
          <a:lstStyle/>
          <a:p>
            <a:r>
              <a:rPr lang="cs-CZ" dirty="0" smtClean="0"/>
              <a:t>Stádia vývoje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772816"/>
            <a:ext cx="8219256" cy="4801720"/>
          </a:xfrm>
        </p:spPr>
        <p:txBody>
          <a:bodyPr>
            <a:normAutofit fontScale="85000" lnSpcReduction="20000"/>
          </a:bodyPr>
          <a:lstStyle/>
          <a:p>
            <a:r>
              <a:rPr lang="cs-CZ" b="1" dirty="0" smtClean="0"/>
              <a:t>1. </a:t>
            </a:r>
            <a:r>
              <a:rPr lang="cs-CZ" b="1" dirty="0" err="1" smtClean="0"/>
              <a:t>senzomotorické</a:t>
            </a:r>
            <a:endParaRPr lang="cs-CZ" b="1" dirty="0" smtClean="0"/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Substadia</a:t>
            </a:r>
            <a:r>
              <a:rPr lang="cs-CZ" dirty="0" smtClean="0">
                <a:solidFill>
                  <a:schemeClr val="tx1"/>
                </a:solidFill>
              </a:rPr>
              <a:t>: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a) reflexní aktivity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b) primárních cirkulárních reakcí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c) sekundárních cirkulárních reakcí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d) koordinace sekundárních schémat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e) terciárních cirkulárních reakcí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f) objevování nových řešení prostřednictvím mentálních kombinací</a:t>
            </a:r>
          </a:p>
          <a:p>
            <a:r>
              <a:rPr lang="cs-CZ" b="1" dirty="0" smtClean="0"/>
              <a:t>2. předoperační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a) s. </a:t>
            </a:r>
            <a:r>
              <a:rPr lang="cs-CZ" dirty="0" err="1" smtClean="0">
                <a:solidFill>
                  <a:schemeClr val="tx1"/>
                </a:solidFill>
              </a:rPr>
              <a:t>prekonceptuální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b) s. intuitivní</a:t>
            </a:r>
          </a:p>
          <a:p>
            <a:r>
              <a:rPr lang="cs-CZ" b="1" dirty="0" smtClean="0"/>
              <a:t>3. konkrétních operací</a:t>
            </a:r>
          </a:p>
          <a:p>
            <a:r>
              <a:rPr lang="cs-CZ" b="1" dirty="0" smtClean="0"/>
              <a:t>4. formálních operací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921068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1. </a:t>
            </a:r>
            <a:r>
              <a:rPr lang="cs-CZ" dirty="0" err="1" smtClean="0"/>
              <a:t>Senzomotorické</a:t>
            </a:r>
            <a:r>
              <a:rPr lang="cs-CZ" dirty="0" smtClean="0"/>
              <a:t> stadium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0-2 roky, úkoly řešeny přímou akcí, dítě není schopno myslet jinak než „tady a teď“</a:t>
            </a:r>
          </a:p>
          <a:p>
            <a:r>
              <a:rPr lang="cs-CZ" b="1" dirty="0" smtClean="0"/>
              <a:t>a.) s. reflexní aktivity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Do 1.m., organizující aspekty jsou reflexy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Dítě se akomoduje na nové prostředí</a:t>
            </a:r>
          </a:p>
          <a:p>
            <a:r>
              <a:rPr lang="cs-CZ" b="1" dirty="0" err="1" smtClean="0"/>
              <a:t>b</a:t>
            </a:r>
            <a:r>
              <a:rPr lang="cs-CZ" b="1" dirty="0" smtClean="0"/>
              <a:t>.) s. primárních cirkulárních reakcí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1.-4.m., vznik z náhodných zkušeností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Aktivní reprodukce výsledku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Učí se vymezení sebe sama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4098" name="Picture 2" descr="C:\Users\Radka\Desktop\thumb-sucking-300x2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61993" y="5045000"/>
            <a:ext cx="1882007" cy="1813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403629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066800"/>
          </a:xfrm>
        </p:spPr>
        <p:txBody>
          <a:bodyPr/>
          <a:lstStyle/>
          <a:p>
            <a:r>
              <a:rPr lang="cs-CZ" dirty="0" smtClean="0"/>
              <a:t>1. </a:t>
            </a:r>
            <a:r>
              <a:rPr lang="cs-CZ" dirty="0" err="1" smtClean="0"/>
              <a:t>Senzomotorické</a:t>
            </a:r>
            <a:r>
              <a:rPr lang="cs-CZ" dirty="0" smtClean="0"/>
              <a:t> stadium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772816"/>
            <a:ext cx="8229600" cy="4325112"/>
          </a:xfrm>
        </p:spPr>
        <p:txBody>
          <a:bodyPr>
            <a:normAutofit fontScale="92500" lnSpcReduction="10000"/>
          </a:bodyPr>
          <a:lstStyle/>
          <a:p>
            <a:r>
              <a:rPr lang="cs-CZ" b="1" dirty="0" err="1" smtClean="0"/>
              <a:t>c</a:t>
            </a:r>
            <a:r>
              <a:rPr lang="cs-CZ" b="1" dirty="0" smtClean="0"/>
              <a:t>.) s. sekundárních cirkulárních</a:t>
            </a:r>
          </a:p>
          <a:p>
            <a:pPr>
              <a:buNone/>
            </a:pPr>
            <a:r>
              <a:rPr lang="cs-CZ" b="1" dirty="0" smtClean="0"/>
              <a:t>	 reakcí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4.-8. m., orientace na vnější svět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Např. chrastítko na kočárku</a:t>
            </a:r>
          </a:p>
          <a:p>
            <a:endParaRPr lang="cs-CZ" b="1" dirty="0" smtClean="0"/>
          </a:p>
          <a:p>
            <a:pPr>
              <a:buNone/>
            </a:pPr>
            <a:endParaRPr lang="cs-CZ" b="1" dirty="0" smtClean="0"/>
          </a:p>
          <a:p>
            <a:r>
              <a:rPr lang="cs-CZ" b="1" dirty="0" err="1" smtClean="0"/>
              <a:t>d</a:t>
            </a:r>
            <a:r>
              <a:rPr lang="cs-CZ" b="1" dirty="0" smtClean="0"/>
              <a:t>.) s. koordinace sekundárních schémat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 8.-12. m.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Odděluje cíl a prostředek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Cíleně imituje druhé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Schopnost sdílet cíl pomocí ukázání na něco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5122" name="Picture 2" descr="C:\Users\Radka\Desktop\Baby-in-Crib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1196752"/>
            <a:ext cx="1728192" cy="25818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988638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1. </a:t>
            </a:r>
            <a:r>
              <a:rPr lang="cs-CZ" dirty="0" err="1" smtClean="0"/>
              <a:t>Senzomotorické</a:t>
            </a:r>
            <a:r>
              <a:rPr lang="cs-CZ" dirty="0" smtClean="0"/>
              <a:t> stadium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 smtClean="0"/>
              <a:t>e</a:t>
            </a:r>
            <a:r>
              <a:rPr lang="cs-CZ" b="1" dirty="0" smtClean="0"/>
              <a:t>.) s. </a:t>
            </a:r>
            <a:r>
              <a:rPr lang="cs-CZ" b="1" dirty="0" err="1" smtClean="0"/>
              <a:t>terciálních</a:t>
            </a:r>
            <a:r>
              <a:rPr lang="cs-CZ" b="1" dirty="0" smtClean="0"/>
              <a:t> cirkulárních reakcí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12.-18. m.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Dosahování cíle novými, různými prostředky (experimentování)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Zkouší řadu postupů vedoucí k cíli – je jasný cíl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Zlepšuje se v imitaci</a:t>
            </a:r>
          </a:p>
          <a:p>
            <a:endParaRPr lang="cs-CZ" dirty="0"/>
          </a:p>
        </p:txBody>
      </p:sp>
      <p:pic>
        <p:nvPicPr>
          <p:cNvPr id="2050" name="Picture 2" descr="C:\Users\Radka\Desktop\development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4919093"/>
            <a:ext cx="2987824" cy="19389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676483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1. </a:t>
            </a:r>
            <a:r>
              <a:rPr lang="cs-CZ" dirty="0" err="1" smtClean="0"/>
              <a:t>Senzomotorické</a:t>
            </a:r>
            <a:r>
              <a:rPr lang="cs-CZ" dirty="0" smtClean="0"/>
              <a:t> stadium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 err="1" smtClean="0"/>
              <a:t>f</a:t>
            </a:r>
            <a:r>
              <a:rPr lang="cs-CZ" b="1" dirty="0" smtClean="0"/>
              <a:t>.) s. objevování nových řešení prostřednictvím mentálních kombinací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18.-24. m.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Dítě je schopno reprezentace akcí (vnitřní obrazy a modely) – od přímé manipulace k manipulaci mentální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Objevují se první věty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24. měsíc - </a:t>
            </a:r>
            <a:r>
              <a:rPr lang="cs-CZ" dirty="0" err="1" smtClean="0">
                <a:solidFill>
                  <a:schemeClr val="tx1"/>
                </a:solidFill>
              </a:rPr>
              <a:t>objektní</a:t>
            </a:r>
            <a:r>
              <a:rPr lang="cs-CZ" dirty="0" smtClean="0">
                <a:solidFill>
                  <a:schemeClr val="tx1"/>
                </a:solidFill>
              </a:rPr>
              <a:t> stálost, schopnost operovat s představou, když něco není vidět, neznamená, že to přestalo existovat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32746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066800"/>
          </a:xfrm>
        </p:spPr>
        <p:txBody>
          <a:bodyPr/>
          <a:lstStyle/>
          <a:p>
            <a:r>
              <a:rPr lang="cs-CZ" dirty="0" err="1" smtClean="0"/>
              <a:t>Objektní</a:t>
            </a:r>
            <a:r>
              <a:rPr lang="cs-CZ" dirty="0" smtClean="0"/>
              <a:t> stálost</a:t>
            </a:r>
            <a:endParaRPr lang="cs-CZ" dirty="0"/>
          </a:p>
        </p:txBody>
      </p:sp>
      <p:pic>
        <p:nvPicPr>
          <p:cNvPr id="4" name="Zástupný symbol pro obsah 3" descr="Figure 9.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772816"/>
            <a:ext cx="8685757" cy="4142085"/>
          </a:xfrm>
        </p:spPr>
      </p:pic>
    </p:spTree>
    <p:extLst>
      <p:ext uri="{BB962C8B-B14F-4D97-AF65-F5344CB8AC3E}">
        <p14:creationId xmlns:p14="http://schemas.microsoft.com/office/powerpoint/2010/main" val="8475145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2. Předoperační stadium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2. – 7. rok</a:t>
            </a:r>
          </a:p>
          <a:p>
            <a:r>
              <a:rPr lang="cs-CZ" b="1" dirty="0" smtClean="0"/>
              <a:t>a.) s. </a:t>
            </a:r>
            <a:r>
              <a:rPr lang="cs-CZ" b="1" dirty="0" err="1" smtClean="0"/>
              <a:t>prekonceptuální</a:t>
            </a:r>
            <a:endParaRPr lang="cs-CZ" b="1" dirty="0" smtClean="0"/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2.-4. rok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Rozvoj symbolické funkce (schopnost používat něco jako zástupce něčeho jiného) – důležité pro hru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děti postupně chápou psychiku jako reprezentující (okolo 4 let)</a:t>
            </a:r>
          </a:p>
        </p:txBody>
      </p:sp>
    </p:spTree>
    <p:extLst>
      <p:ext uri="{BB962C8B-B14F-4D97-AF65-F5344CB8AC3E}">
        <p14:creationId xmlns:p14="http://schemas.microsoft.com/office/powerpoint/2010/main" val="22528248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2. Předoperační stadium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cs-CZ" dirty="0" smtClean="0">
                <a:solidFill>
                  <a:schemeClr val="tx1"/>
                </a:solidFill>
              </a:rPr>
              <a:t>Projevy chápané jako typické chyby v myšlení:</a:t>
            </a:r>
          </a:p>
          <a:p>
            <a:pPr lvl="2"/>
            <a:r>
              <a:rPr lang="cs-CZ" b="1" dirty="0" smtClean="0">
                <a:solidFill>
                  <a:schemeClr val="tx1"/>
                </a:solidFill>
              </a:rPr>
              <a:t> Animismus </a:t>
            </a:r>
            <a:r>
              <a:rPr lang="cs-CZ" dirty="0" smtClean="0">
                <a:solidFill>
                  <a:schemeClr val="tx1"/>
                </a:solidFill>
              </a:rPr>
              <a:t>- přisuzování životnosti a intencionality neživým věcem</a:t>
            </a:r>
          </a:p>
          <a:p>
            <a:pPr lvl="2"/>
            <a:r>
              <a:rPr lang="cs-CZ" b="1" dirty="0" smtClean="0">
                <a:solidFill>
                  <a:schemeClr val="tx1"/>
                </a:solidFill>
              </a:rPr>
              <a:t>Egocentrismus </a:t>
            </a:r>
            <a:r>
              <a:rPr lang="cs-CZ" dirty="0" smtClean="0">
                <a:solidFill>
                  <a:schemeClr val="tx1"/>
                </a:solidFill>
              </a:rPr>
              <a:t>- dítě vytváří model druhého na základě modelu sebe (dítě si myslí, že každý je stejný jako ono samo, že všechno vnímá stejně a že ví všechno, co dítě samo)</a:t>
            </a:r>
          </a:p>
          <a:p>
            <a:pPr lvl="3"/>
            <a:r>
              <a:rPr lang="cs-CZ" dirty="0" smtClean="0">
                <a:solidFill>
                  <a:schemeClr val="tx1"/>
                </a:solidFill>
                <a:hlinkClick r:id="rId2"/>
              </a:rPr>
              <a:t>http://www.</a:t>
            </a:r>
            <a:r>
              <a:rPr lang="cs-CZ" dirty="0" err="1" smtClean="0">
                <a:solidFill>
                  <a:schemeClr val="tx1"/>
                </a:solidFill>
                <a:hlinkClick r:id="rId2"/>
              </a:rPr>
              <a:t>youtube.com</a:t>
            </a:r>
            <a:r>
              <a:rPr lang="cs-CZ" dirty="0" smtClean="0">
                <a:solidFill>
                  <a:schemeClr val="tx1"/>
                </a:solidFill>
                <a:hlinkClick r:id="rId2"/>
              </a:rPr>
              <a:t>/</a:t>
            </a:r>
            <a:r>
              <a:rPr lang="cs-CZ" dirty="0" err="1" smtClean="0">
                <a:solidFill>
                  <a:schemeClr val="tx1"/>
                </a:solidFill>
                <a:hlinkClick r:id="rId2"/>
              </a:rPr>
              <a:t>watch</a:t>
            </a:r>
            <a:r>
              <a:rPr lang="cs-CZ" dirty="0" smtClean="0">
                <a:solidFill>
                  <a:schemeClr val="tx1"/>
                </a:solidFill>
                <a:hlinkClick r:id="rId2"/>
              </a:rPr>
              <a:t>?v=OinqFgsIbh0</a:t>
            </a:r>
            <a:endParaRPr lang="cs-CZ" dirty="0" smtClean="0">
              <a:solidFill>
                <a:schemeClr val="tx1"/>
              </a:solidFill>
            </a:endParaRPr>
          </a:p>
          <a:p>
            <a:pPr lvl="2"/>
            <a:r>
              <a:rPr lang="cs-CZ" b="1" dirty="0" err="1" smtClean="0">
                <a:solidFill>
                  <a:schemeClr val="tx1"/>
                </a:solidFill>
              </a:rPr>
              <a:t>Transduktivní</a:t>
            </a:r>
            <a:r>
              <a:rPr lang="cs-CZ" b="1" dirty="0" smtClean="0">
                <a:solidFill>
                  <a:schemeClr val="tx1"/>
                </a:solidFill>
              </a:rPr>
              <a:t> uvažování </a:t>
            </a:r>
            <a:r>
              <a:rPr lang="cs-CZ" dirty="0" smtClean="0">
                <a:solidFill>
                  <a:schemeClr val="tx1"/>
                </a:solidFill>
              </a:rPr>
              <a:t>- „tvrdá logika“</a:t>
            </a:r>
          </a:p>
          <a:p>
            <a:pPr lvl="3"/>
            <a:r>
              <a:rPr lang="cs-CZ" dirty="0" smtClean="0">
                <a:solidFill>
                  <a:schemeClr val="tx1"/>
                </a:solidFill>
              </a:rPr>
              <a:t>Spojení dvou akcí, které jsou na sobě navzájem nezávislé </a:t>
            </a:r>
          </a:p>
          <a:p>
            <a:pPr lvl="3"/>
            <a:r>
              <a:rPr lang="cs-CZ" dirty="0" smtClean="0">
                <a:solidFill>
                  <a:schemeClr val="tx1"/>
                </a:solidFill>
              </a:rPr>
              <a:t>Uplatňování velmi rigidní pravidelnosti 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321146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2. Předoperační stadium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 smtClean="0"/>
              <a:t>b</a:t>
            </a:r>
            <a:r>
              <a:rPr lang="cs-CZ" b="1" dirty="0" smtClean="0"/>
              <a:t>.) s. intuitivní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ubývá egocentrismus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lpění na pravidlech i animismus oslabuje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neschopnost konzervace </a:t>
            </a:r>
          </a:p>
          <a:p>
            <a:pPr lvl="2"/>
            <a:r>
              <a:rPr lang="cs-CZ" dirty="0" smtClean="0">
                <a:solidFill>
                  <a:schemeClr val="tx1"/>
                </a:solidFill>
              </a:rPr>
              <a:t>neschopnost práce více než s jednou kvalitou</a:t>
            </a:r>
          </a:p>
          <a:p>
            <a:pPr lvl="2"/>
            <a:r>
              <a:rPr lang="cs-CZ" dirty="0" smtClean="0">
                <a:solidFill>
                  <a:schemeClr val="tx1"/>
                </a:solidFill>
              </a:rPr>
              <a:t>neschopnost porozumění úkolům na část a celek</a:t>
            </a:r>
          </a:p>
          <a:p>
            <a:pPr lvl="2"/>
            <a:r>
              <a:rPr lang="cs-CZ" dirty="0" smtClean="0">
                <a:solidFill>
                  <a:schemeClr val="tx1"/>
                </a:solidFill>
              </a:rPr>
              <a:t>úkol: Kde je víc vody? (úzká a široká nádoba) </a:t>
            </a:r>
          </a:p>
          <a:p>
            <a:pPr lvl="2"/>
            <a:r>
              <a:rPr lang="cs-CZ" dirty="0" smtClean="0">
                <a:solidFill>
                  <a:schemeClr val="tx1"/>
                </a:solidFill>
                <a:hlinkClick r:id="rId2"/>
              </a:rPr>
              <a:t>http://www.</a:t>
            </a:r>
            <a:r>
              <a:rPr lang="cs-CZ" dirty="0" err="1" smtClean="0">
                <a:solidFill>
                  <a:schemeClr val="tx1"/>
                </a:solidFill>
                <a:hlinkClick r:id="rId2"/>
              </a:rPr>
              <a:t>youtube.com</a:t>
            </a:r>
            <a:r>
              <a:rPr lang="cs-CZ" dirty="0" smtClean="0">
                <a:solidFill>
                  <a:schemeClr val="tx1"/>
                </a:solidFill>
                <a:hlinkClick r:id="rId2"/>
              </a:rPr>
              <a:t>/</a:t>
            </a:r>
            <a:r>
              <a:rPr lang="cs-CZ" dirty="0" err="1" smtClean="0">
                <a:solidFill>
                  <a:schemeClr val="tx1"/>
                </a:solidFill>
                <a:hlinkClick r:id="rId2"/>
              </a:rPr>
              <a:t>watch</a:t>
            </a:r>
            <a:r>
              <a:rPr lang="cs-CZ" dirty="0" smtClean="0">
                <a:solidFill>
                  <a:schemeClr val="tx1"/>
                </a:solidFill>
                <a:hlinkClick r:id="rId2"/>
              </a:rPr>
              <a:t>?v=gnArvcWaH6I</a:t>
            </a:r>
            <a:endParaRPr lang="cs-CZ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11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404664"/>
            <a:ext cx="8013576" cy="648072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8 věků člověka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>
          <a:blip r:embed="rId2" cstate="print"/>
          <a:srcRect l="30082" t="17985" r="28380" b="14023"/>
          <a:stretch>
            <a:fillRect/>
          </a:stretch>
        </p:blipFill>
        <p:spPr bwMode="auto">
          <a:xfrm>
            <a:off x="1979712" y="908720"/>
            <a:ext cx="6660232" cy="594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3.) Stadium konkrétních operací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7.-8. rok - 11. rok, velmi zlomové období</a:t>
            </a:r>
          </a:p>
          <a:p>
            <a:r>
              <a:rPr lang="cs-CZ" dirty="0" smtClean="0"/>
              <a:t>Je schopno mentálně operovat s entitami, které jsou reálné (představitelné)</a:t>
            </a:r>
          </a:p>
          <a:p>
            <a:r>
              <a:rPr lang="cs-CZ" dirty="0" smtClean="0"/>
              <a:t>Nové schopnosti:</a:t>
            </a:r>
          </a:p>
          <a:p>
            <a:r>
              <a:rPr lang="cs-CZ" dirty="0" smtClean="0"/>
              <a:t>Pracování se dvěma kategoriemi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test s korálky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jiné úkoly dítěti trvají déle (kámen do vody → </a:t>
            </a:r>
            <a:r>
              <a:rPr lang="cs-CZ" dirty="0" err="1" smtClean="0">
                <a:solidFill>
                  <a:schemeClr val="tx1"/>
                </a:solidFill>
              </a:rPr>
              <a:t>vody</a:t>
            </a:r>
            <a:r>
              <a:rPr lang="cs-CZ" dirty="0" smtClean="0">
                <a:solidFill>
                  <a:schemeClr val="tx1"/>
                </a:solidFill>
              </a:rPr>
              <a:t> je tam víc) </a:t>
            </a:r>
          </a:p>
          <a:p>
            <a:r>
              <a:rPr lang="cs-CZ" dirty="0" smtClean="0"/>
              <a:t>Reverzibilita - mentální obrácení operace </a:t>
            </a:r>
          </a:p>
          <a:p>
            <a:r>
              <a:rPr lang="cs-CZ" dirty="0" err="1" smtClean="0"/>
              <a:t>Sériování</a:t>
            </a:r>
            <a:r>
              <a:rPr lang="cs-CZ" dirty="0" smtClean="0"/>
              <a:t> - schopnost řadit podle kvantifikovatelné kvality (výšky, délky,…)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269239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066800"/>
          </a:xfrm>
        </p:spPr>
        <p:txBody>
          <a:bodyPr/>
          <a:lstStyle/>
          <a:p>
            <a:r>
              <a:rPr lang="cs-CZ" dirty="0" smtClean="0"/>
              <a:t>Reverzibilita</a:t>
            </a:r>
            <a:endParaRPr lang="cs-CZ" dirty="0"/>
          </a:p>
        </p:txBody>
      </p:sp>
      <p:pic>
        <p:nvPicPr>
          <p:cNvPr id="4" name="Zástupný symbol pro obsah 3" descr="reversibilit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613" y="2060848"/>
            <a:ext cx="9145613" cy="3594693"/>
          </a:xfrm>
        </p:spPr>
      </p:pic>
    </p:spTree>
    <p:extLst>
      <p:ext uri="{BB962C8B-B14F-4D97-AF65-F5344CB8AC3E}">
        <p14:creationId xmlns:p14="http://schemas.microsoft.com/office/powerpoint/2010/main" val="320951976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66800"/>
          </a:xfrm>
        </p:spPr>
        <p:txBody>
          <a:bodyPr/>
          <a:lstStyle/>
          <a:p>
            <a:r>
              <a:rPr lang="cs-CZ" dirty="0" err="1" smtClean="0"/>
              <a:t>Sériování</a:t>
            </a:r>
            <a:endParaRPr lang="cs-CZ" dirty="0"/>
          </a:p>
        </p:txBody>
      </p:sp>
      <p:pic>
        <p:nvPicPr>
          <p:cNvPr id="4" name="Zástupný symbol pro obsah 3" descr="seriation13109545182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04889" y="1916832"/>
            <a:ext cx="4586423" cy="4637956"/>
          </a:xfrm>
        </p:spPr>
      </p:pic>
    </p:spTree>
    <p:extLst>
      <p:ext uri="{BB962C8B-B14F-4D97-AF65-F5344CB8AC3E}">
        <p14:creationId xmlns:p14="http://schemas.microsoft.com/office/powerpoint/2010/main" val="249480465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4.) Stadium formálních operací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Od 11.-12. let</a:t>
            </a:r>
          </a:p>
          <a:p>
            <a:r>
              <a:rPr lang="cs-CZ" dirty="0" smtClean="0"/>
              <a:t>Ne každý se do tohoto stadia dostane</a:t>
            </a:r>
          </a:p>
          <a:p>
            <a:r>
              <a:rPr lang="cs-CZ" dirty="0" smtClean="0"/>
              <a:t>Schopnost abstraktního myšlení</a:t>
            </a:r>
          </a:p>
          <a:p>
            <a:r>
              <a:rPr lang="cs-CZ" dirty="0" smtClean="0"/>
              <a:t>Schopnost systematického uvažování</a:t>
            </a:r>
          </a:p>
          <a:p>
            <a:r>
              <a:rPr lang="cs-CZ" dirty="0" smtClean="0"/>
              <a:t>Schopnost hypoteticko-deduktivního uvažování</a:t>
            </a:r>
          </a:p>
          <a:p>
            <a:r>
              <a:rPr lang="cs-CZ" dirty="0" smtClean="0"/>
              <a:t>Koncept smrti - nese s sebou ne zcela pozitivní vývoj </a:t>
            </a:r>
          </a:p>
        </p:txBody>
      </p:sp>
    </p:spTree>
    <p:extLst>
      <p:ext uri="{BB962C8B-B14F-4D97-AF65-F5344CB8AC3E}">
        <p14:creationId xmlns:p14="http://schemas.microsoft.com/office/powerpoint/2010/main" val="281114406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88640"/>
            <a:ext cx="8229600" cy="1066800"/>
          </a:xfrm>
        </p:spPr>
        <p:txBody>
          <a:bodyPr/>
          <a:lstStyle/>
          <a:p>
            <a:r>
              <a:rPr lang="cs-CZ" dirty="0" smtClean="0"/>
              <a:t>Stadia – shrnutí I</a:t>
            </a:r>
            <a:endParaRPr lang="cs-CZ" dirty="0"/>
          </a:p>
        </p:txBody>
      </p:sp>
      <p:pic>
        <p:nvPicPr>
          <p:cNvPr id="4" name="Zástupný symbol pro obsah 3" descr="piaget shrnutí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268760"/>
            <a:ext cx="5931742" cy="5256584"/>
          </a:xfrm>
        </p:spPr>
      </p:pic>
    </p:spTree>
    <p:extLst>
      <p:ext uri="{BB962C8B-B14F-4D97-AF65-F5344CB8AC3E}">
        <p14:creationId xmlns:p14="http://schemas.microsoft.com/office/powerpoint/2010/main" val="83754149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066800"/>
          </a:xfrm>
        </p:spPr>
        <p:txBody>
          <a:bodyPr/>
          <a:lstStyle/>
          <a:p>
            <a:r>
              <a:rPr lang="cs-CZ" dirty="0" smtClean="0"/>
              <a:t>Stadia – shrnutí II</a:t>
            </a:r>
            <a:endParaRPr lang="cs-CZ" dirty="0"/>
          </a:p>
        </p:txBody>
      </p:sp>
      <p:pic>
        <p:nvPicPr>
          <p:cNvPr id="7" name="Zástupný symbol pro obsah 6" descr="Piaget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933" t="5287" r="8084" b="7329"/>
          <a:stretch>
            <a:fillRect/>
          </a:stretch>
        </p:blipFill>
        <p:spPr>
          <a:xfrm>
            <a:off x="559972" y="1151648"/>
            <a:ext cx="7396404" cy="5445704"/>
          </a:xfrm>
        </p:spPr>
      </p:pic>
    </p:spTree>
    <p:extLst>
      <p:ext uri="{BB962C8B-B14F-4D97-AF65-F5344CB8AC3E}">
        <p14:creationId xmlns:p14="http://schemas.microsoft.com/office/powerpoint/2010/main" val="83281211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Kritika </a:t>
            </a:r>
            <a:r>
              <a:rPr lang="cs-CZ" dirty="0" err="1" smtClean="0"/>
              <a:t>Piagetovy</a:t>
            </a:r>
            <a:r>
              <a:rPr lang="cs-CZ" dirty="0" smtClean="0"/>
              <a:t> práce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Vnímal posuny více skokově, než jsou</a:t>
            </a:r>
          </a:p>
          <a:p>
            <a:r>
              <a:rPr lang="cs-CZ" dirty="0" smtClean="0"/>
              <a:t>Podcenil malé děti, velké přecenil</a:t>
            </a:r>
          </a:p>
          <a:p>
            <a:r>
              <a:rPr lang="cs-CZ" dirty="0" smtClean="0"/>
              <a:t>Jeho závěry jsou platné jen u dětí, které zkoumal, prý nejdou generalizovat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2835032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 zájemce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accent1"/>
                </a:solidFill>
              </a:rPr>
              <a:t>Piaget</a:t>
            </a:r>
            <a:r>
              <a:rPr lang="cs-CZ" dirty="0" smtClean="0">
                <a:solidFill>
                  <a:schemeClr val="accent1"/>
                </a:solidFill>
              </a:rPr>
              <a:t> o své teorii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3 části, originální znění ve </a:t>
            </a:r>
            <a:r>
              <a:rPr lang="cs-CZ" dirty="0" err="1" smtClean="0">
                <a:solidFill>
                  <a:schemeClr val="tx1"/>
                </a:solidFill>
              </a:rPr>
              <a:t>fj</a:t>
            </a:r>
            <a:r>
              <a:rPr lang="cs-CZ" dirty="0" smtClean="0">
                <a:solidFill>
                  <a:schemeClr val="tx1"/>
                </a:solidFill>
              </a:rPr>
              <a:t> s anglickými titulky</a:t>
            </a:r>
          </a:p>
          <a:p>
            <a:r>
              <a:rPr lang="cs-CZ" dirty="0" smtClean="0">
                <a:hlinkClick r:id="rId2"/>
              </a:rPr>
              <a:t>http://www.</a:t>
            </a:r>
            <a:r>
              <a:rPr lang="cs-CZ" dirty="0" err="1" smtClean="0">
                <a:hlinkClick r:id="rId2"/>
              </a:rPr>
              <a:t>youtube.com</a:t>
            </a:r>
            <a:r>
              <a:rPr lang="cs-CZ" dirty="0" smtClean="0">
                <a:hlinkClick r:id="rId2"/>
              </a:rPr>
              <a:t>/</a:t>
            </a:r>
            <a:r>
              <a:rPr lang="cs-CZ" dirty="0" err="1" smtClean="0">
                <a:hlinkClick r:id="rId2"/>
              </a:rPr>
              <a:t>watch</a:t>
            </a:r>
            <a:r>
              <a:rPr lang="cs-CZ" dirty="0" smtClean="0">
                <a:hlinkClick r:id="rId2"/>
              </a:rPr>
              <a:t>?v=I1JWr4G8YLM</a:t>
            </a:r>
            <a:endParaRPr lang="cs-CZ" dirty="0" smtClean="0"/>
          </a:p>
          <a:p>
            <a:r>
              <a:rPr lang="cs-CZ" dirty="0" smtClean="0">
                <a:hlinkClick r:id="rId3"/>
              </a:rPr>
              <a:t>http://www.</a:t>
            </a:r>
            <a:r>
              <a:rPr lang="cs-CZ" dirty="0" err="1" smtClean="0">
                <a:hlinkClick r:id="rId3"/>
              </a:rPr>
              <a:t>youtube.com</a:t>
            </a:r>
            <a:r>
              <a:rPr lang="cs-CZ" dirty="0" smtClean="0">
                <a:hlinkClick r:id="rId3"/>
              </a:rPr>
              <a:t>/</a:t>
            </a:r>
            <a:r>
              <a:rPr lang="cs-CZ" dirty="0" err="1" smtClean="0">
                <a:hlinkClick r:id="rId3"/>
              </a:rPr>
              <a:t>watch</a:t>
            </a:r>
            <a:r>
              <a:rPr lang="cs-CZ" dirty="0" smtClean="0">
                <a:hlinkClick r:id="rId3"/>
              </a:rPr>
              <a:t>?v=Qb4TPj1pxzQ</a:t>
            </a:r>
            <a:endParaRPr lang="cs-CZ" dirty="0" smtClean="0"/>
          </a:p>
          <a:p>
            <a:r>
              <a:rPr lang="cs-CZ" dirty="0" smtClean="0">
                <a:hlinkClick r:id="rId4"/>
              </a:rPr>
              <a:t>http://www.</a:t>
            </a:r>
            <a:r>
              <a:rPr lang="cs-CZ" dirty="0" err="1" smtClean="0">
                <a:hlinkClick r:id="rId4"/>
              </a:rPr>
              <a:t>youtube.com</a:t>
            </a:r>
            <a:r>
              <a:rPr lang="cs-CZ" dirty="0" smtClean="0">
                <a:hlinkClick r:id="rId4"/>
              </a:rPr>
              <a:t>/</a:t>
            </a:r>
            <a:r>
              <a:rPr lang="cs-CZ" dirty="0" err="1" smtClean="0">
                <a:hlinkClick r:id="rId4"/>
              </a:rPr>
              <a:t>watch</a:t>
            </a:r>
            <a:r>
              <a:rPr lang="cs-CZ" dirty="0" smtClean="0">
                <a:hlinkClick r:id="rId4"/>
              </a:rPr>
              <a:t>?v=x9nSC_</a:t>
            </a:r>
            <a:r>
              <a:rPr lang="cs-CZ" dirty="0" err="1" smtClean="0">
                <a:hlinkClick r:id="rId4"/>
              </a:rPr>
              <a:t>Xgabc</a:t>
            </a:r>
            <a:endParaRPr lang="cs-CZ" dirty="0" smtClean="0"/>
          </a:p>
          <a:p>
            <a:pPr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3790017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Freudova periodizace vývoje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663356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/>
            </a:r>
            <a:br>
              <a:rPr lang="cs-CZ" dirty="0"/>
            </a:br>
            <a:r>
              <a:rPr lang="cs-CZ" dirty="0"/>
              <a:t>Periodizace dle </a:t>
            </a:r>
            <a:r>
              <a:rPr lang="cs-CZ" dirty="0" err="1"/>
              <a:t>Freuda</a:t>
            </a:r>
            <a:r>
              <a:rPr lang="cs-CZ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cs-CZ" dirty="0"/>
          </a:p>
          <a:p>
            <a:r>
              <a:rPr lang="cs-CZ" dirty="0" smtClean="0"/>
              <a:t>Periodizace </a:t>
            </a:r>
            <a:r>
              <a:rPr lang="cs-CZ" dirty="0"/>
              <a:t>na základě přesunu erotogenních zón těla k uspokojování základního pudu </a:t>
            </a:r>
          </a:p>
          <a:p>
            <a:r>
              <a:rPr lang="cs-CZ" dirty="0" smtClean="0"/>
              <a:t>Stádium </a:t>
            </a:r>
            <a:r>
              <a:rPr lang="cs-CZ" dirty="0"/>
              <a:t>orální </a:t>
            </a:r>
          </a:p>
          <a:p>
            <a:r>
              <a:rPr lang="cs-CZ" dirty="0" smtClean="0"/>
              <a:t>Stádium </a:t>
            </a:r>
            <a:r>
              <a:rPr lang="cs-CZ" dirty="0"/>
              <a:t>anální </a:t>
            </a:r>
          </a:p>
          <a:p>
            <a:r>
              <a:rPr lang="cs-CZ" dirty="0" smtClean="0"/>
              <a:t>Stádium </a:t>
            </a:r>
            <a:r>
              <a:rPr lang="cs-CZ" dirty="0"/>
              <a:t>falické </a:t>
            </a:r>
          </a:p>
          <a:p>
            <a:r>
              <a:rPr lang="cs-CZ" dirty="0" smtClean="0"/>
              <a:t>Stádium </a:t>
            </a:r>
            <a:r>
              <a:rPr lang="cs-CZ" dirty="0"/>
              <a:t>latence </a:t>
            </a:r>
          </a:p>
          <a:p>
            <a:r>
              <a:rPr lang="cs-CZ" dirty="0" smtClean="0"/>
              <a:t>Stádium </a:t>
            </a:r>
            <a:r>
              <a:rPr lang="cs-CZ" dirty="0"/>
              <a:t>genitální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37172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1. Kojenecké období: základní důvěra vs. základní nedůvěra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844824"/>
            <a:ext cx="8229600" cy="4325112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Do 1 roku</a:t>
            </a:r>
          </a:p>
          <a:p>
            <a:r>
              <a:rPr lang="cs-CZ" dirty="0" smtClean="0"/>
              <a:t>Matka jako reprezentace světa umožňuje vytvořit naději, že život je dobrý</a:t>
            </a:r>
          </a:p>
          <a:p>
            <a:r>
              <a:rPr lang="cs-CZ" dirty="0" smtClean="0"/>
              <a:t>Díky matce může dítě získat důvěru ve svět, který je předvídatelný</a:t>
            </a:r>
          </a:p>
          <a:p>
            <a:r>
              <a:rPr lang="cs-CZ" dirty="0" smtClean="0"/>
              <a:t>Úkolem je vytvořit pevné pouto s matkou</a:t>
            </a:r>
          </a:p>
          <a:p>
            <a:r>
              <a:rPr lang="cs-CZ" dirty="0" smtClean="0"/>
              <a:t>Zkušenost: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+ důvěřuji lidem, dostávám, co potřebuji, mohu druhým také dávat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- nevěřím lidem, ani světu, manipuluji,</a:t>
            </a:r>
          </a:p>
          <a:p>
            <a:pPr lvl="1">
              <a:buNone/>
            </a:pPr>
            <a:r>
              <a:rPr lang="cs-CZ" dirty="0" smtClean="0">
                <a:solidFill>
                  <a:schemeClr val="tx1"/>
                </a:solidFill>
              </a:rPr>
              <a:t> abych dostal/a co chci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3074" name="Picture 2" descr="C:\Users\Radka\Desktop\trust vs mistru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9" y="4981193"/>
            <a:ext cx="2699792" cy="18768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/>
            </a:r>
            <a:br>
              <a:rPr lang="cs-CZ" dirty="0"/>
            </a:br>
            <a:r>
              <a:rPr lang="cs-CZ" dirty="0"/>
              <a:t>Stádium orální 1. rok života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r>
              <a:rPr lang="cs-CZ" dirty="0"/>
              <a:t>Zdrojem libosti a pudového uspokojení je oblast úst – dítě je uspokojeno sáním, krmením… později kousáním všech možných předmětů (kvůli bolesti zubů) – nejslastnější okamžiky prožívá skrze ústa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2370613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/>
            </a:r>
            <a:br>
              <a:rPr lang="cs-CZ" dirty="0"/>
            </a:br>
            <a:r>
              <a:rPr lang="cs-CZ" dirty="0"/>
              <a:t>Stádium anální – 2.-3. rok života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r>
              <a:rPr lang="cs-CZ" dirty="0"/>
              <a:t>Zdroj libosti se přesouvá na anální krajinu – zadržování a vypuzování exkrementů je velmi baví – hrátky s vlastními exkrementy. Podporuje to i výchova – řeší se nočník, radost rodičů okolo vyměšování dítěte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430155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/>
            </a:r>
            <a:br>
              <a:rPr lang="cs-CZ" b="1" dirty="0"/>
            </a:br>
            <a:r>
              <a:rPr lang="nn-NO" dirty="0"/>
              <a:t>Stádium falické – 3 – 6 let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/>
          </a:p>
          <a:p>
            <a:endParaRPr lang="cs-CZ" dirty="0"/>
          </a:p>
          <a:p>
            <a:r>
              <a:rPr lang="cs-CZ" dirty="0"/>
              <a:t>Uspokojení se přesouvá na genitální krajinu – hrátky s vlastním pohlavím, zvědavost na anatomické rozdíly – prohlížejí si rodiče, sebe navzájem, hrají si s vlastními pohlavními orgány </a:t>
            </a:r>
          </a:p>
          <a:p>
            <a:r>
              <a:rPr lang="cs-CZ" dirty="0"/>
              <a:t>• První otázky typu „jak se rodí děti“. </a:t>
            </a:r>
          </a:p>
          <a:p>
            <a:r>
              <a:rPr lang="cs-CZ" dirty="0"/>
              <a:t>•Oidipovský a Elektřin komplex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6176751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/>
            </a:r>
            <a:br>
              <a:rPr lang="cs-CZ" dirty="0"/>
            </a:br>
            <a:r>
              <a:rPr lang="cs-CZ" dirty="0"/>
              <a:t>Stádium latence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r>
              <a:rPr lang="cs-CZ" dirty="0"/>
              <a:t>Nástup do školy – začátek puberty </a:t>
            </a:r>
          </a:p>
          <a:p>
            <a:r>
              <a:rPr lang="cs-CZ" dirty="0" smtClean="0"/>
              <a:t>Ustupují </a:t>
            </a:r>
            <a:r>
              <a:rPr lang="cs-CZ" dirty="0"/>
              <a:t>emoční a sexuální tužby do pozadí – období zaměřené především na získávání kulturních hodnot, poznatků a diferencovaných sociálních rolí (školák, spolužák, žák, kamarád, sourozenec…)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1047785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/>
            </a:r>
            <a:br>
              <a:rPr lang="cs-CZ" dirty="0"/>
            </a:br>
            <a:r>
              <a:rPr lang="cs-CZ" dirty="0"/>
              <a:t>Stádium genitální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r>
              <a:rPr lang="cs-CZ" dirty="0"/>
              <a:t>V podstatě návrat k falickému stádiu, ale vztahy už směřují mimo rodinu. Návrat k Oidipovskému a </a:t>
            </a:r>
            <a:r>
              <a:rPr lang="cs-CZ" dirty="0" err="1"/>
              <a:t>Elelktřinu</a:t>
            </a:r>
            <a:r>
              <a:rPr lang="cs-CZ" dirty="0"/>
              <a:t> komplexu (v závislosti na tom, jak proběhla fáze falická).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5415832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/>
            </a:r>
            <a:br>
              <a:rPr lang="cs-CZ" dirty="0"/>
            </a:br>
            <a:r>
              <a:rPr lang="cs-CZ" dirty="0"/>
              <a:t>Genitální stádium – důsledky ve škole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cs-CZ" dirty="0"/>
          </a:p>
          <a:p>
            <a:r>
              <a:rPr lang="cs-CZ" dirty="0" smtClean="0"/>
              <a:t>Žáci </a:t>
            </a:r>
            <a:r>
              <a:rPr lang="cs-CZ" dirty="0"/>
              <a:t>mohou ztrácet zájem o výuku. </a:t>
            </a:r>
          </a:p>
          <a:p>
            <a:r>
              <a:rPr lang="cs-CZ" dirty="0" smtClean="0"/>
              <a:t>Může </a:t>
            </a:r>
            <a:r>
              <a:rPr lang="cs-CZ" dirty="0"/>
              <a:t>se projevit v hodinách – psaníčka, první nešťastné lásky. </a:t>
            </a:r>
          </a:p>
          <a:p>
            <a:r>
              <a:rPr lang="cs-CZ" dirty="0" smtClean="0"/>
              <a:t>Zhoršení </a:t>
            </a:r>
            <a:r>
              <a:rPr lang="cs-CZ" dirty="0"/>
              <a:t>některých velmi dobrých žáků </a:t>
            </a:r>
          </a:p>
          <a:p>
            <a:r>
              <a:rPr lang="cs-CZ" dirty="0" smtClean="0"/>
              <a:t>Žáci </a:t>
            </a:r>
            <a:r>
              <a:rPr lang="cs-CZ" dirty="0"/>
              <a:t>mají mnohdy zájmy jinde než u učení a neznamená to, že z nich nebudou dobří studenti. Je důležité brát to v potaz, vědět o tom, že něco takového v této fázi (kromě jiného) probíhá a být vůči tomu tolerantní. </a:t>
            </a:r>
          </a:p>
          <a:p>
            <a:r>
              <a:rPr lang="cs-CZ" dirty="0" smtClean="0"/>
              <a:t>Nikdy </a:t>
            </a:r>
            <a:r>
              <a:rPr lang="cs-CZ" dirty="0"/>
              <a:t>nezesměšňovat jejich problémy s druhým pohlavím – pro ně v tu dobu velmi vážné. </a:t>
            </a:r>
          </a:p>
          <a:p>
            <a:r>
              <a:rPr lang="cs-CZ" dirty="0" smtClean="0"/>
              <a:t>Školní </a:t>
            </a:r>
            <a:r>
              <a:rPr lang="cs-CZ" dirty="0"/>
              <a:t>výlety – mohou zde získávat první sexuální zkušenosti!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2809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112568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Úzkost osmého měsíce</a:t>
            </a:r>
          </a:p>
          <a:p>
            <a:pPr lvl="1"/>
            <a:r>
              <a:rPr lang="cs-CZ" dirty="0" smtClean="0"/>
              <a:t>Mizí v průběhu 2. roku</a:t>
            </a:r>
          </a:p>
          <a:p>
            <a:pPr lvl="1"/>
            <a:r>
              <a:rPr lang="cs-CZ" dirty="0" smtClean="0"/>
              <a:t>Absence značí nepřipoutání se k pečující osobě (a následně narušený další vývoj)</a:t>
            </a:r>
          </a:p>
          <a:p>
            <a:r>
              <a:rPr lang="cs-CZ" dirty="0" smtClean="0"/>
              <a:t>Separační úzkost</a:t>
            </a:r>
          </a:p>
          <a:p>
            <a:pPr lvl="1"/>
            <a:r>
              <a:rPr lang="pl-PL" dirty="0" smtClean="0"/>
              <a:t>Úzkost jako reakce na odloučení od matky</a:t>
            </a:r>
          </a:p>
          <a:p>
            <a:pPr lvl="1"/>
            <a:r>
              <a:rPr lang="cs-CZ" dirty="0" smtClean="0"/>
              <a:t>dětství postupně mizí- vymizení odráží zrání psychických struktur </a:t>
            </a:r>
          </a:p>
          <a:p>
            <a:r>
              <a:rPr lang="cs-CZ" dirty="0" smtClean="0"/>
              <a:t>Rozšiřující literatura: VAVRDA, Vladimír. Otázky soudobé psychoanalýzy: tradice a současnost. </a:t>
            </a:r>
            <a:r>
              <a:rPr lang="cs-CZ" dirty="0" err="1" smtClean="0"/>
              <a:t>Vyd</a:t>
            </a:r>
            <a:r>
              <a:rPr lang="cs-CZ" dirty="0" smtClean="0"/>
              <a:t>. 1. Praha: Nakladatelství Lidové noviny, 2005, 223 s. ISBN 80-7106-672-9</a:t>
            </a:r>
          </a:p>
          <a:p>
            <a:pPr lvl="1"/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Kontrolní otázky – stádium 1.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325112"/>
          </a:xfrm>
        </p:spPr>
        <p:txBody>
          <a:bodyPr>
            <a:normAutofit fontScale="92500"/>
          </a:bodyPr>
          <a:lstStyle/>
          <a:p>
            <a:pPr>
              <a:buNone/>
            </a:pPr>
            <a:endParaRPr lang="cs-CZ" dirty="0" smtClean="0"/>
          </a:p>
          <a:p>
            <a:r>
              <a:rPr lang="cs-CZ" dirty="0" smtClean="0"/>
              <a:t>Jak byste vysvětlili základní konflikt tohoto období – základní důvěra proti základní nedůvěře? </a:t>
            </a:r>
          </a:p>
          <a:p>
            <a:r>
              <a:rPr lang="cs-CZ" dirty="0" smtClean="0"/>
              <a:t>Jak může vypadat vztah mezi matkou a dítětem, kde vznikla základní důvěra? </a:t>
            </a:r>
          </a:p>
          <a:p>
            <a:r>
              <a:rPr lang="cs-CZ" dirty="0" smtClean="0"/>
              <a:t>Jak se bude projevovat dítě se získanou základní důvěrou v ohrožujících situacích </a:t>
            </a:r>
          </a:p>
          <a:p>
            <a:r>
              <a:rPr lang="cs-CZ" dirty="0" smtClean="0"/>
              <a:t>Jak se projeví v období dospívání chybné nebo nedostatečné vyřešení tohoto konfliktu? 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2. Rané dětství: autonomie </a:t>
            </a:r>
            <a:br>
              <a:rPr lang="cs-CZ" b="1" dirty="0" smtClean="0"/>
            </a:br>
            <a:r>
              <a:rPr lang="cs-CZ" b="1" dirty="0" smtClean="0"/>
              <a:t>vs. stud a pochyby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916832"/>
            <a:ext cx="8291264" cy="4657704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1-3 roky, </a:t>
            </a:r>
          </a:p>
          <a:p>
            <a:r>
              <a:rPr lang="cs-CZ" dirty="0" smtClean="0"/>
              <a:t>Autonomie plyne z ovládání</a:t>
            </a:r>
          </a:p>
          <a:p>
            <a:pPr>
              <a:buNone/>
            </a:pPr>
            <a:r>
              <a:rPr lang="cs-CZ" dirty="0" smtClean="0"/>
              <a:t>	 vyměšování</a:t>
            </a:r>
          </a:p>
          <a:p>
            <a:r>
              <a:rPr lang="cs-CZ" dirty="0" smtClean="0"/>
              <a:t>Období „já“, „já sám/sama“</a:t>
            </a:r>
          </a:p>
          <a:p>
            <a:r>
              <a:rPr lang="cs-CZ" dirty="0" smtClean="0"/>
              <a:t>Osamostatňování se od matky,</a:t>
            </a:r>
          </a:p>
          <a:p>
            <a:pPr>
              <a:buNone/>
            </a:pPr>
            <a:r>
              <a:rPr lang="cs-CZ" dirty="0" smtClean="0"/>
              <a:t>	uvědomění si svobody a hranic možností</a:t>
            </a:r>
          </a:p>
          <a:p>
            <a:r>
              <a:rPr lang="cs-CZ" dirty="0" smtClean="0"/>
              <a:t>Učení se pravidlům a norem (nejsou zvnitřněné)</a:t>
            </a:r>
          </a:p>
          <a:p>
            <a:r>
              <a:rPr lang="cs-CZ" dirty="0" smtClean="0"/>
              <a:t>Rozvoj volních schopností</a:t>
            </a:r>
          </a:p>
          <a:p>
            <a:r>
              <a:rPr lang="cs-CZ" dirty="0" smtClean="0"/>
              <a:t>Zobecněná zkušenost:</a:t>
            </a:r>
          </a:p>
          <a:p>
            <a:pPr lvl="1"/>
            <a:r>
              <a:rPr lang="cs-CZ" dirty="0" smtClean="0"/>
              <a:t>+ vím, co, kdy a jak dělám, kdy je potřeba být aktivní a kdy nechat věci plynout</a:t>
            </a:r>
          </a:p>
          <a:p>
            <a:pPr lvl="1"/>
            <a:r>
              <a:rPr lang="cs-CZ" dirty="0" smtClean="0"/>
              <a:t>- nutkavě kontroluji sebe i statní, za což se stydím</a:t>
            </a:r>
          </a:p>
          <a:p>
            <a:pPr lvl="1"/>
            <a:endParaRPr lang="cs-CZ" dirty="0"/>
          </a:p>
        </p:txBody>
      </p:sp>
      <p:pic>
        <p:nvPicPr>
          <p:cNvPr id="10242" name="Picture 2" descr="C:\Users\Radka\Desktop\toddl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548680"/>
            <a:ext cx="2339752" cy="31355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Kontrolní otázky 2. stádium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Jak vypadá výchova přehnaně podporující autonomii vedoucí k „nekontrolované anarchii“?</a:t>
            </a:r>
          </a:p>
          <a:p>
            <a:r>
              <a:rPr lang="cs-CZ" dirty="0" smtClean="0"/>
              <a:t>Jak vypadá výchova nepodporující autonomii?</a:t>
            </a:r>
          </a:p>
          <a:p>
            <a:r>
              <a:rPr lang="cs-CZ" dirty="0" smtClean="0"/>
              <a:t>Jaký důsledek má jeden a druhý protipól vyřešení tohoto konfliktu?</a:t>
            </a:r>
          </a:p>
          <a:p>
            <a:r>
              <a:rPr lang="cs-CZ" dirty="0" smtClean="0"/>
              <a:t>Jak se v běžném životě dítěte projeví snaha po získání autonomie?</a:t>
            </a:r>
          </a:p>
          <a:p>
            <a:r>
              <a:rPr lang="cs-CZ" dirty="0" smtClean="0"/>
              <a:t>Jak se může projevit neuspokojivé vyřešení tohoto konfliktu v mládí a dospělosti? (jeden i druhý protipól)?</a:t>
            </a:r>
            <a:endParaRPr lang="cs-CZ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228</TotalTime>
  <Words>2070</Words>
  <Application>Microsoft Office PowerPoint</Application>
  <PresentationFormat>Předvádění na obrazovce (4:3)</PresentationFormat>
  <Paragraphs>292</Paragraphs>
  <Slides>55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55</vt:i4>
      </vt:variant>
    </vt:vector>
  </HeadingPairs>
  <TitlesOfParts>
    <vt:vector size="56" baseType="lpstr">
      <vt:lpstr>Metro</vt:lpstr>
      <vt:lpstr>Vybrané teorie vývoje</vt:lpstr>
      <vt:lpstr>Vývojové úkoly (8 věků člověka)</vt:lpstr>
      <vt:lpstr>E. H. Erikson - vývoj</vt:lpstr>
      <vt:lpstr>8 věků člověka</vt:lpstr>
      <vt:lpstr>1. Kojenecké období: základní důvěra vs. základní nedůvěra</vt:lpstr>
      <vt:lpstr>Prezentace aplikace PowerPoint</vt:lpstr>
      <vt:lpstr>Kontrolní otázky – stádium 1.</vt:lpstr>
      <vt:lpstr>2. Rané dětství: autonomie  vs. stud a pochyby</vt:lpstr>
      <vt:lpstr>Kontrolní otázky 2. stádium</vt:lpstr>
      <vt:lpstr>3. Věk hry: iniciativa  vs. vina</vt:lpstr>
      <vt:lpstr>Kontrolní otázky 3. stádium</vt:lpstr>
      <vt:lpstr>4. Školní věk: zručnost vs. méněcennost</vt:lpstr>
      <vt:lpstr>Kontrolní otázky 4. stádium</vt:lpstr>
      <vt:lpstr>5. Adolescence: identita vs. zmatení rolí</vt:lpstr>
      <vt:lpstr>Prezentace aplikace PowerPoint</vt:lpstr>
      <vt:lpstr>6. Mladá dospělost: intimita vs. izolace</vt:lpstr>
      <vt:lpstr>Prezentace aplikace PowerPoint</vt:lpstr>
      <vt:lpstr>7. Dospělost: generativita vs. stagnace</vt:lpstr>
      <vt:lpstr>Prezentace aplikace PowerPoint</vt:lpstr>
      <vt:lpstr>8. Pozdní dospělost: integrita vs. zoufalství</vt:lpstr>
      <vt:lpstr>Prezentace aplikace PowerPoint</vt:lpstr>
      <vt:lpstr>Shrnutí teorie</vt:lpstr>
      <vt:lpstr>Kognitivní vývoj – Piagetova periodizace</vt:lpstr>
      <vt:lpstr>Jean Piaget</vt:lpstr>
      <vt:lpstr>Jean Piaget</vt:lpstr>
      <vt:lpstr>Koncept schémat</vt:lpstr>
      <vt:lpstr>Vývoj</vt:lpstr>
      <vt:lpstr>Požívané koncepty</vt:lpstr>
      <vt:lpstr>Mechanismy</vt:lpstr>
      <vt:lpstr>Asimilace x akomodace</vt:lpstr>
      <vt:lpstr>Stádia vývoje</vt:lpstr>
      <vt:lpstr>1. Senzomotorické stadium</vt:lpstr>
      <vt:lpstr>1. Senzomotorické stadium</vt:lpstr>
      <vt:lpstr>1. Senzomotorické stadium</vt:lpstr>
      <vt:lpstr>1. Senzomotorické stadium</vt:lpstr>
      <vt:lpstr>Objektní stálost</vt:lpstr>
      <vt:lpstr>2. Předoperační stadium</vt:lpstr>
      <vt:lpstr>2. Předoperační stadium</vt:lpstr>
      <vt:lpstr>2. Předoperační stadium</vt:lpstr>
      <vt:lpstr>3.) Stadium konkrétních operací</vt:lpstr>
      <vt:lpstr>Reverzibilita</vt:lpstr>
      <vt:lpstr>Sériování</vt:lpstr>
      <vt:lpstr>4.) Stadium formálních operací</vt:lpstr>
      <vt:lpstr>Stadia – shrnutí I</vt:lpstr>
      <vt:lpstr>Stadia – shrnutí II</vt:lpstr>
      <vt:lpstr>Kritika Piagetovy práce</vt:lpstr>
      <vt:lpstr>Pro zájemce</vt:lpstr>
      <vt:lpstr>Freudova periodizace vývoje</vt:lpstr>
      <vt:lpstr> Periodizace dle Freuda </vt:lpstr>
      <vt:lpstr> Stádium orální 1. rok života </vt:lpstr>
      <vt:lpstr> Stádium anální – 2.-3. rok života </vt:lpstr>
      <vt:lpstr> Stádium falické – 3 – 6 let </vt:lpstr>
      <vt:lpstr> Stádium latence </vt:lpstr>
      <vt:lpstr> Stádium genitální </vt:lpstr>
      <vt:lpstr> Genitální stádium – důsledky ve škole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Radka</dc:creator>
  <cp:lastModifiedBy>uzivatel</cp:lastModifiedBy>
  <cp:revision>30</cp:revision>
  <dcterms:created xsi:type="dcterms:W3CDTF">2014-03-08T20:05:34Z</dcterms:created>
  <dcterms:modified xsi:type="dcterms:W3CDTF">2019-10-02T15:57:55Z</dcterms:modified>
</cp:coreProperties>
</file>