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2" r:id="rId2"/>
    <p:sldId id="283" r:id="rId3"/>
    <p:sldId id="284" r:id="rId4"/>
    <p:sldId id="293" r:id="rId5"/>
    <p:sldId id="298" r:id="rId6"/>
    <p:sldId id="289" r:id="rId7"/>
    <p:sldId id="292" r:id="rId8"/>
    <p:sldId id="285" r:id="rId9"/>
    <p:sldId id="291" r:id="rId10"/>
    <p:sldId id="286" r:id="rId11"/>
    <p:sldId id="287" r:id="rId12"/>
    <p:sldId id="294" r:id="rId13"/>
    <p:sldId id="295" r:id="rId14"/>
    <p:sldId id="288" r:id="rId15"/>
    <p:sldId id="296" r:id="rId16"/>
    <p:sldId id="297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3A5B6-D115-4910-9AC3-9AB7805AC129}" type="datetimeFigureOut">
              <a:rPr lang="cs-CZ" smtClean="0"/>
              <a:t>11. 10. 2016</a:t>
            </a:fld>
            <a:endParaRPr lang="cs-C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0EC3E-3F45-454A-BE4A-75A3A57BDC98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3A5B6-D115-4910-9AC3-9AB7805AC129}" type="datetimeFigureOut">
              <a:rPr lang="cs-CZ" smtClean="0"/>
              <a:t>11. 10. 2016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0EC3E-3F45-454A-BE4A-75A3A57BDC9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3A5B6-D115-4910-9AC3-9AB7805AC129}" type="datetimeFigureOut">
              <a:rPr lang="cs-CZ" smtClean="0"/>
              <a:t>11. 10. 2016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0EC3E-3F45-454A-BE4A-75A3A57BDC9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3A5B6-D115-4910-9AC3-9AB7805AC129}" type="datetimeFigureOut">
              <a:rPr lang="cs-CZ" smtClean="0"/>
              <a:t>11. 10. 2016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0EC3E-3F45-454A-BE4A-75A3A57BDC9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3A5B6-D115-4910-9AC3-9AB7805AC129}" type="datetimeFigureOut">
              <a:rPr lang="cs-CZ" smtClean="0"/>
              <a:t>11. 10. 2016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0EC3E-3F45-454A-BE4A-75A3A57BDC98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3A5B6-D115-4910-9AC3-9AB7805AC129}" type="datetimeFigureOut">
              <a:rPr lang="cs-CZ" smtClean="0"/>
              <a:t>11. 10. 2016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0EC3E-3F45-454A-BE4A-75A3A57BDC9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3A5B6-D115-4910-9AC3-9AB7805AC129}" type="datetimeFigureOut">
              <a:rPr lang="cs-CZ" smtClean="0"/>
              <a:t>11. 10. 2016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0EC3E-3F45-454A-BE4A-75A3A57BDC9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3A5B6-D115-4910-9AC3-9AB7805AC129}" type="datetimeFigureOut">
              <a:rPr lang="cs-CZ" smtClean="0"/>
              <a:t>11. 10. 2016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0EC3E-3F45-454A-BE4A-75A3A57BDC9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3A5B6-D115-4910-9AC3-9AB7805AC129}" type="datetimeFigureOut">
              <a:rPr lang="cs-CZ" smtClean="0"/>
              <a:t>11. 10. 2016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0EC3E-3F45-454A-BE4A-75A3A57BDC9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3A5B6-D115-4910-9AC3-9AB7805AC129}" type="datetimeFigureOut">
              <a:rPr lang="cs-CZ" smtClean="0"/>
              <a:t>11. 10. 2016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0EC3E-3F45-454A-BE4A-75A3A57BDC9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3A5B6-D115-4910-9AC3-9AB7805AC129}" type="datetimeFigureOut">
              <a:rPr lang="cs-CZ" smtClean="0"/>
              <a:t>11. 10. 2016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820EC3E-3F45-454A-BE4A-75A3A57BDC98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793A5B6-D115-4910-9AC3-9AB7805AC129}" type="datetimeFigureOut">
              <a:rPr lang="cs-CZ" smtClean="0"/>
              <a:t>11. 10. 2016</a:t>
            </a:fld>
            <a:endParaRPr lang="cs-C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820EC3E-3F45-454A-BE4A-75A3A57BDC98}" type="slidenum">
              <a:rPr lang="cs-CZ" smtClean="0"/>
              <a:t>‹#›</a:t>
            </a:fld>
            <a:endParaRPr lang="cs-CZ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СИНТАКСИС</a:t>
            </a:r>
            <a:endParaRPr lang="cs-CZ" dirty="0"/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СИНТАКСИЧЕСКАЯ СИСТЕМА РУССКОГО ЯЗЫКА В СОПОСТАВЛЕНИИ С ЧЕШСКОЙ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3462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971600" y="1859340"/>
            <a:ext cx="69847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 smtClean="0">
                <a:effectLst/>
                <a:latin typeface="Times New Roman"/>
                <a:ea typeface="Times New Roman"/>
              </a:rPr>
              <a:t>3. Подавление, </a:t>
            </a:r>
            <a:r>
              <a:rPr lang="ru-RU" b="1" dirty="0" err="1" smtClean="0">
                <a:effectLst/>
                <a:latin typeface="Times New Roman"/>
                <a:ea typeface="Times New Roman"/>
              </a:rPr>
              <a:t>анонимизация</a:t>
            </a:r>
            <a:r>
              <a:rPr lang="ru-RU" b="1" dirty="0" smtClean="0">
                <a:effectLst/>
                <a:latin typeface="Times New Roman"/>
                <a:ea typeface="Times New Roman"/>
              </a:rPr>
              <a:t>, генерализация субъекта. Носитель действия остается невыраженным. Иногда даже трудно определимым.</a:t>
            </a:r>
            <a:endParaRPr lang="cs-CZ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i="1" dirty="0" smtClean="0">
                <a:effectLst/>
                <a:latin typeface="Times New Roman"/>
                <a:ea typeface="Times New Roman"/>
              </a:rPr>
              <a:t>Придется забыть про отдых.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(мне, тебе, кому?)</a:t>
            </a:r>
            <a:endParaRPr lang="cs-CZ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i="1" dirty="0" smtClean="0">
                <a:effectLst/>
                <a:latin typeface="Times New Roman"/>
                <a:ea typeface="Times New Roman"/>
              </a:rPr>
              <a:t>Прийти к Вам завтра?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(мне, ему, кому?)</a:t>
            </a:r>
            <a:endParaRPr lang="cs-CZ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</a:rPr>
              <a:t>Часто используются неопределенно-личные, обобщенно-личные предложения.</a:t>
            </a:r>
            <a:endParaRPr lang="cs-CZ" dirty="0" smtClean="0">
              <a:effectLst/>
              <a:latin typeface="Times New Roman"/>
              <a:ea typeface="Times New Roman"/>
            </a:endParaRPr>
          </a:p>
          <a:p>
            <a:r>
              <a:rPr lang="ru-RU" i="1" dirty="0" smtClean="0">
                <a:effectLst/>
                <a:latin typeface="Times New Roman"/>
                <a:ea typeface="Times New Roman"/>
              </a:rPr>
              <a:t>К Вам пришли. В дверь позвонили. Так не делают. Тебя не поймешь.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1386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83568" y="1997839"/>
            <a:ext cx="76328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u="sng" dirty="0" smtClean="0">
                <a:effectLst/>
                <a:latin typeface="Times New Roman"/>
                <a:ea typeface="Times New Roman"/>
              </a:rPr>
              <a:t>К наиболее важным отличиям далее относятся отличия в выражении концептов существования и обладания.</a:t>
            </a:r>
            <a:r>
              <a:rPr lang="ru-RU" u="sng" dirty="0" smtClean="0">
                <a:effectLst/>
                <a:latin typeface="Times New Roman"/>
                <a:ea typeface="Times New Roman"/>
              </a:rPr>
              <a:t> </a:t>
            </a:r>
            <a:endParaRPr lang="cs-CZ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</a:rPr>
              <a:t>РЯ относится к «быть»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языкам </a:t>
            </a:r>
            <a:r>
              <a:rPr lang="ru-RU" dirty="0">
                <a:latin typeface="Times New Roman"/>
                <a:ea typeface="Times New Roman"/>
              </a:rPr>
              <a:t>(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напр. венгерский, японский, эстонский, тюркские языки),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ЧЯ к «иметь»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языкам (напр. английский, немецкий, французский, польский</a:t>
            </a:r>
            <a:r>
              <a:rPr lang="ru-RU" smtClean="0">
                <a:effectLst/>
                <a:latin typeface="Times New Roman"/>
                <a:ea typeface="Times New Roman"/>
              </a:rPr>
              <a:t>, болгарский). </a:t>
            </a:r>
            <a:endParaRPr lang="ru-RU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i="1" dirty="0" smtClean="0">
                <a:effectLst/>
                <a:latin typeface="Times New Roman"/>
                <a:ea typeface="Times New Roman"/>
              </a:rPr>
              <a:t>У меня есть кошка. </a:t>
            </a:r>
            <a:r>
              <a:rPr lang="ru-RU" i="1" dirty="0" err="1" smtClean="0">
                <a:effectLst/>
                <a:latin typeface="Times New Roman"/>
                <a:ea typeface="Times New Roman"/>
              </a:rPr>
              <a:t>Mám</a:t>
            </a:r>
            <a:r>
              <a:rPr lang="ru-RU" i="1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i="1" dirty="0" err="1" smtClean="0">
                <a:effectLst/>
                <a:latin typeface="Times New Roman"/>
                <a:ea typeface="Times New Roman"/>
              </a:rPr>
              <a:t>kočku</a:t>
            </a:r>
            <a:r>
              <a:rPr lang="ru-RU" i="1" dirty="0" smtClean="0">
                <a:effectLst/>
                <a:latin typeface="Times New Roman"/>
                <a:ea typeface="Times New Roman"/>
              </a:rPr>
              <a:t>. </a:t>
            </a:r>
          </a:p>
          <a:p>
            <a:pPr>
              <a:spcAft>
                <a:spcPts val="0"/>
              </a:spcAft>
            </a:pPr>
            <a:endParaRPr lang="ru-RU" i="1" dirty="0" smtClean="0">
              <a:effectLst/>
              <a:latin typeface="Times New Roman"/>
              <a:ea typeface="Times New Roman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/>
                <a:ea typeface="Times New Roman"/>
              </a:rPr>
              <a:t>Для РЯ характерна пассивность субъекта. </a:t>
            </a:r>
            <a:endParaRPr lang="cs-CZ" dirty="0" smtClean="0">
              <a:effectLst/>
              <a:latin typeface="Times New Roman"/>
              <a:ea typeface="Times New Roman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effectLst/>
                <a:latin typeface="Times New Roman"/>
                <a:ea typeface="Times New Roman"/>
              </a:rPr>
              <a:t>ЧЯ приравнивает обладание к активному действию, в то время как РЯ приравнивает обладание к свойству или местонахождению.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6562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7776864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73016"/>
            <a:ext cx="7776864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1387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7416824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7324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043608" y="1028343"/>
            <a:ext cx="7200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u="sng" dirty="0" smtClean="0">
                <a:effectLst/>
                <a:latin typeface="Times New Roman"/>
                <a:ea typeface="Times New Roman"/>
              </a:rPr>
              <a:t>Следующая область отличий: тенденция РЯ к глагольной конденсации. Она ведет к большей распространенности полупредикативных конструкций.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То есть конструкций с неспрягаемыми глагольными формами и отглагольными существительными. В ЧЯ им соответствуют придаточные части сложного предложения (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vedlejší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věta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).  </a:t>
            </a:r>
          </a:p>
          <a:p>
            <a:pPr>
              <a:spcAft>
                <a:spcPts val="0"/>
              </a:spcAft>
            </a:pPr>
            <a:endParaRPr lang="cs-CZ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</a:rPr>
              <a:t>Деепричастия: </a:t>
            </a:r>
            <a:r>
              <a:rPr lang="ru-RU" i="1" dirty="0" smtClean="0">
                <a:effectLst/>
                <a:latin typeface="Times New Roman"/>
                <a:ea typeface="Times New Roman"/>
              </a:rPr>
              <a:t>Мама напевала, готовя обед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.</a:t>
            </a:r>
            <a:endParaRPr lang="cs-CZ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</a:rPr>
              <a:t>Причастия: </a:t>
            </a:r>
            <a:r>
              <a:rPr lang="ru-RU" i="1" dirty="0" smtClean="0">
                <a:effectLst/>
                <a:latin typeface="Times New Roman"/>
                <a:ea typeface="Times New Roman"/>
              </a:rPr>
              <a:t>Готовящая обед мама напевала веселую песенку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.</a:t>
            </a:r>
            <a:endParaRPr lang="cs-CZ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</a:rPr>
              <a:t>Инфинитив: </a:t>
            </a:r>
            <a:r>
              <a:rPr lang="ru-RU" i="1" dirty="0" smtClean="0">
                <a:effectLst/>
                <a:latin typeface="Times New Roman"/>
                <a:ea typeface="Times New Roman"/>
              </a:rPr>
              <a:t>Он переезжает в город работать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.</a:t>
            </a:r>
            <a:endParaRPr lang="cs-CZ" dirty="0" smtClean="0">
              <a:effectLst/>
              <a:latin typeface="Times New Roman"/>
              <a:ea typeface="Times New Roman"/>
            </a:endParaRPr>
          </a:p>
          <a:p>
            <a:r>
              <a:rPr lang="ru-RU" dirty="0" smtClean="0">
                <a:effectLst/>
                <a:latin typeface="Times New Roman"/>
                <a:ea typeface="Times New Roman"/>
              </a:rPr>
              <a:t>Отглагольное сущ.: </a:t>
            </a:r>
            <a:r>
              <a:rPr lang="ru-RU" i="1" dirty="0" smtClean="0">
                <a:effectLst/>
                <a:latin typeface="Times New Roman"/>
                <a:ea typeface="Calibri"/>
              </a:rPr>
              <a:t>Переформулируйте предложения с использованием пассивной конструкции.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75734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6712"/>
            <a:ext cx="7992888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24944"/>
            <a:ext cx="7920880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437112"/>
            <a:ext cx="7848871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7961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7560840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29000"/>
            <a:ext cx="7632848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4036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899592" y="1340768"/>
            <a:ext cx="72728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 smtClean="0">
                <a:effectLst/>
                <a:latin typeface="Times New Roman"/>
                <a:ea typeface="Times New Roman"/>
              </a:rPr>
              <a:t>Русский и чешский языки относятся к славянским языкам, поэтому их синтаксические системы благодаря родственности во многом подобны и имеют много общего.</a:t>
            </a:r>
            <a:endParaRPr lang="cs-CZ" dirty="0" smtClean="0"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b="1" dirty="0" smtClean="0">
                <a:effectLst/>
                <a:latin typeface="Times New Roman"/>
                <a:ea typeface="Times New Roman"/>
              </a:rPr>
              <a:t>Однако между этими языками есть и значительные, существенные отличия.</a:t>
            </a:r>
            <a:endParaRPr lang="cs-CZ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b="1" dirty="0" smtClean="0">
                <a:effectLst/>
                <a:latin typeface="Times New Roman"/>
                <a:ea typeface="Times New Roman"/>
              </a:rPr>
              <a:t> </a:t>
            </a:r>
            <a:endParaRPr lang="cs-CZ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b="1" dirty="0" smtClean="0">
                <a:effectLst/>
                <a:latin typeface="Times New Roman"/>
                <a:ea typeface="Times New Roman"/>
              </a:rPr>
              <a:t>Основное из них - </a:t>
            </a:r>
            <a:r>
              <a:rPr lang="ru-RU" b="1" u="sng" dirty="0">
                <a:latin typeface="Times New Roman"/>
                <a:ea typeface="Times New Roman"/>
              </a:rPr>
              <a:t>ш</a:t>
            </a:r>
            <a:r>
              <a:rPr lang="ru-RU" b="1" u="sng" dirty="0" smtClean="0">
                <a:effectLst/>
                <a:latin typeface="Times New Roman"/>
                <a:ea typeface="Times New Roman"/>
              </a:rPr>
              <a:t>ирота распространения ассиметричной модели предложения в РЯ.</a:t>
            </a:r>
            <a:endParaRPr lang="cs-CZ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ru-RU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</a:rPr>
              <a:t>И в ЧЯ и в РЯ основной является двучленная модель, конструкция включающая подлежащее и сказуемое. </a:t>
            </a:r>
            <a:endParaRPr lang="cs-CZ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i="1" dirty="0" smtClean="0">
                <a:effectLst/>
                <a:latin typeface="Times New Roman"/>
                <a:ea typeface="Times New Roman"/>
              </a:rPr>
              <a:t>Дедушка работает. </a:t>
            </a:r>
            <a:r>
              <a:rPr lang="cs-CZ" i="1" dirty="0" smtClean="0">
                <a:effectLst/>
                <a:latin typeface="Times New Roman"/>
                <a:ea typeface="Times New Roman"/>
              </a:rPr>
              <a:t>Dědeček pracuje</a:t>
            </a:r>
            <a:r>
              <a:rPr lang="ru-RU" i="1" dirty="0" smtClean="0">
                <a:effectLst/>
                <a:latin typeface="Times New Roman"/>
                <a:ea typeface="Times New Roman"/>
              </a:rPr>
              <a:t>.</a:t>
            </a:r>
          </a:p>
          <a:p>
            <a:pPr>
              <a:spcAft>
                <a:spcPts val="0"/>
              </a:spcAft>
            </a:pPr>
            <a:endParaRPr lang="cs-CZ" dirty="0" smtClean="0">
              <a:effectLst/>
              <a:latin typeface="Times New Roman"/>
              <a:ea typeface="Times New Roman"/>
            </a:endParaRPr>
          </a:p>
          <a:p>
            <a:r>
              <a:rPr lang="ru-RU" b="1" dirty="0" smtClean="0">
                <a:effectLst/>
                <a:latin typeface="Times New Roman"/>
                <a:ea typeface="Times New Roman"/>
              </a:rPr>
              <a:t>Асимметричность конструкции предложения означает подавление одного из главных членов предложения, </a:t>
            </a:r>
            <a:r>
              <a:rPr lang="ru-RU" b="1" u="sng" dirty="0" smtClean="0">
                <a:effectLst/>
                <a:latin typeface="Times New Roman"/>
                <a:ea typeface="Times New Roman"/>
              </a:rPr>
              <a:t>его формальную </a:t>
            </a:r>
            <a:r>
              <a:rPr lang="ru-RU" b="1" u="sng" dirty="0" err="1" smtClean="0">
                <a:effectLst/>
                <a:latin typeface="Times New Roman"/>
                <a:ea typeface="Times New Roman"/>
              </a:rPr>
              <a:t>невыраженность</a:t>
            </a:r>
            <a:r>
              <a:rPr lang="ru-RU" b="1" u="sng" dirty="0" smtClean="0">
                <a:effectLst/>
                <a:latin typeface="Times New Roman"/>
                <a:ea typeface="Times New Roman"/>
              </a:rPr>
              <a:t>, его выражение нетипичными способами</a:t>
            </a:r>
            <a:r>
              <a:rPr lang="ru-RU" b="1" dirty="0" smtClean="0">
                <a:effectLst/>
                <a:latin typeface="Times New Roman"/>
                <a:ea typeface="Times New Roman"/>
              </a:rPr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4497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11560" y="1052736"/>
            <a:ext cx="799288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 smtClean="0">
                <a:effectLst/>
                <a:latin typeface="Times New Roman"/>
                <a:ea typeface="Times New Roman"/>
              </a:rPr>
              <a:t>1.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Первое и самое основное отличие – </a:t>
            </a:r>
            <a:r>
              <a:rPr lang="ru-RU" b="1" dirty="0" smtClean="0">
                <a:effectLst/>
                <a:latin typeface="Times New Roman"/>
                <a:ea typeface="Times New Roman"/>
              </a:rPr>
              <a:t>отсутствие в РЯ спрягаемой формы глагола быть в настоящем времени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.</a:t>
            </a:r>
            <a:endParaRPr lang="cs-CZ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</a:rPr>
              <a:t> </a:t>
            </a:r>
            <a:endParaRPr lang="cs-CZ" dirty="0" smtClean="0">
              <a:effectLst/>
              <a:latin typeface="Times New Roman"/>
              <a:ea typeface="Times New Roman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dirty="0" smtClean="0">
                <a:effectLst/>
                <a:latin typeface="Times New Roman"/>
                <a:ea typeface="Times New Roman"/>
              </a:rPr>
              <a:t>Полнозначный глагол </a:t>
            </a:r>
            <a:r>
              <a:rPr lang="ru-RU" i="1" dirty="0" smtClean="0">
                <a:effectLst/>
                <a:latin typeface="Times New Roman"/>
                <a:ea typeface="Times New Roman"/>
              </a:rPr>
              <a:t>Театр в центре города.</a:t>
            </a:r>
            <a:endParaRPr lang="cs-CZ" dirty="0" smtClean="0">
              <a:effectLst/>
              <a:latin typeface="Times New Roman"/>
              <a:ea typeface="Times New Roman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dirty="0" smtClean="0">
                <a:effectLst/>
                <a:latin typeface="Times New Roman"/>
                <a:ea typeface="Times New Roman"/>
              </a:rPr>
              <a:t>Глагол связка </a:t>
            </a:r>
            <a:r>
              <a:rPr lang="ru-RU" i="1" dirty="0" smtClean="0">
                <a:effectLst/>
                <a:latin typeface="Times New Roman"/>
                <a:ea typeface="Times New Roman"/>
              </a:rPr>
              <a:t>Земля – планета средних размеров.</a:t>
            </a:r>
            <a:endParaRPr lang="cs-CZ" dirty="0" smtClean="0">
              <a:effectLst/>
              <a:latin typeface="Times New Roman"/>
              <a:ea typeface="Times New Roman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dirty="0" smtClean="0">
                <a:effectLst/>
                <a:latin typeface="Times New Roman"/>
                <a:ea typeface="Times New Roman"/>
              </a:rPr>
              <a:t>Вспомогательный глагол </a:t>
            </a:r>
            <a:r>
              <a:rPr lang="ru-RU" i="1" dirty="0" smtClean="0">
                <a:effectLst/>
                <a:latin typeface="Times New Roman"/>
                <a:ea typeface="Times New Roman"/>
              </a:rPr>
              <a:t>Документы подготовлены вовремя.</a:t>
            </a:r>
            <a:endParaRPr lang="cs-CZ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</a:rPr>
              <a:t> </a:t>
            </a:r>
            <a:endParaRPr lang="cs-CZ" dirty="0" smtClean="0">
              <a:effectLst/>
              <a:latin typeface="Times New Roman"/>
              <a:ea typeface="Times New Roman"/>
            </a:endParaRPr>
          </a:p>
          <a:p>
            <a:pPr marL="285750" indent="-28575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i="1" dirty="0" smtClean="0">
                <a:effectLst/>
                <a:latin typeface="Times New Roman"/>
                <a:ea typeface="Times New Roman"/>
              </a:rPr>
              <a:t>Я довольна. Вокруг города лес. Его брат – летчик. Мне его жаль.</a:t>
            </a:r>
            <a:endParaRPr lang="cs-CZ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</a:rPr>
              <a:t> </a:t>
            </a:r>
            <a:endParaRPr lang="cs-CZ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</a:rPr>
              <a:t>Как следствие этого возникает </a:t>
            </a:r>
            <a:r>
              <a:rPr lang="ru-RU" b="1" dirty="0" smtClean="0">
                <a:effectLst/>
                <a:latin typeface="Times New Roman"/>
                <a:ea typeface="Times New Roman"/>
              </a:rPr>
              <a:t>необходимость употреблять личные местоимения в позиции подлежащего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(не только там, где это необходимо по смыслу, но и в остальных случаях по аналогии).</a:t>
            </a:r>
            <a:endParaRPr lang="cs-CZ" dirty="0" smtClean="0">
              <a:effectLst/>
              <a:latin typeface="Times New Roman"/>
              <a:ea typeface="Times New Roman"/>
            </a:endParaRPr>
          </a:p>
          <a:p>
            <a:pPr marL="285750" indent="-28575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i="1" dirty="0" smtClean="0">
                <a:effectLst/>
                <a:latin typeface="Times New Roman"/>
                <a:ea typeface="Times New Roman"/>
              </a:rPr>
              <a:t>Вы готовы? Я здесь сегодня один. // Мы все живем в этом микрорайоне. Я работаю на стройке.</a:t>
            </a:r>
            <a:endParaRPr lang="cs-CZ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</a:rPr>
              <a:t>И в РЯ возможно в разговорной речи опущение личного местоимения.</a:t>
            </a:r>
          </a:p>
          <a:p>
            <a:pPr marL="285750" indent="-28575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i="1" dirty="0" smtClean="0">
                <a:effectLst/>
                <a:latin typeface="Times New Roman"/>
                <a:ea typeface="Times New Roman"/>
              </a:rPr>
              <a:t>Приду вовремя.</a:t>
            </a:r>
            <a:endParaRPr lang="cs-CZ" dirty="0" smtClean="0">
              <a:effectLst/>
              <a:latin typeface="Times New Roman"/>
              <a:ea typeface="Times New Roman"/>
            </a:endParaRPr>
          </a:p>
          <a:p>
            <a:r>
              <a:rPr lang="ru-RU" dirty="0" smtClean="0">
                <a:effectLst/>
                <a:latin typeface="Times New Roman"/>
                <a:ea typeface="Times New Roman"/>
              </a:rPr>
              <a:t>В разговорной речи можно очень часто наблюдать эллипсис глаголов движения и речи.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7567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5057"/>
            <a:ext cx="7920880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92896"/>
            <a:ext cx="7920880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3344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7416824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3763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13659"/>
            <a:ext cx="6552728" cy="2995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0762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8064896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1429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755576" y="1305342"/>
            <a:ext cx="74888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 smtClean="0">
                <a:effectLst/>
                <a:latin typeface="Times New Roman"/>
                <a:ea typeface="Times New Roman"/>
              </a:rPr>
              <a:t>2. Субъект действия вытеснен с формальной позиции подлежащего (</a:t>
            </a:r>
            <a:r>
              <a:rPr lang="ru-RU" b="1" dirty="0" err="1" smtClean="0">
                <a:effectLst/>
                <a:latin typeface="Times New Roman"/>
                <a:ea typeface="Times New Roman"/>
              </a:rPr>
              <a:t>им.п</a:t>
            </a:r>
            <a:r>
              <a:rPr lang="ru-RU" b="1" dirty="0" smtClean="0">
                <a:effectLst/>
                <a:latin typeface="Times New Roman"/>
                <a:ea typeface="Times New Roman"/>
              </a:rPr>
              <a:t>.) и выражен косвенным падежом.</a:t>
            </a:r>
            <a:endParaRPr lang="cs-CZ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b="1" dirty="0" smtClean="0">
                <a:effectLst/>
                <a:latin typeface="Times New Roman"/>
                <a:ea typeface="Times New Roman"/>
              </a:rPr>
              <a:t> </a:t>
            </a:r>
            <a:endParaRPr lang="cs-CZ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err="1" smtClean="0">
                <a:effectLst/>
                <a:latin typeface="Times New Roman"/>
                <a:ea typeface="Times New Roman"/>
              </a:rPr>
              <a:t>Род.п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. </a:t>
            </a:r>
            <a:r>
              <a:rPr lang="ru-RU" i="1" dirty="0" smtClean="0">
                <a:effectLst/>
                <a:latin typeface="Times New Roman"/>
                <a:ea typeface="Times New Roman"/>
              </a:rPr>
              <a:t>Ошибок в диктанте не было. В здании нет пожарных лестниц.</a:t>
            </a:r>
            <a:endParaRPr lang="cs-CZ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err="1" smtClean="0">
                <a:effectLst/>
                <a:latin typeface="Times New Roman"/>
                <a:ea typeface="Times New Roman"/>
              </a:rPr>
              <a:t>Род.п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. </a:t>
            </a:r>
            <a:r>
              <a:rPr lang="ru-RU" i="1" dirty="0" smtClean="0">
                <a:effectLst/>
                <a:latin typeface="Times New Roman"/>
                <a:ea typeface="Times New Roman"/>
              </a:rPr>
              <a:t>У меня есть вопросы.</a:t>
            </a:r>
            <a:endParaRPr lang="cs-CZ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err="1" smtClean="0">
                <a:effectLst/>
                <a:latin typeface="Times New Roman"/>
                <a:ea typeface="Times New Roman"/>
              </a:rPr>
              <a:t>Дат.п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. </a:t>
            </a:r>
            <a:r>
              <a:rPr lang="ru-RU" i="1" dirty="0" smtClean="0">
                <a:effectLst/>
                <a:latin typeface="Times New Roman"/>
                <a:ea typeface="Times New Roman"/>
              </a:rPr>
              <a:t>Нам хочется гулять, а не работать. Лишь бы нам повезло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. Этот тип очень распространен для выражения модальных отношений. Употребляется с предикативными наречиями и модальными выражениями (</a:t>
            </a:r>
            <a:r>
              <a:rPr lang="ru-RU" i="1" dirty="0" smtClean="0">
                <a:effectLst/>
                <a:latin typeface="Times New Roman"/>
                <a:ea typeface="Times New Roman"/>
              </a:rPr>
              <a:t>надо, можно, придется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)</a:t>
            </a:r>
            <a:endParaRPr lang="cs-CZ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err="1" smtClean="0">
                <a:effectLst/>
                <a:latin typeface="Times New Roman"/>
                <a:ea typeface="Times New Roman"/>
              </a:rPr>
              <a:t>Твор.п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. </a:t>
            </a:r>
            <a:r>
              <a:rPr lang="ru-RU" i="1" dirty="0" smtClean="0">
                <a:effectLst/>
                <a:latin typeface="Times New Roman"/>
                <a:ea typeface="Times New Roman"/>
              </a:rPr>
              <a:t>Лодку унесло ветром. Его ранило пулей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.</a:t>
            </a:r>
            <a:endParaRPr lang="cs-CZ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14718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64704"/>
            <a:ext cx="7128792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653136"/>
            <a:ext cx="7128792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31546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Složený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762</TotalTime>
  <Words>306</Words>
  <Application>Microsoft Office PowerPoint</Application>
  <PresentationFormat>Předvádění na obrazovce (4:3)</PresentationFormat>
  <Paragraphs>47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Tok</vt:lpstr>
      <vt:lpstr>СИНТАКСИС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Übersetzer René Stranz-Nikitin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СИНТАКСИС</dc:title>
  <dc:creator>René Stranz-Nikitin</dc:creator>
  <cp:lastModifiedBy>Veronika Stranz-Nikitina</cp:lastModifiedBy>
  <cp:revision>36</cp:revision>
  <dcterms:created xsi:type="dcterms:W3CDTF">2016-05-08T08:44:24Z</dcterms:created>
  <dcterms:modified xsi:type="dcterms:W3CDTF">2016-10-11T11:59:13Z</dcterms:modified>
</cp:coreProperties>
</file>