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1" r:id="rId4"/>
    <p:sldId id="263" r:id="rId5"/>
    <p:sldId id="280" r:id="rId6"/>
    <p:sldId id="266" r:id="rId7"/>
    <p:sldId id="265" r:id="rId8"/>
    <p:sldId id="269" r:id="rId9"/>
    <p:sldId id="258" r:id="rId10"/>
    <p:sldId id="260" r:id="rId11"/>
    <p:sldId id="281" r:id="rId12"/>
    <p:sldId id="286" r:id="rId13"/>
    <p:sldId id="283" r:id="rId14"/>
    <p:sldId id="28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44" autoAdjust="0"/>
    <p:restoredTop sz="91255" autoAdjust="0"/>
  </p:normalViewPr>
  <p:slideViewPr>
    <p:cSldViewPr>
      <p:cViewPr varScale="1">
        <p:scale>
          <a:sx n="57" d="100"/>
          <a:sy n="57" d="100"/>
        </p:scale>
        <p:origin x="-84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98570-9489-4118-A8DB-B945E173EFE5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975E2-98C4-49FC-B73C-B7357BE5C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32776F6-015A-4B73-A567-EEAAF1505802}" type="datetimeFigureOut">
              <a:rPr lang="en-US" smtClean="0"/>
              <a:pPr/>
              <a:t>12/14/2010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017BAA2-81E0-4899-8797-0F3D1CDD1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Structural models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Eva </a:t>
            </a:r>
            <a:r>
              <a:rPr lang="en-US" dirty="0" err="1" smtClean="0"/>
              <a:t>Hrom</a:t>
            </a:r>
            <a:r>
              <a:rPr lang="cs-CZ" dirty="0" smtClean="0"/>
              <a:t>ádková, </a:t>
            </a:r>
            <a:r>
              <a:rPr lang="en-US" dirty="0" smtClean="0"/>
              <a:t>16</a:t>
            </a:r>
            <a:r>
              <a:rPr lang="en-US" dirty="0" smtClean="0"/>
              <a:t>.12.2010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3810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Applied Econometrics JEM007, IES</a:t>
            </a:r>
            <a:endParaRPr lang="cs-CZ" dirty="0"/>
          </a:p>
          <a:p>
            <a:r>
              <a:rPr lang="cs-CZ" dirty="0" smtClean="0"/>
              <a:t>Lecture </a:t>
            </a:r>
            <a:r>
              <a:rPr lang="en-US" dirty="0" smtClean="0"/>
              <a:t>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Example 1 – Todd and </a:t>
            </a:r>
            <a:r>
              <a:rPr lang="en-US" sz="4000" dirty="0" err="1" smtClean="0"/>
              <a:t>Wolpin</a:t>
            </a:r>
            <a:r>
              <a:rPr lang="en-US" sz="4000" dirty="0" smtClean="0"/>
              <a:t> (2009) </a:t>
            </a:r>
            <a:r>
              <a:rPr lang="en-US" sz="15600" dirty="0" smtClean="0"/>
              <a:t/>
            </a:r>
            <a:br>
              <a:rPr lang="en-US" sz="15600" dirty="0" smtClean="0"/>
            </a:br>
            <a:r>
              <a:rPr lang="en-US" sz="2700" dirty="0" smtClean="0"/>
              <a:t>Structural approach - </a:t>
            </a:r>
            <a:r>
              <a:rPr lang="en-US" sz="2700" dirty="0" smtClean="0"/>
              <a:t>Extensions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Dynamic models:</a:t>
            </a:r>
          </a:p>
          <a:p>
            <a:pPr>
              <a:lnSpc>
                <a:spcPct val="110000"/>
              </a:lnSpc>
            </a:pPr>
            <a:r>
              <a:rPr lang="en-US" sz="2400" dirty="0" smtClean="0"/>
              <a:t>Where h</a:t>
            </a:r>
            <a:r>
              <a:rPr lang="en-US" sz="2400" baseline="-25000" dirty="0" smtClean="0"/>
              <a:t>it</a:t>
            </a:r>
            <a:r>
              <a:rPr lang="en-US" sz="2400" dirty="0" smtClean="0"/>
              <a:t> =</a:t>
            </a:r>
            <a:r>
              <a:rPr lang="el-GR" sz="2800" dirty="0" smtClean="0">
                <a:latin typeface="Arial"/>
                <a:cs typeface="Arial"/>
              </a:rPr>
              <a:t>Σ</a:t>
            </a:r>
            <a:r>
              <a:rPr lang="el-GR" sz="2400" baseline="-25000" dirty="0" smtClean="0">
                <a:latin typeface="Arial"/>
                <a:cs typeface="Arial"/>
              </a:rPr>
              <a:t>τ</a:t>
            </a:r>
            <a:r>
              <a:rPr lang="en-US" sz="2400" baseline="-25000" dirty="0" smtClean="0">
                <a:latin typeface="Arial"/>
                <a:cs typeface="Arial"/>
              </a:rPr>
              <a:t>=1,…, t-1</a:t>
            </a:r>
            <a:r>
              <a:rPr lang="en-US" sz="2400" baseline="-25000" dirty="0" smtClean="0"/>
              <a:t> 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it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, thus today’s utility is dependent on previous decisions – need for panel data</a:t>
            </a:r>
            <a:endParaRPr lang="en-US" sz="2400" baseline="-25000" dirty="0" smtClean="0"/>
          </a:p>
          <a:p>
            <a:pPr>
              <a:lnSpc>
                <a:spcPct val="110000"/>
              </a:lnSpc>
              <a:buNone/>
            </a:pPr>
            <a:endParaRPr lang="en-US" sz="2400" dirty="0" smtClean="0">
              <a:solidFill>
                <a:schemeClr val="accent1"/>
              </a:solidFill>
            </a:endParaRPr>
          </a:p>
          <a:p>
            <a:pPr>
              <a:lnSpc>
                <a:spcPct val="110000"/>
              </a:lnSpc>
              <a:buNone/>
            </a:pPr>
            <a:endParaRPr lang="en-US" sz="2400" dirty="0" smtClean="0">
              <a:solidFill>
                <a:schemeClr val="accent1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buNone/>
            </a:pPr>
            <a:r>
              <a:rPr lang="en-US" sz="2400" dirty="0" smtClean="0">
                <a:solidFill>
                  <a:schemeClr val="accent1"/>
                </a:solidFill>
                <a:latin typeface="Arial"/>
                <a:cs typeface="Arial"/>
              </a:rPr>
              <a:t>Multinomial choice: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Arial"/>
                <a:cs typeface="Arial"/>
              </a:rPr>
              <a:t>K&gt;2 mutually exclusive alternatives, K-1 latent variables</a:t>
            </a:r>
          </a:p>
          <a:p>
            <a:pPr>
              <a:lnSpc>
                <a:spcPct val="110000"/>
              </a:lnSpc>
              <a:buNone/>
            </a:pPr>
            <a:r>
              <a:rPr lang="en-US" sz="2400" dirty="0" smtClean="0">
                <a:solidFill>
                  <a:schemeClr val="accent1"/>
                </a:solidFill>
                <a:latin typeface="Arial"/>
                <a:cs typeface="Arial"/>
              </a:rPr>
              <a:t>Unobserved heterogeneity: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Arial"/>
                <a:cs typeface="Arial"/>
              </a:rPr>
              <a:t>Agents can be distinguished into a fixed number of types – additional parameters in the utility</a:t>
            </a:r>
            <a:endParaRPr lang="en-US" sz="2400" dirty="0" smtClean="0">
              <a:latin typeface="Arial"/>
              <a:cs typeface="Arial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endParaRPr lang="en-US" dirty="0" smtClean="0">
              <a:solidFill>
                <a:schemeClr val="accent1"/>
              </a:solidFill>
            </a:endParaRPr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1676400"/>
            <a:ext cx="3490912" cy="3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685800" y="2895600"/>
          <a:ext cx="8131175" cy="838200"/>
        </p:xfrm>
        <a:graphic>
          <a:graphicData uri="http://schemas.openxmlformats.org/presentationml/2006/ole">
            <p:oleObj spid="_x0000_s36866" name="Equation" r:id="rId4" imgW="33908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Example 1 – Todd and </a:t>
            </a:r>
            <a:r>
              <a:rPr lang="en-US" sz="4000" dirty="0" err="1" smtClean="0"/>
              <a:t>Wolpin</a:t>
            </a:r>
            <a:r>
              <a:rPr lang="en-US" sz="4000" dirty="0" smtClean="0"/>
              <a:t> (2009) </a:t>
            </a:r>
            <a:r>
              <a:rPr lang="en-US" sz="17200" dirty="0" smtClean="0"/>
              <a:t/>
            </a:r>
            <a:br>
              <a:rPr lang="en-US" sz="17200" dirty="0" smtClean="0"/>
            </a:br>
            <a:r>
              <a:rPr lang="en-US" sz="2700" dirty="0" smtClean="0"/>
              <a:t>Structural approach - </a:t>
            </a:r>
            <a:r>
              <a:rPr lang="en-US" sz="2700" dirty="0" smtClean="0"/>
              <a:t>Application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dirty="0" err="1" smtClean="0">
                <a:solidFill>
                  <a:schemeClr val="accent2"/>
                </a:solidFill>
              </a:rPr>
              <a:t>Duflo</a:t>
            </a:r>
            <a:r>
              <a:rPr lang="en-US" sz="2400" dirty="0" smtClean="0">
                <a:solidFill>
                  <a:schemeClr val="accent2"/>
                </a:solidFill>
              </a:rPr>
              <a:t>, Hanna &amp; Ryan (2008) – India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Arial"/>
                <a:cs typeface="Arial"/>
              </a:rPr>
              <a:t>Randomized field experiment to reduce teacher absenteeism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Arial"/>
                <a:cs typeface="Arial"/>
              </a:rPr>
              <a:t>120 schools: 60 in school, 60 in treatment group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>
                <a:latin typeface="Arial"/>
                <a:cs typeface="Arial"/>
              </a:rPr>
              <a:t>In both groups, checking attendance by photo with class</a:t>
            </a:r>
            <a:endParaRPr lang="en-US" sz="2100" dirty="0" smtClean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Arial"/>
                <a:cs typeface="Arial"/>
              </a:rPr>
              <a:t>Basic salary: for 20 days of work – 1000 </a:t>
            </a:r>
            <a:r>
              <a:rPr lang="en-US" sz="2400" dirty="0" err="1" smtClean="0">
                <a:latin typeface="Arial"/>
                <a:cs typeface="Arial"/>
              </a:rPr>
              <a:t>Rh</a:t>
            </a:r>
            <a:endParaRPr lang="en-US" sz="2400" dirty="0" smtClean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Arial"/>
                <a:cs typeface="Arial"/>
              </a:rPr>
              <a:t>Treatment group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>
                <a:latin typeface="Arial"/>
                <a:cs typeface="Arial"/>
              </a:rPr>
              <a:t>+50 </a:t>
            </a:r>
            <a:r>
              <a:rPr lang="en-US" sz="2100" dirty="0" err="1" smtClean="0">
                <a:latin typeface="Arial"/>
                <a:cs typeface="Arial"/>
              </a:rPr>
              <a:t>Rh</a:t>
            </a:r>
            <a:r>
              <a:rPr lang="en-US" sz="2100" dirty="0" smtClean="0">
                <a:latin typeface="Arial"/>
                <a:cs typeface="Arial"/>
              </a:rPr>
              <a:t>  for every day over 20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>
                <a:latin typeface="Arial"/>
                <a:cs typeface="Arial"/>
              </a:rPr>
              <a:t>- 50 </a:t>
            </a:r>
            <a:r>
              <a:rPr lang="en-US" sz="2100" dirty="0" err="1" smtClean="0">
                <a:latin typeface="Arial"/>
                <a:cs typeface="Arial"/>
              </a:rPr>
              <a:t>Rh</a:t>
            </a:r>
            <a:r>
              <a:rPr lang="en-US" sz="2100" dirty="0" smtClean="0">
                <a:latin typeface="Arial"/>
                <a:cs typeface="Arial"/>
              </a:rPr>
              <a:t>  for every day under 20 (max fine = 500 </a:t>
            </a:r>
            <a:r>
              <a:rPr lang="en-US" sz="2100" dirty="0" err="1" smtClean="0">
                <a:latin typeface="Arial"/>
                <a:cs typeface="Arial"/>
              </a:rPr>
              <a:t>Rh</a:t>
            </a:r>
            <a:r>
              <a:rPr lang="en-US" sz="2100" dirty="0" smtClean="0">
                <a:latin typeface="Arial"/>
                <a:cs typeface="Arial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Arial"/>
                <a:cs typeface="Arial"/>
              </a:rPr>
              <a:t>Absenteeism rate: baseline – 65%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>
                <a:latin typeface="Arial"/>
                <a:cs typeface="Arial"/>
              </a:rPr>
              <a:t>Treatment – 79%, control	 - 58%</a:t>
            </a:r>
            <a:endParaRPr lang="en-US" sz="1700" dirty="0" smtClean="0">
              <a:latin typeface="Arial"/>
              <a:cs typeface="Arial"/>
            </a:endParaRPr>
          </a:p>
          <a:p>
            <a:pPr>
              <a:lnSpc>
                <a:spcPct val="90000"/>
              </a:lnSpc>
              <a:buFontTx/>
              <a:buChar char="-"/>
            </a:pPr>
            <a:endParaRPr lang="en-US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Example 1 – Todd and </a:t>
            </a:r>
            <a:r>
              <a:rPr lang="en-US" sz="4000" dirty="0" err="1" smtClean="0"/>
              <a:t>Wolpin</a:t>
            </a:r>
            <a:r>
              <a:rPr lang="en-US" sz="4000" dirty="0" smtClean="0"/>
              <a:t> (2009) </a:t>
            </a:r>
            <a:r>
              <a:rPr lang="en-US" sz="17200" dirty="0" smtClean="0"/>
              <a:t/>
            </a:r>
            <a:br>
              <a:rPr lang="en-US" sz="17200" dirty="0" smtClean="0"/>
            </a:br>
            <a:r>
              <a:rPr lang="en-US" sz="2700" dirty="0" smtClean="0"/>
              <a:t>Structural approach - </a:t>
            </a:r>
            <a:r>
              <a:rPr lang="en-US" sz="2700" dirty="0" smtClean="0"/>
              <a:t>Application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dirty="0" err="1" smtClean="0">
                <a:solidFill>
                  <a:schemeClr val="accent2"/>
                </a:solidFill>
              </a:rPr>
              <a:t>Duflo</a:t>
            </a:r>
            <a:r>
              <a:rPr lang="en-US" sz="2400" dirty="0" smtClean="0">
                <a:solidFill>
                  <a:schemeClr val="accent2"/>
                </a:solidFill>
              </a:rPr>
              <a:t>, Hanna &amp; Ryan (2008) – India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Arial"/>
                <a:cs typeface="Arial"/>
              </a:rPr>
              <a:t>Structural model: 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>
                <a:latin typeface="Arial"/>
                <a:cs typeface="Arial"/>
              </a:rPr>
              <a:t>Choice of teacher – attend / not attend class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>
                <a:latin typeface="Arial"/>
                <a:cs typeface="Arial"/>
              </a:rPr>
              <a:t>Dynamic model – increment of wage corresponding to working today depends on how many days the teacher has worked so far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>
                <a:latin typeface="Arial"/>
                <a:cs typeface="Arial"/>
              </a:rPr>
              <a:t>500 </a:t>
            </a:r>
            <a:r>
              <a:rPr lang="en-US" sz="1800" dirty="0" err="1" smtClean="0">
                <a:latin typeface="Arial"/>
                <a:cs typeface="Arial"/>
              </a:rPr>
              <a:t>Rh</a:t>
            </a:r>
            <a:r>
              <a:rPr lang="en-US" sz="1800" dirty="0" smtClean="0">
                <a:latin typeface="Arial"/>
                <a:cs typeface="Arial"/>
              </a:rPr>
              <a:t> for 1</a:t>
            </a:r>
            <a:r>
              <a:rPr lang="en-US" sz="1800" baseline="30000" dirty="0" smtClean="0">
                <a:latin typeface="Arial"/>
                <a:cs typeface="Arial"/>
              </a:rPr>
              <a:t>st</a:t>
            </a:r>
            <a:r>
              <a:rPr lang="en-US" sz="1800" dirty="0" smtClean="0">
                <a:latin typeface="Arial"/>
                <a:cs typeface="Arial"/>
              </a:rPr>
              <a:t> day of work, 0 for next 10 days, then for every next day teacher earns 50 </a:t>
            </a:r>
            <a:r>
              <a:rPr lang="en-US" sz="1800" dirty="0" err="1" smtClean="0">
                <a:latin typeface="Arial"/>
                <a:cs typeface="Arial"/>
              </a:rPr>
              <a:t>Rh</a:t>
            </a:r>
            <a:endParaRPr lang="en-US" sz="1800" dirty="0" smtClean="0">
              <a:latin typeface="Arial"/>
              <a:cs typeface="Arial"/>
            </a:endParaRPr>
          </a:p>
          <a:p>
            <a:pPr lvl="2">
              <a:lnSpc>
                <a:spcPct val="90000"/>
              </a:lnSpc>
            </a:pPr>
            <a:r>
              <a:rPr lang="en-US" sz="1800" dirty="0" smtClean="0">
                <a:latin typeface="Arial"/>
                <a:cs typeface="Arial"/>
              </a:rPr>
              <a:t>Stochastic stream of utility from not working 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>
                <a:latin typeface="Arial"/>
                <a:cs typeface="Arial"/>
              </a:rPr>
              <a:t>Evaluation of alternative incentive schemes =&gt; different parameterization of payoff function</a:t>
            </a:r>
            <a:endParaRPr lang="en-US" sz="1400" dirty="0" smtClean="0">
              <a:latin typeface="Arial"/>
              <a:cs typeface="Arial"/>
            </a:endParaRPr>
          </a:p>
          <a:p>
            <a:pPr>
              <a:lnSpc>
                <a:spcPct val="90000"/>
              </a:lnSpc>
              <a:buFontTx/>
              <a:buChar char="-"/>
            </a:pPr>
            <a:endParaRPr lang="en-US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Structural modeling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2700" dirty="0" smtClean="0"/>
              <a:t>Structural x “</a:t>
            </a:r>
            <a:r>
              <a:rPr lang="en-US" sz="2700" dirty="0" err="1" smtClean="0"/>
              <a:t>atheoretical</a:t>
            </a:r>
            <a:r>
              <a:rPr lang="en-US" sz="2700" dirty="0" smtClean="0"/>
              <a:t>”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Comprehensive summary:</a:t>
            </a:r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Kaene</a:t>
            </a:r>
            <a:r>
              <a:rPr lang="en-US" sz="2400" dirty="0" smtClean="0"/>
              <a:t>, M.P. (2010). Structural vs. </a:t>
            </a:r>
            <a:r>
              <a:rPr lang="en-US" sz="2400" dirty="0" err="1" smtClean="0"/>
              <a:t>atheoretic</a:t>
            </a:r>
            <a:r>
              <a:rPr lang="en-US" sz="2400" dirty="0" smtClean="0"/>
              <a:t> approaches to econometrics. Journal of Econometrics 156, 3-20 + full content of issue</a:t>
            </a:r>
            <a:endParaRPr lang="en-US" sz="2400" dirty="0" smtClean="0"/>
          </a:p>
          <a:p>
            <a:pPr>
              <a:lnSpc>
                <a:spcPct val="90000"/>
              </a:lnSpc>
              <a:buNone/>
            </a:pPr>
            <a:r>
              <a:rPr lang="en-US" sz="2400" dirty="0" smtClean="0"/>
              <a:t>Structural models are not very popular because: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Very hard to do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Lot of explicit assumptions (on distributions, functional forms,…)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BUT the same applies for “</a:t>
            </a:r>
            <a:r>
              <a:rPr lang="en-US" sz="2400" dirty="0" err="1" smtClean="0"/>
              <a:t>atheoretical</a:t>
            </a:r>
            <a:r>
              <a:rPr lang="en-US" sz="2400" dirty="0" smtClean="0"/>
              <a:t> models” – just the assumptions are implicit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Structural modeling</a:t>
            </a: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2700" dirty="0" smtClean="0"/>
              <a:t>Structural x “</a:t>
            </a:r>
            <a:r>
              <a:rPr lang="en-US" sz="2700" dirty="0" err="1" smtClean="0"/>
              <a:t>atheoretical</a:t>
            </a:r>
            <a:r>
              <a:rPr lang="en-US" sz="27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Example – </a:t>
            </a:r>
            <a:r>
              <a:rPr lang="en-US" sz="2400" dirty="0" err="1" smtClean="0">
                <a:solidFill>
                  <a:schemeClr val="accent2"/>
                </a:solidFill>
              </a:rPr>
              <a:t>Angrist</a:t>
            </a:r>
            <a:r>
              <a:rPr lang="en-US" sz="2400" dirty="0" smtClean="0">
                <a:solidFill>
                  <a:schemeClr val="accent2"/>
                </a:solidFill>
              </a:rPr>
              <a:t> (1990) –Vietnam draft lottery</a:t>
            </a:r>
          </a:p>
          <a:p>
            <a:pPr marL="0" indent="0">
              <a:lnSpc>
                <a:spcPct val="90000"/>
              </a:lnSpc>
            </a:pPr>
            <a:r>
              <a:rPr lang="en-US" sz="2400" dirty="0" smtClean="0"/>
              <a:t> </a:t>
            </a:r>
            <a:r>
              <a:rPr lang="en-US" sz="2400" dirty="0" smtClean="0"/>
              <a:t>IV – random lottery number that decides can/cannot be drafted – “perfect” </a:t>
            </a:r>
          </a:p>
          <a:p>
            <a:pPr marL="0" indent="0">
              <a:lnSpc>
                <a:spcPct val="90000"/>
              </a:lnSpc>
            </a:pPr>
            <a:r>
              <a:rPr lang="en-US" sz="2400" dirty="0" smtClean="0"/>
              <a:t> </a:t>
            </a:r>
            <a:r>
              <a:rPr lang="en-US" sz="2400" dirty="0" smtClean="0"/>
              <a:t>military service lowered earnings by 15%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/>
              <a:t>Problems with interpretation of coefficients:</a:t>
            </a:r>
          </a:p>
          <a:p>
            <a:pPr marL="0" indent="0">
              <a:lnSpc>
                <a:spcPct val="90000"/>
              </a:lnSpc>
            </a:pPr>
            <a:r>
              <a:rPr lang="en-US" sz="2400" dirty="0" smtClean="0"/>
              <a:t> Existence of always compliers</a:t>
            </a:r>
          </a:p>
          <a:p>
            <a:pPr marL="320040" lvl="1" indent="0">
              <a:lnSpc>
                <a:spcPct val="90000"/>
              </a:lnSpc>
            </a:pPr>
            <a:r>
              <a:rPr lang="en-US" sz="2000" dirty="0" smtClean="0"/>
              <a:t> remember, IV only </a:t>
            </a:r>
            <a:r>
              <a:rPr lang="en-US" sz="2000" dirty="0" smtClean="0"/>
              <a:t>identifies effect  on the subpopulation whose behavior is influenced by the instrument</a:t>
            </a:r>
          </a:p>
          <a:p>
            <a:pPr marL="0" indent="0">
              <a:lnSpc>
                <a:spcPct val="90000"/>
              </a:lnSpc>
            </a:pPr>
            <a:r>
              <a:rPr lang="en-US" sz="2300" dirty="0" smtClean="0"/>
              <a:t> What is the underlying mechanism (policy relevant) ?</a:t>
            </a:r>
          </a:p>
          <a:p>
            <a:pPr marL="320040" lvl="1" indent="0">
              <a:lnSpc>
                <a:spcPct val="90000"/>
              </a:lnSpc>
            </a:pPr>
            <a:r>
              <a:rPr lang="en-US" sz="2000" dirty="0" smtClean="0"/>
              <a:t> Is the return to military experience lower than that to civilian experience?</a:t>
            </a:r>
          </a:p>
          <a:p>
            <a:pPr marL="320040" lvl="1" indent="0">
              <a:lnSpc>
                <a:spcPct val="90000"/>
              </a:lnSpc>
            </a:pPr>
            <a:r>
              <a:rPr lang="en-US" sz="2000" dirty="0" smtClean="0"/>
              <a:t> </a:t>
            </a:r>
            <a:r>
              <a:rPr lang="en-US" sz="2000" dirty="0" smtClean="0"/>
              <a:t>Does draft interrupt schooling?</a:t>
            </a:r>
          </a:p>
          <a:p>
            <a:pPr marL="320040" lvl="1" indent="0">
              <a:lnSpc>
                <a:spcPct val="90000"/>
              </a:lnSpc>
            </a:pPr>
            <a:r>
              <a:rPr lang="en-US" sz="2000" dirty="0" smtClean="0"/>
              <a:t> </a:t>
            </a:r>
            <a:r>
              <a:rPr lang="en-US" sz="2000" dirty="0" smtClean="0"/>
              <a:t>Are there negative psychic / physical effects?</a:t>
            </a:r>
            <a:endParaRPr lang="en-US" sz="2000" dirty="0" smtClean="0"/>
          </a:p>
          <a:p>
            <a:pPr marL="320040" lvl="1" indent="0">
              <a:lnSpc>
                <a:spcPct val="90000"/>
              </a:lnSpc>
            </a:pPr>
            <a:endParaRPr lang="en-US" sz="2100" dirty="0" smtClean="0"/>
          </a:p>
          <a:p>
            <a:pPr marL="0" indent="0">
              <a:lnSpc>
                <a:spcPct val="9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9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90000"/>
              </a:lnSpc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Structural modeling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700" dirty="0" smtClean="0"/>
              <a:t>Introduction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We want to derive empirical specification from the decision making model</a:t>
            </a:r>
          </a:p>
          <a:p>
            <a:pPr lvl="1"/>
            <a:r>
              <a:rPr lang="en-US" sz="2300" dirty="0" smtClean="0"/>
              <a:t>e.g. selection into group (e.g. labor force)  by maximizing  utility function </a:t>
            </a:r>
            <a:r>
              <a:rPr lang="en-US" sz="2300" dirty="0" err="1" smtClean="0"/>
              <a:t>w.r.t</a:t>
            </a:r>
            <a:r>
              <a:rPr lang="en-US" sz="2300" dirty="0" smtClean="0"/>
              <a:t>. </a:t>
            </a:r>
            <a:r>
              <a:rPr lang="en-US" sz="2300" dirty="0" smtClean="0"/>
              <a:t>budget constraint</a:t>
            </a:r>
            <a:endParaRPr lang="en-US" sz="1600" dirty="0" smtClean="0"/>
          </a:p>
          <a:p>
            <a:r>
              <a:rPr lang="en-US" sz="2800" dirty="0" smtClean="0"/>
              <a:t>Decision model explicitly defines endogenous and exogenous variables</a:t>
            </a:r>
          </a:p>
          <a:p>
            <a:r>
              <a:rPr lang="en-US" sz="2800" dirty="0" smtClean="0"/>
              <a:t>Goal = estimate parameters of decision making function</a:t>
            </a:r>
            <a:endParaRPr lang="en-US" sz="2800" dirty="0" smtClean="0"/>
          </a:p>
          <a:p>
            <a:pPr>
              <a:buNone/>
            </a:pP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Structural modeling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400" dirty="0" smtClean="0"/>
              <a:t>Example 1 – Todd and </a:t>
            </a:r>
            <a:r>
              <a:rPr lang="en-US" sz="2400" dirty="0" err="1" smtClean="0"/>
              <a:t>Wolpin</a:t>
            </a:r>
            <a:r>
              <a:rPr lang="en-US" sz="2400" dirty="0" smtClean="0"/>
              <a:t> (2009)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828800"/>
            <a:ext cx="8153400" cy="44958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Todd and </a:t>
            </a:r>
            <a:r>
              <a:rPr lang="en-US" sz="2400" dirty="0" err="1" smtClean="0">
                <a:solidFill>
                  <a:schemeClr val="accent2"/>
                </a:solidFill>
              </a:rPr>
              <a:t>Wolpin</a:t>
            </a:r>
            <a:r>
              <a:rPr lang="en-US" sz="2400" dirty="0" smtClean="0">
                <a:solidFill>
                  <a:schemeClr val="accent2"/>
                </a:solidFill>
              </a:rPr>
              <a:t> (2009) – Structural Estimation and </a:t>
            </a:r>
            <a:r>
              <a:rPr lang="en-US" sz="2800" dirty="0" smtClean="0">
                <a:solidFill>
                  <a:schemeClr val="accent2"/>
                </a:solidFill>
              </a:rPr>
              <a:t>Policy Evaluation in Developing Countries</a:t>
            </a:r>
            <a:endParaRPr lang="en-US" sz="2800" dirty="0" smtClean="0">
              <a:solidFill>
                <a:schemeClr val="accent2"/>
              </a:solidFill>
            </a:endParaRPr>
          </a:p>
          <a:p>
            <a:pPr lvl="1"/>
            <a:r>
              <a:rPr lang="en-US" sz="2800" dirty="0" smtClean="0"/>
              <a:t>Discrete choice dynamic programming method</a:t>
            </a:r>
          </a:p>
          <a:p>
            <a:pPr lvl="1"/>
            <a:r>
              <a:rPr lang="en-US" sz="2800" dirty="0" err="1" smtClean="0"/>
              <a:t>Evaluat</a:t>
            </a:r>
            <a:r>
              <a:rPr lang="cs-CZ" sz="2800" dirty="0" smtClean="0"/>
              <a:t>ion of different</a:t>
            </a:r>
            <a:r>
              <a:rPr lang="en-US" sz="2800" dirty="0" smtClean="0"/>
              <a:t> policies </a:t>
            </a:r>
            <a:endParaRPr lang="cs-CZ" sz="2800" dirty="0" smtClean="0"/>
          </a:p>
          <a:p>
            <a:pPr lvl="2"/>
            <a:r>
              <a:rPr lang="en-US" sz="2400" dirty="0" smtClean="0"/>
              <a:t>To increase </a:t>
            </a:r>
            <a:r>
              <a:rPr lang="en-US" sz="2400" dirty="0" smtClean="0"/>
              <a:t>school </a:t>
            </a:r>
            <a:r>
              <a:rPr lang="en-US" sz="2400" dirty="0" smtClean="0"/>
              <a:t>attendance (and reduce child labor) and improve </a:t>
            </a:r>
            <a:r>
              <a:rPr lang="en-US" sz="2400" dirty="0" smtClean="0"/>
              <a:t>school quality, </a:t>
            </a:r>
            <a:endParaRPr lang="cs-CZ" sz="2400" dirty="0" smtClean="0"/>
          </a:p>
          <a:p>
            <a:pPr lvl="2"/>
            <a:r>
              <a:rPr lang="en-US" sz="2400" dirty="0" smtClean="0"/>
              <a:t>How do </a:t>
            </a:r>
            <a:r>
              <a:rPr lang="en-US" sz="2400" dirty="0" err="1" smtClean="0"/>
              <a:t>gvt</a:t>
            </a:r>
            <a:r>
              <a:rPr lang="en-US" sz="2400" dirty="0" smtClean="0"/>
              <a:t> pension programs affect HH labor supply and retirement decisions</a:t>
            </a:r>
            <a:endParaRPr lang="cs-CZ" sz="2400" dirty="0" smtClean="0"/>
          </a:p>
          <a:p>
            <a:pPr lvl="2"/>
            <a:r>
              <a:rPr lang="en-US" sz="2400" dirty="0" smtClean="0"/>
              <a:t>Fostering small businesses through microfinance</a:t>
            </a:r>
            <a:endParaRPr lang="cs-CZ" sz="2400" dirty="0" smtClean="0"/>
          </a:p>
          <a:p>
            <a:pPr lvl="2"/>
            <a:r>
              <a:rPr lang="en-US" sz="2400" dirty="0" smtClean="0"/>
              <a:t>Immigration policies and migrant flows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Example 1 – Todd and </a:t>
            </a:r>
            <a:r>
              <a:rPr lang="en-US" sz="4000" dirty="0" err="1" smtClean="0"/>
              <a:t>Wolpin</a:t>
            </a:r>
            <a:r>
              <a:rPr lang="en-US" sz="4000" dirty="0" smtClean="0"/>
              <a:t> (2009) 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2700" dirty="0" smtClean="0"/>
              <a:t>Basic set-up</a:t>
            </a:r>
            <a:endParaRPr lang="en-US" sz="27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429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Latent variable framework:</a:t>
            </a:r>
          </a:p>
          <a:p>
            <a:pPr lvl="1"/>
            <a:r>
              <a:rPr lang="en-US" sz="2000" dirty="0" smtClean="0"/>
              <a:t>In each period, agent makes a choice between 2 alternatives –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it</a:t>
            </a:r>
            <a:r>
              <a:rPr lang="en-US" sz="2000" dirty="0" smtClean="0"/>
              <a:t> – {0,1}</a:t>
            </a:r>
          </a:p>
          <a:p>
            <a:pPr lvl="2"/>
            <a:r>
              <a:rPr lang="en-US" sz="2000" dirty="0" smtClean="0"/>
              <a:t>Work/education; legal/illegal work</a:t>
            </a:r>
          </a:p>
          <a:p>
            <a:pPr lvl="1"/>
            <a:r>
              <a:rPr lang="en-US" sz="2000" dirty="0" smtClean="0"/>
              <a:t>Choice is based on latent variable </a:t>
            </a:r>
            <a:r>
              <a:rPr lang="en-US" sz="2000" dirty="0" err="1" smtClean="0"/>
              <a:t>v</a:t>
            </a:r>
            <a:r>
              <a:rPr lang="en-US" sz="2000" baseline="-25000" dirty="0" err="1" smtClean="0"/>
              <a:t>it</a:t>
            </a:r>
            <a:r>
              <a:rPr lang="en-US" sz="2000" baseline="30000" dirty="0" smtClean="0"/>
              <a:t>*</a:t>
            </a:r>
            <a:r>
              <a:rPr lang="en-US" sz="2000" dirty="0" smtClean="0"/>
              <a:t>, reflecting the difference in payoffs from two alternatives</a:t>
            </a:r>
          </a:p>
          <a:p>
            <a:pPr lvl="1"/>
            <a:r>
              <a:rPr lang="en-US" sz="2000" dirty="0" err="1" smtClean="0"/>
              <a:t>v</a:t>
            </a:r>
            <a:r>
              <a:rPr lang="en-US" sz="2000" baseline="-25000" dirty="0" err="1" smtClean="0"/>
              <a:t>it</a:t>
            </a:r>
            <a:r>
              <a:rPr lang="en-US" sz="2000" baseline="30000" dirty="0" smtClean="0"/>
              <a:t>* </a:t>
            </a:r>
            <a:r>
              <a:rPr lang="en-US" sz="2000" dirty="0" smtClean="0"/>
              <a:t>is function of – (1) past choices D, (2) observed characteristics X, and (3) </a:t>
            </a:r>
            <a:r>
              <a:rPr lang="en-US" sz="2000" dirty="0" err="1" smtClean="0"/>
              <a:t>unobservables</a:t>
            </a:r>
            <a:endParaRPr lang="en-US" sz="2000" dirty="0" smtClean="0"/>
          </a:p>
          <a:p>
            <a:pPr lvl="1"/>
            <a:r>
              <a:rPr lang="en-US" sz="2000" dirty="0" err="1" smtClean="0"/>
              <a:t>v</a:t>
            </a:r>
            <a:r>
              <a:rPr lang="en-US" sz="2000" baseline="-25000" dirty="0" err="1" smtClean="0"/>
              <a:t>it</a:t>
            </a:r>
            <a:r>
              <a:rPr lang="en-US" sz="2000" baseline="30000" dirty="0" smtClean="0"/>
              <a:t>*</a:t>
            </a:r>
            <a:r>
              <a:rPr lang="en-US" sz="2000" dirty="0" smtClean="0"/>
              <a:t> (functional form) is unobserved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9218" name="Equation" r:id="rId3" imgW="114120" imgH="215640" progId="Equation.3">
              <p:embed/>
            </p:oleObj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5181600"/>
            <a:ext cx="7245350" cy="119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Example 1 – Todd and </a:t>
            </a:r>
            <a:r>
              <a:rPr lang="en-US" sz="4000" dirty="0" err="1" smtClean="0"/>
              <a:t>Wolpin</a:t>
            </a:r>
            <a:r>
              <a:rPr lang="en-US" sz="4000" dirty="0" smtClean="0"/>
              <a:t> (2009) </a:t>
            </a: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2700" dirty="0" smtClean="0"/>
              <a:t>Structural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>
                <a:solidFill>
                  <a:schemeClr val="accent2"/>
                </a:solidFill>
              </a:rPr>
              <a:t>2 approaches to build econometric model</a:t>
            </a:r>
          </a:p>
          <a:p>
            <a:pPr lvl="1"/>
            <a:r>
              <a:rPr lang="en-US" sz="2000" dirty="0" smtClean="0"/>
              <a:t>Reduced form – just identify determinants of choice + run </a:t>
            </a:r>
            <a:r>
              <a:rPr lang="en-US" sz="2000" dirty="0" err="1" smtClean="0"/>
              <a:t>probit</a:t>
            </a:r>
            <a:endParaRPr lang="en-US" sz="2000" dirty="0" smtClean="0"/>
          </a:p>
          <a:p>
            <a:r>
              <a:rPr lang="en-US" sz="2000" dirty="0" smtClean="0">
                <a:solidFill>
                  <a:schemeClr val="accent2"/>
                </a:solidFill>
              </a:rPr>
              <a:t>Structural approach: </a:t>
            </a:r>
            <a:r>
              <a:rPr lang="en-US" sz="2000" dirty="0" smtClean="0"/>
              <a:t>solution of utility maximization</a:t>
            </a:r>
          </a:p>
          <a:p>
            <a:endParaRPr lang="en-US" sz="2000" dirty="0" smtClean="0"/>
          </a:p>
          <a:p>
            <a:pPr>
              <a:buNone/>
            </a:pPr>
            <a:r>
              <a:rPr lang="en-US" sz="2000" dirty="0" smtClean="0">
                <a:solidFill>
                  <a:schemeClr val="accent1"/>
                </a:solidFill>
              </a:rPr>
              <a:t>Example: Child Labor and schooling </a:t>
            </a:r>
            <a:r>
              <a:rPr lang="en-US" sz="2000" dirty="0" smtClean="0"/>
              <a:t>(static approach)</a:t>
            </a:r>
          </a:p>
          <a:p>
            <a:r>
              <a:rPr lang="en-US" sz="2000" dirty="0" smtClean="0"/>
              <a:t>Family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smtClean="0"/>
              <a:t>chooses whether to send child to work (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it</a:t>
            </a:r>
            <a:r>
              <a:rPr lang="en-US" sz="2000" dirty="0" smtClean="0"/>
              <a:t>=1) or school (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it</a:t>
            </a:r>
            <a:r>
              <a:rPr lang="en-US" sz="2000" dirty="0" smtClean="0"/>
              <a:t>=0)</a:t>
            </a:r>
          </a:p>
          <a:p>
            <a:r>
              <a:rPr lang="en-US" sz="2000" dirty="0" smtClean="0"/>
              <a:t>Utility is derived from consumption + school attendance</a:t>
            </a:r>
          </a:p>
          <a:p>
            <a:endParaRPr lang="en-US" sz="2000" dirty="0" smtClean="0"/>
          </a:p>
          <a:p>
            <a:r>
              <a:rPr lang="en-US" sz="2000" dirty="0" smtClean="0"/>
              <a:t>Utility from school attendance (X – e.g. gender)</a:t>
            </a:r>
          </a:p>
          <a:p>
            <a:endParaRPr lang="en-US" sz="2000" dirty="0" smtClean="0"/>
          </a:p>
          <a:p>
            <a:r>
              <a:rPr lang="en-US" sz="2000" dirty="0" smtClean="0"/>
              <a:t>HH budget constraint</a:t>
            </a:r>
            <a:endParaRPr lang="en-US" sz="2000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4343400"/>
            <a:ext cx="3657599" cy="50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5105400"/>
            <a:ext cx="261658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5867400"/>
            <a:ext cx="3352800" cy="480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Example 1 – Todd and </a:t>
            </a:r>
            <a:r>
              <a:rPr lang="en-US" sz="4000" dirty="0" err="1" smtClean="0"/>
              <a:t>Wolpin</a:t>
            </a:r>
            <a:r>
              <a:rPr lang="en-US" sz="4000" dirty="0" smtClean="0"/>
              <a:t> (2009) 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2700" dirty="0" smtClean="0"/>
              <a:t>Structural </a:t>
            </a:r>
            <a:r>
              <a:rPr lang="en-US" sz="2700" dirty="0" smtClean="0"/>
              <a:t>approach - threshold</a:t>
            </a:r>
            <a:endParaRPr lang="en-US" sz="270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2 alternative-specific utilities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Latent variable – difference of two utilities</a:t>
            </a:r>
          </a:p>
          <a:p>
            <a:endParaRPr lang="en-US" sz="2800" dirty="0" smtClean="0"/>
          </a:p>
          <a:p>
            <a:r>
              <a:rPr lang="el-GR" sz="2800" dirty="0" smtClean="0">
                <a:cs typeface="Arial" charset="0"/>
              </a:rPr>
              <a:t>Ω</a:t>
            </a:r>
            <a:r>
              <a:rPr lang="en-US" sz="2800" baseline="-25000" dirty="0" smtClean="0">
                <a:cs typeface="Arial" charset="0"/>
              </a:rPr>
              <a:t>it</a:t>
            </a:r>
            <a:r>
              <a:rPr lang="cs-CZ" sz="2800" baseline="30000" dirty="0" smtClean="0">
                <a:cs typeface="Arial" charset="0"/>
              </a:rPr>
              <a:t>-</a:t>
            </a:r>
            <a:r>
              <a:rPr lang="cs-CZ" sz="2800" dirty="0" smtClean="0">
                <a:cs typeface="Arial" charset="0"/>
              </a:rPr>
              <a:t> </a:t>
            </a:r>
            <a:r>
              <a:rPr lang="cs-CZ" sz="2800" dirty="0" smtClean="0">
                <a:cs typeface="Arial" charset="0"/>
              </a:rPr>
              <a:t>is a </a:t>
            </a:r>
            <a:r>
              <a:rPr lang="cs-CZ" sz="2800" dirty="0" smtClean="0">
                <a:cs typeface="Arial" charset="0"/>
              </a:rPr>
              <a:t>space</a:t>
            </a:r>
            <a:r>
              <a:rPr lang="en-US" sz="2800" dirty="0" smtClean="0">
                <a:cs typeface="Arial" charset="0"/>
              </a:rPr>
              <a:t> of observables,</a:t>
            </a:r>
            <a:r>
              <a:rPr lang="cs-CZ" sz="2800" dirty="0" smtClean="0">
                <a:cs typeface="Arial" charset="0"/>
              </a:rPr>
              <a:t> </a:t>
            </a:r>
            <a:r>
              <a:rPr lang="cs-CZ" sz="2800" dirty="0" smtClean="0">
                <a:cs typeface="Arial" charset="0"/>
              </a:rPr>
              <a:t>that consists </a:t>
            </a:r>
            <a:r>
              <a:rPr lang="cs-CZ" sz="2800" dirty="0" smtClean="0"/>
              <a:t>w and </a:t>
            </a:r>
            <a:r>
              <a:rPr lang="cs-CZ" sz="2800" dirty="0" smtClean="0"/>
              <a:t>x</a:t>
            </a:r>
            <a:endParaRPr lang="en-US" sz="2800" dirty="0" smtClean="0"/>
          </a:p>
          <a:p>
            <a:r>
              <a:rPr lang="cs-CZ" sz="2800" dirty="0" smtClean="0"/>
              <a:t>We define </a:t>
            </a:r>
            <a:r>
              <a:rPr lang="el-GR" sz="2800" dirty="0" smtClean="0">
                <a:cs typeface="Arial" charset="0"/>
              </a:rPr>
              <a:t>ε</a:t>
            </a:r>
            <a:r>
              <a:rPr lang="en-US" sz="2800" baseline="30000" dirty="0" smtClean="0">
                <a:cs typeface="Arial" charset="0"/>
              </a:rPr>
              <a:t>*</a:t>
            </a:r>
            <a:r>
              <a:rPr lang="en-US" sz="2800" dirty="0" smtClean="0">
                <a:cs typeface="Arial" charset="0"/>
              </a:rPr>
              <a:t> as threshold </a:t>
            </a:r>
            <a:r>
              <a:rPr lang="en-US" sz="2800" dirty="0" smtClean="0">
                <a:cs typeface="Arial" charset="0"/>
              </a:rPr>
              <a:t>– families are </a:t>
            </a:r>
            <a:r>
              <a:rPr lang="en-US" sz="2800" dirty="0" smtClean="0">
                <a:cs typeface="Arial" charset="0"/>
              </a:rPr>
              <a:t>indifferent </a:t>
            </a:r>
            <a:r>
              <a:rPr lang="en-US" sz="2800" dirty="0" smtClean="0">
                <a:cs typeface="Arial" charset="0"/>
              </a:rPr>
              <a:t>between schooling and working (v=0</a:t>
            </a:r>
            <a:r>
              <a:rPr lang="en-US" sz="2800" dirty="0" smtClean="0">
                <a:cs typeface="Arial" charset="0"/>
              </a:rPr>
              <a:t>)</a:t>
            </a:r>
          </a:p>
          <a:p>
            <a:endParaRPr lang="en-US" sz="2800" dirty="0" smtClean="0">
              <a:cs typeface="Arial" charset="0"/>
            </a:endParaRPr>
          </a:p>
          <a:p>
            <a:pPr lvl="1"/>
            <a:r>
              <a:rPr lang="en-US" dirty="0" smtClean="0">
                <a:cs typeface="Arial" charset="0"/>
              </a:rPr>
              <a:t>Educ. attainment shock below threshold – child working</a:t>
            </a:r>
          </a:p>
          <a:p>
            <a:pPr lvl="1"/>
            <a:r>
              <a:rPr lang="en-US" dirty="0" smtClean="0">
                <a:cs typeface="Arial" charset="0"/>
              </a:rPr>
              <a:t>Educ. attainment shock </a:t>
            </a:r>
            <a:r>
              <a:rPr lang="en-US" dirty="0" smtClean="0">
                <a:cs typeface="Arial" charset="0"/>
              </a:rPr>
              <a:t>above </a:t>
            </a:r>
            <a:r>
              <a:rPr lang="en-US" dirty="0" smtClean="0">
                <a:cs typeface="Arial" charset="0"/>
              </a:rPr>
              <a:t>threshold – child </a:t>
            </a:r>
            <a:r>
              <a:rPr lang="en-US" dirty="0" smtClean="0">
                <a:cs typeface="Arial" charset="0"/>
              </a:rPr>
              <a:t>at school</a:t>
            </a:r>
            <a:endParaRPr lang="en-US" dirty="0" smtClean="0">
              <a:cs typeface="Arial" charset="0"/>
            </a:endParaRPr>
          </a:p>
          <a:p>
            <a:endParaRPr lang="cs-CZ" sz="3200" dirty="0" smtClean="0"/>
          </a:p>
          <a:p>
            <a:endParaRPr lang="en-US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981200"/>
            <a:ext cx="4267200" cy="904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200400"/>
            <a:ext cx="5029200" cy="574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4876800"/>
            <a:ext cx="2566548" cy="38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en-US" sz="2800" dirty="0" smtClean="0"/>
              <a:t>We do not observe wages for schooled children</a:t>
            </a:r>
            <a:endParaRPr lang="en-US" sz="2500" baseline="-25000" dirty="0" smtClean="0"/>
          </a:p>
          <a:p>
            <a:pPr>
              <a:lnSpc>
                <a:spcPct val="120000"/>
              </a:lnSpc>
            </a:pPr>
            <a:r>
              <a:rPr lang="en-US" sz="2500" dirty="0" smtClean="0"/>
              <a:t>+</a:t>
            </a:r>
            <a:r>
              <a:rPr lang="en-US" sz="2500" dirty="0" smtClean="0"/>
              <a:t> sometimes we do not observe working children</a:t>
            </a:r>
          </a:p>
          <a:p>
            <a:pPr>
              <a:lnSpc>
                <a:spcPct val="120000"/>
              </a:lnSpc>
            </a:pPr>
            <a:r>
              <a:rPr lang="en-US" sz="2500" dirty="0" smtClean="0"/>
              <a:t>Thus, we need to specify wage function + new latent variable function</a:t>
            </a:r>
            <a:endParaRPr lang="en-US" sz="2100" dirty="0" smtClean="0"/>
          </a:p>
          <a:p>
            <a:pPr lvl="1">
              <a:lnSpc>
                <a:spcPct val="120000"/>
              </a:lnSpc>
            </a:pPr>
            <a:endParaRPr lang="en-US" sz="180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Example 1 – Todd and </a:t>
            </a:r>
            <a:r>
              <a:rPr lang="en-US" sz="4000" dirty="0" err="1" smtClean="0"/>
              <a:t>Wolpin</a:t>
            </a:r>
            <a:r>
              <a:rPr lang="en-US" sz="4000" dirty="0" smtClean="0"/>
              <a:t> (2009) 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2700" dirty="0" smtClean="0"/>
              <a:t>Structural approach - </a:t>
            </a:r>
            <a:r>
              <a:rPr lang="en-US" sz="2700" dirty="0" smtClean="0"/>
              <a:t>problem</a:t>
            </a:r>
            <a:endParaRPr lang="en-US" sz="27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886200"/>
            <a:ext cx="2362199" cy="500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343400"/>
            <a:ext cx="6464409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Example 1 – Todd and </a:t>
            </a:r>
            <a:r>
              <a:rPr lang="en-US" sz="4000" dirty="0" err="1" smtClean="0"/>
              <a:t>Wolpin</a:t>
            </a:r>
            <a:r>
              <a:rPr lang="en-US" sz="4000" dirty="0" smtClean="0"/>
              <a:t> (2009) </a:t>
            </a: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2700" dirty="0" smtClean="0"/>
              <a:t>Structural approach - </a:t>
            </a:r>
            <a:r>
              <a:rPr lang="en-US" sz="2700" dirty="0" smtClean="0"/>
              <a:t>estimation</a:t>
            </a:r>
            <a:endParaRPr lang="en-US" sz="2700" dirty="0"/>
          </a:p>
        </p:txBody>
      </p:sp>
      <p:sp>
        <p:nvSpPr>
          <p:cNvPr id="20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2600" dirty="0" smtClean="0">
                <a:solidFill>
                  <a:schemeClr val="accent2"/>
                </a:solidFill>
              </a:rPr>
              <a:t>Likelihood function </a:t>
            </a:r>
            <a:r>
              <a:rPr lang="en-US" sz="2600" dirty="0" smtClean="0"/>
              <a:t>for our observations:</a:t>
            </a:r>
            <a:endParaRPr lang="en-US" sz="2500" dirty="0" smtClean="0"/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r>
              <a:rPr lang="en-US" sz="2500" dirty="0" smtClean="0"/>
              <a:t>This corresponds to</a:t>
            </a:r>
          </a:p>
          <a:p>
            <a:pPr>
              <a:lnSpc>
                <a:spcPct val="150000"/>
              </a:lnSpc>
              <a:buNone/>
            </a:pPr>
            <a:endParaRPr lang="en-US" sz="2500" dirty="0" smtClean="0"/>
          </a:p>
          <a:p>
            <a:pPr>
              <a:lnSpc>
                <a:spcPct val="150000"/>
              </a:lnSpc>
              <a:buNone/>
            </a:pPr>
            <a:r>
              <a:rPr lang="en-US" sz="2500" dirty="0" smtClean="0"/>
              <a:t>How to estimate it?</a:t>
            </a:r>
          </a:p>
          <a:p>
            <a:pPr>
              <a:lnSpc>
                <a:spcPct val="150000"/>
              </a:lnSpc>
              <a:buNone/>
            </a:pPr>
            <a:r>
              <a:rPr lang="en-US" sz="2500" dirty="0" smtClean="0"/>
              <a:t>Heckman – assumption of </a:t>
            </a:r>
            <a:r>
              <a:rPr lang="en-US" sz="2500" dirty="0" smtClean="0">
                <a:solidFill>
                  <a:schemeClr val="accent1"/>
                </a:solidFill>
              </a:rPr>
              <a:t>joint normality </a:t>
            </a:r>
            <a:r>
              <a:rPr lang="en-US" sz="2500" dirty="0" smtClean="0"/>
              <a:t>of distribution f(</a:t>
            </a:r>
            <a:r>
              <a:rPr lang="el-GR" sz="2500" dirty="0" smtClean="0">
                <a:latin typeface="Arial"/>
                <a:cs typeface="Arial"/>
              </a:rPr>
              <a:t>ε</a:t>
            </a:r>
            <a:r>
              <a:rPr lang="en-US" sz="2500" dirty="0" smtClean="0">
                <a:latin typeface="Arial"/>
                <a:cs typeface="Arial"/>
              </a:rPr>
              <a:t>,</a:t>
            </a:r>
            <a:r>
              <a:rPr lang="el-GR" sz="2500" dirty="0" smtClean="0">
                <a:latin typeface="Arial"/>
                <a:cs typeface="Arial"/>
              </a:rPr>
              <a:t>η</a:t>
            </a:r>
            <a:r>
              <a:rPr lang="en-US" sz="2500" dirty="0" smtClean="0">
                <a:latin typeface="Arial"/>
                <a:cs typeface="Arial"/>
              </a:rPr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en-US" sz="2500" dirty="0" smtClean="0">
                <a:latin typeface="Arial"/>
                <a:cs typeface="Arial"/>
              </a:rPr>
              <a:t>For identification – we need at least </a:t>
            </a:r>
            <a:r>
              <a:rPr lang="en-US" sz="2500" dirty="0" smtClean="0">
                <a:solidFill>
                  <a:schemeClr val="accent1"/>
                </a:solidFill>
                <a:latin typeface="Arial"/>
                <a:cs typeface="Arial"/>
              </a:rPr>
              <a:t>one excluded variable</a:t>
            </a:r>
            <a:r>
              <a:rPr lang="en-US" sz="2500" dirty="0" smtClean="0">
                <a:latin typeface="Arial"/>
                <a:cs typeface="Arial"/>
              </a:rPr>
              <a:t>, i.e. difference between sets </a:t>
            </a:r>
            <a:r>
              <a:rPr lang="en-US" sz="2500" dirty="0" err="1" smtClean="0">
                <a:latin typeface="Arial"/>
                <a:cs typeface="Arial"/>
              </a:rPr>
              <a:t>x</a:t>
            </a:r>
            <a:r>
              <a:rPr lang="en-US" sz="2500" baseline="-25000" dirty="0" err="1" smtClean="0">
                <a:latin typeface="Arial"/>
                <a:cs typeface="Arial"/>
              </a:rPr>
              <a:t>it</a:t>
            </a:r>
            <a:r>
              <a:rPr lang="en-US" sz="2500" dirty="0" smtClean="0">
                <a:latin typeface="Arial"/>
                <a:cs typeface="Arial"/>
              </a:rPr>
              <a:t> and z</a:t>
            </a:r>
            <a:r>
              <a:rPr lang="en-US" sz="2500" baseline="-25000" dirty="0" smtClean="0">
                <a:latin typeface="Arial"/>
                <a:cs typeface="Arial"/>
              </a:rPr>
              <a:t>it</a:t>
            </a:r>
            <a:endParaRPr lang="en-US" sz="2500" baseline="-25000" dirty="0" smtClean="0"/>
          </a:p>
          <a:p>
            <a:pPr>
              <a:lnSpc>
                <a:spcPct val="150000"/>
              </a:lnSpc>
              <a:buNone/>
            </a:pPr>
            <a:endParaRPr lang="en-US" sz="2600" dirty="0" smtClean="0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209800"/>
            <a:ext cx="7696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85800" y="3124200"/>
          <a:ext cx="8130540" cy="838200"/>
        </p:xfrm>
        <a:graphic>
          <a:graphicData uri="http://schemas.openxmlformats.org/presentationml/2006/ole">
            <p:oleObj spid="_x0000_s38914" name="Equation" r:id="rId4" imgW="33908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Example 1 – Todd and </a:t>
            </a:r>
            <a:r>
              <a:rPr lang="en-US" sz="4000" dirty="0" err="1" smtClean="0"/>
              <a:t>Wolpin</a:t>
            </a:r>
            <a:r>
              <a:rPr lang="en-US" sz="4000" dirty="0" smtClean="0"/>
              <a:t> (2009) 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en-US" sz="2700" dirty="0" smtClean="0"/>
              <a:t>Structural approach - </a:t>
            </a:r>
            <a:r>
              <a:rPr lang="en-US" sz="2700" dirty="0" smtClean="0"/>
              <a:t>identification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chemeClr val="accent2"/>
                </a:solidFill>
              </a:rPr>
              <a:t>Why do we need difference between </a:t>
            </a:r>
            <a:r>
              <a:rPr lang="en-US" sz="2800" dirty="0" err="1" smtClean="0">
                <a:solidFill>
                  <a:schemeClr val="accent2"/>
                </a:solidFill>
              </a:rPr>
              <a:t>x</a:t>
            </a:r>
            <a:r>
              <a:rPr lang="en-US" sz="2800" baseline="-25000" dirty="0" err="1" smtClean="0">
                <a:solidFill>
                  <a:schemeClr val="accent2"/>
                </a:solidFill>
              </a:rPr>
              <a:t>it</a:t>
            </a:r>
            <a:r>
              <a:rPr lang="en-US" sz="2800" dirty="0" smtClean="0">
                <a:solidFill>
                  <a:schemeClr val="accent2"/>
                </a:solidFill>
              </a:rPr>
              <a:t> and z</a:t>
            </a:r>
            <a:r>
              <a:rPr lang="en-US" sz="2800" baseline="-25000" dirty="0" smtClean="0">
                <a:solidFill>
                  <a:schemeClr val="accent2"/>
                </a:solidFill>
              </a:rPr>
              <a:t>it</a:t>
            </a:r>
            <a:r>
              <a:rPr lang="en-US" sz="2800" dirty="0" smtClean="0">
                <a:solidFill>
                  <a:schemeClr val="accent2"/>
                </a:solidFill>
              </a:rPr>
              <a:t>?</a:t>
            </a:r>
          </a:p>
          <a:p>
            <a:pPr lvl="1"/>
            <a:r>
              <a:rPr lang="en-US" sz="2400" dirty="0" smtClean="0"/>
              <a:t>We would like to separate preferences (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it</a:t>
            </a:r>
            <a:r>
              <a:rPr lang="en-US" sz="2400" dirty="0" smtClean="0"/>
              <a:t>) from opportunities (z</a:t>
            </a:r>
            <a:r>
              <a:rPr lang="en-US" sz="2400" baseline="-25000" dirty="0" smtClean="0"/>
              <a:t>it</a:t>
            </a:r>
            <a:r>
              <a:rPr lang="en-US" sz="2400" dirty="0" smtClean="0"/>
              <a:t>)</a:t>
            </a:r>
          </a:p>
          <a:p>
            <a:pPr lvl="2"/>
            <a:r>
              <a:rPr lang="en-US" sz="2100" dirty="0" smtClean="0"/>
              <a:t>E.g. Are differences between girls’ and boys’ labor outcomes based on social (preferences) or monetary (lower wages) reasons?</a:t>
            </a:r>
          </a:p>
          <a:p>
            <a:pPr lvl="1"/>
            <a:r>
              <a:rPr lang="en-US" sz="2400" dirty="0" smtClean="0"/>
              <a:t>Evaluation of policy experiments – e.g. subsidy to schooling, that will affect budget constraint (but not preferences)</a:t>
            </a:r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2"/>
            <a:r>
              <a:rPr lang="en-US" sz="2100" dirty="0" smtClean="0"/>
              <a:t>We can simulate (and distinguish) effect of potential policy without actual implementation</a:t>
            </a:r>
            <a:endParaRPr lang="en-GB" sz="2100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4572000"/>
            <a:ext cx="45370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15101</TotalTime>
  <Words>907</Words>
  <Application>Microsoft Office PowerPoint</Application>
  <PresentationFormat>On-screen Show (4:3)</PresentationFormat>
  <Paragraphs>116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Median</vt:lpstr>
      <vt:lpstr>Equation</vt:lpstr>
      <vt:lpstr>Microsoft Equation 3.0</vt:lpstr>
      <vt:lpstr>Structural models </vt:lpstr>
      <vt:lpstr>Structural modeling Introduction</vt:lpstr>
      <vt:lpstr>Structural modeling Example 1 – Todd and Wolpin (2009)</vt:lpstr>
      <vt:lpstr>Example 1 – Todd and Wolpin (2009)  Basic set-up</vt:lpstr>
      <vt:lpstr>Example 1 – Todd and Wolpin (2009)  Structural approach</vt:lpstr>
      <vt:lpstr>Example 1 – Todd and Wolpin (2009)  Structural approach - threshold</vt:lpstr>
      <vt:lpstr>Example 1 – Todd and Wolpin (2009)  Structural approach - problem</vt:lpstr>
      <vt:lpstr>Example 1 – Todd and Wolpin (2009)  Structural approach - estimation</vt:lpstr>
      <vt:lpstr>Example 1 – Todd and Wolpin (2009)  Structural approach - identification</vt:lpstr>
      <vt:lpstr>Example 1 – Todd and Wolpin (2009)  Structural approach - Extensions </vt:lpstr>
      <vt:lpstr>Example 1 – Todd and Wolpin (2009)  Structural approach - Application </vt:lpstr>
      <vt:lpstr>Example 1 – Todd and Wolpin (2009)  Structural approach - Application </vt:lpstr>
      <vt:lpstr>Structural modeling Structural x “atheoretical” </vt:lpstr>
      <vt:lpstr>Structural modeling Structural x “atheoretical 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 </dc:creator>
  <cp:lastModifiedBy> </cp:lastModifiedBy>
  <cp:revision>56</cp:revision>
  <dcterms:created xsi:type="dcterms:W3CDTF">2010-09-29T18:06:52Z</dcterms:created>
  <dcterms:modified xsi:type="dcterms:W3CDTF">2010-12-15T21:16:29Z</dcterms:modified>
</cp:coreProperties>
</file>