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53A22FA-C6DF-4CD8-AF1D-9506AD61B630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4337F4-911F-4047-868D-BEE8F5B512D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7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22FA-C6DF-4CD8-AF1D-9506AD61B630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F4-911F-4047-868D-BEE8F5B51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74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22FA-C6DF-4CD8-AF1D-9506AD61B630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F4-911F-4047-868D-BEE8F5B512D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62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22FA-C6DF-4CD8-AF1D-9506AD61B630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F4-911F-4047-868D-BEE8F5B512D9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07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22FA-C6DF-4CD8-AF1D-9506AD61B630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F4-911F-4047-868D-BEE8F5B51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799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22FA-C6DF-4CD8-AF1D-9506AD61B630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F4-911F-4047-868D-BEE8F5B512D9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212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22FA-C6DF-4CD8-AF1D-9506AD61B630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F4-911F-4047-868D-BEE8F5B512D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418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22FA-C6DF-4CD8-AF1D-9506AD61B630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F4-911F-4047-868D-BEE8F5B512D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1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22FA-C6DF-4CD8-AF1D-9506AD61B630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F4-911F-4047-868D-BEE8F5B512D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39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22FA-C6DF-4CD8-AF1D-9506AD61B630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F4-911F-4047-868D-BEE8F5B51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26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22FA-C6DF-4CD8-AF1D-9506AD61B630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F4-911F-4047-868D-BEE8F5B512D9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05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22FA-C6DF-4CD8-AF1D-9506AD61B630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F4-911F-4047-868D-BEE8F5B51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546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22FA-C6DF-4CD8-AF1D-9506AD61B630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F4-911F-4047-868D-BEE8F5B512D9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535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22FA-C6DF-4CD8-AF1D-9506AD61B630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F4-911F-4047-868D-BEE8F5B512D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49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22FA-C6DF-4CD8-AF1D-9506AD61B630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F4-911F-4047-868D-BEE8F5B51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08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22FA-C6DF-4CD8-AF1D-9506AD61B630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F4-911F-4047-868D-BEE8F5B512D9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333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22FA-C6DF-4CD8-AF1D-9506AD61B630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37F4-911F-4047-868D-BEE8F5B51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99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3A22FA-C6DF-4CD8-AF1D-9506AD61B630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4337F4-911F-4047-868D-BEE8F5B512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5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DAC8C-BC55-4830-9C64-FDF6AB9C6B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Evaluace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DC1B4A0-5E06-484E-91DD-8B0C22C080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Základní vymezení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85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48CF98-ABB1-470F-A855-56B3570B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E5EC6F-1AFA-4D40-A0BF-C4A88783D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Evaluace – vymezení pojmu</a:t>
            </a:r>
          </a:p>
          <a:p>
            <a:r>
              <a:rPr lang="cs-CZ" dirty="0"/>
              <a:t>K čemu evaluace slouží</a:t>
            </a:r>
          </a:p>
          <a:p>
            <a:r>
              <a:rPr lang="cs-CZ" dirty="0"/>
              <a:t>Základní typy evaluace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587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F801D-BEA0-43BF-BB06-B76AE087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Evaluace jako součást </a:t>
            </a:r>
            <a:r>
              <a:rPr lang="cs-CZ" dirty="0" err="1"/>
              <a:t>veřejněpolitického</a:t>
            </a:r>
            <a:r>
              <a:rPr lang="cs-CZ" dirty="0"/>
              <a:t> cyklu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62B547-8DE5-423D-88DE-13F3E9933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1"/>
            <a:ext cx="10153649" cy="36628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dirty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ysClr val="windowText" lastClr="000000"/>
                </a:solidFill>
              </a:rPr>
              <a:t>																	</a:t>
            </a:r>
          </a:p>
          <a:p>
            <a:pPr marL="0" indent="0">
              <a:buNone/>
            </a:pPr>
            <a:r>
              <a:rPr lang="cs-CZ" dirty="0">
                <a:solidFill>
                  <a:sysClr val="windowText" lastClr="000000"/>
                </a:solidFill>
              </a:rPr>
              <a:t>																	</a:t>
            </a:r>
          </a:p>
          <a:p>
            <a:pPr marL="0" indent="0">
              <a:buNone/>
            </a:pPr>
            <a:r>
              <a:rPr lang="cs-CZ" dirty="0">
                <a:solidFill>
                  <a:sysClr val="windowText" lastClr="000000"/>
                </a:solidFill>
              </a:rPr>
              <a:t>															</a:t>
            </a:r>
          </a:p>
          <a:p>
            <a:pPr marL="0" indent="0">
              <a:buNone/>
            </a:pPr>
            <a:r>
              <a:rPr lang="cs-CZ" dirty="0">
                <a:solidFill>
                  <a:sysClr val="windowText" lastClr="000000"/>
                </a:solidFill>
              </a:rPr>
              <a:t>															</a:t>
            </a:r>
          </a:p>
          <a:p>
            <a:pPr marL="0" indent="0">
              <a:buNone/>
            </a:pPr>
            <a:r>
              <a:rPr lang="cs-CZ" dirty="0">
                <a:solidFill>
                  <a:sysClr val="windowText" lastClr="000000"/>
                </a:solidFill>
              </a:rPr>
              <a:t>															Zdroj: Potůček (2016), úprava vlastní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BED7B0D-62A7-4F3E-8779-B8AACBE37BA1}"/>
              </a:ext>
            </a:extLst>
          </p:cNvPr>
          <p:cNvSpPr/>
          <p:nvPr/>
        </p:nvSpPr>
        <p:spPr>
          <a:xfrm>
            <a:off x="3339886" y="2594458"/>
            <a:ext cx="1797803" cy="8834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Vymezení problému a jeho uznání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72550B3-F038-4E99-B36F-B7B63F552748}"/>
              </a:ext>
            </a:extLst>
          </p:cNvPr>
          <p:cNvSpPr/>
          <p:nvPr/>
        </p:nvSpPr>
        <p:spPr>
          <a:xfrm>
            <a:off x="5197097" y="4986010"/>
            <a:ext cx="1797803" cy="8834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Implementace politiky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214BD92-F65D-41D0-8347-72A13D5B0C3C}"/>
              </a:ext>
            </a:extLst>
          </p:cNvPr>
          <p:cNvSpPr/>
          <p:nvPr/>
        </p:nvSpPr>
        <p:spPr>
          <a:xfrm>
            <a:off x="8226049" y="3967030"/>
            <a:ext cx="1797803" cy="8834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Rozhodování ve veřejné politice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EFEB69C-F6B1-48CA-8C97-002EBB59A242}"/>
              </a:ext>
            </a:extLst>
          </p:cNvPr>
          <p:cNvSpPr/>
          <p:nvPr/>
        </p:nvSpPr>
        <p:spPr>
          <a:xfrm>
            <a:off x="2168150" y="3964715"/>
            <a:ext cx="1797803" cy="8834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Evaluace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65ADB2A-5C64-4042-9B2D-F44ED3395171}"/>
              </a:ext>
            </a:extLst>
          </p:cNvPr>
          <p:cNvSpPr/>
          <p:nvPr/>
        </p:nvSpPr>
        <p:spPr>
          <a:xfrm>
            <a:off x="7054312" y="2556932"/>
            <a:ext cx="1797803" cy="8834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Tvorba politiky</a:t>
            </a: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689FB780-B505-43C5-AD8A-B41D572DB77D}"/>
              </a:ext>
            </a:extLst>
          </p:cNvPr>
          <p:cNvSpPr/>
          <p:nvPr/>
        </p:nvSpPr>
        <p:spPr>
          <a:xfrm>
            <a:off x="5676900" y="2851452"/>
            <a:ext cx="857250" cy="29701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78E244F5-C0E4-4B87-822C-63D86CAB10DA}"/>
              </a:ext>
            </a:extLst>
          </p:cNvPr>
          <p:cNvSpPr/>
          <p:nvPr/>
        </p:nvSpPr>
        <p:spPr>
          <a:xfrm rot="3076692">
            <a:off x="8943651" y="3255749"/>
            <a:ext cx="857250" cy="29701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D426F9F8-B118-4FF9-81A6-9B5A0FCD3CFC}"/>
              </a:ext>
            </a:extLst>
          </p:cNvPr>
          <p:cNvSpPr/>
          <p:nvPr/>
        </p:nvSpPr>
        <p:spPr>
          <a:xfrm rot="9244009">
            <a:off x="7797425" y="5214642"/>
            <a:ext cx="857250" cy="29701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5C7E76E6-39A9-43EB-8ECB-0294F3379662}"/>
              </a:ext>
            </a:extLst>
          </p:cNvPr>
          <p:cNvSpPr/>
          <p:nvPr/>
        </p:nvSpPr>
        <p:spPr>
          <a:xfrm rot="12280551">
            <a:off x="3810161" y="5279202"/>
            <a:ext cx="857250" cy="29701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29BEF0AE-3DFB-4310-91CF-3B3B11CCEEBF}"/>
              </a:ext>
            </a:extLst>
          </p:cNvPr>
          <p:cNvSpPr/>
          <p:nvPr/>
        </p:nvSpPr>
        <p:spPr>
          <a:xfrm rot="19519155">
            <a:off x="2406199" y="3317045"/>
            <a:ext cx="857250" cy="29701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53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7F8F4E-F26F-412E-B2BC-134D2742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 co je to vlastně ta evaluace?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D2A97-208D-43CC-97AB-4F36CAB97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881968"/>
          </a:xfrm>
        </p:spPr>
        <p:txBody>
          <a:bodyPr>
            <a:normAutofit fontScale="92500"/>
          </a:bodyPr>
          <a:lstStyle/>
          <a:p>
            <a:r>
              <a:rPr lang="cs-CZ" dirty="0"/>
              <a:t>„Evaluace označuje analýzu aktivit, projektů, programů či politik a zkoumání jejich fungování a hodnoty, kterou přinášejí“ (MPSV, nedatováno).</a:t>
            </a:r>
          </a:p>
          <a:p>
            <a:r>
              <a:rPr lang="cs-CZ" dirty="0"/>
              <a:t>„Pojem evaluace označuje kritický výzkum, který zahrnuje sběr dat, analýzu dat a prezentování výsledků. Smyslem evaluace je vyhodnotit program, jeho efektivitu a efektivnost a dát užitečnou zpětnou vazbu pro rozhodování“ (Patton, 1987).</a:t>
            </a:r>
          </a:p>
          <a:p>
            <a:r>
              <a:rPr lang="cs-CZ" dirty="0"/>
              <a:t>„Systematické a objektivní hodnocení probíhajících nebo dokončených projektů, programů nebo politik, jejich uspořádání, implementace a výsledků. Cílem je určení významnosti a plnění cílů, posouzení rozvojové efektivnosti, účinku a udržitelnosti. Jde o proces stanovení důležitosti nebo významnosti určité aktivity, politiky nebo programu“ (OECD 2002).</a:t>
            </a:r>
          </a:p>
        </p:txBody>
      </p:sp>
    </p:spTree>
    <p:extLst>
      <p:ext uri="{BB962C8B-B14F-4D97-AF65-F5344CB8AC3E}">
        <p14:creationId xmlns:p14="http://schemas.microsoft.com/office/powerpoint/2010/main" val="179071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67C93-E224-48ED-A673-C0D794EE8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evaluaci potřebujeme?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8479B1-ED9C-4160-B13E-4344BB866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556931"/>
            <a:ext cx="10696575" cy="4024844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Evaluace pomáhá </a:t>
            </a:r>
            <a:r>
              <a:rPr lang="cs-CZ" b="1" dirty="0"/>
              <a:t>identifikovat úspěchy projektu/programu/politiky</a:t>
            </a:r>
            <a:r>
              <a:rPr lang="cs-CZ" dirty="0"/>
              <a:t>, zhodnotit to, co v průběhu  fungovalo a co naopak nepřineslo očekávané výsledky</a:t>
            </a:r>
          </a:p>
          <a:p>
            <a:r>
              <a:rPr lang="cs-CZ" dirty="0"/>
              <a:t>Může se zaměřovat na např.: hodnocení výstupů, proces implementace, dopady projektu/programu/politiky</a:t>
            </a:r>
          </a:p>
          <a:p>
            <a:r>
              <a:rPr lang="cs-CZ" dirty="0"/>
              <a:t>Pomáhá ke </a:t>
            </a:r>
            <a:r>
              <a:rPr lang="cs-CZ" b="1" dirty="0"/>
              <a:t>zlepšení projektové činnosti </a:t>
            </a:r>
            <a:r>
              <a:rPr lang="cs-CZ" dirty="0"/>
              <a:t>a výstupů a zároveň ke </a:t>
            </a:r>
            <a:r>
              <a:rPr lang="cs-CZ" b="1" dirty="0"/>
              <a:t>zlepšení řízení a dopadu projektu/programu/politiky</a:t>
            </a:r>
          </a:p>
          <a:p>
            <a:r>
              <a:rPr lang="cs-CZ" dirty="0"/>
              <a:t>Evaluace by měla </a:t>
            </a:r>
            <a:r>
              <a:rPr lang="cs-CZ" b="1" dirty="0"/>
              <a:t>poskytnout věrohodné a užitečné informace</a:t>
            </a:r>
            <a:r>
              <a:rPr lang="cs-CZ" dirty="0"/>
              <a:t>, které umožní zahrnout získané zkušenosti a poznatky do </a:t>
            </a:r>
            <a:r>
              <a:rPr lang="cs-CZ" b="1" dirty="0"/>
              <a:t>procesu rozhodování</a:t>
            </a:r>
          </a:p>
          <a:p>
            <a:r>
              <a:rPr lang="cs-CZ" b="1" dirty="0"/>
              <a:t>Pomáhá nám rozhodnout o dalším pokračování, změnách v projektu/programu/politice či o případném ukončení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b="1" dirty="0"/>
              <a:t>	-&gt; pomáhá nám zjistit, co se osvědčilo a co nikoliv</a:t>
            </a:r>
          </a:p>
          <a:p>
            <a:pPr marL="0" indent="0">
              <a:buNone/>
            </a:pPr>
            <a:r>
              <a:rPr lang="cs-CZ" b="1" dirty="0"/>
              <a:t>	-&gt; pomáhá nám identifikovat chyby v nastavení a implementaci</a:t>
            </a:r>
          </a:p>
          <a:p>
            <a:pPr marL="0" indent="0">
              <a:buNone/>
            </a:pPr>
            <a:r>
              <a:rPr lang="cs-CZ" b="1" dirty="0"/>
              <a:t>	-&gt; pomáhá nám udržet zaměření projektu/programu/politiky</a:t>
            </a:r>
          </a:p>
          <a:p>
            <a:pPr marL="0" indent="0">
              <a:buNone/>
            </a:pPr>
            <a:r>
              <a:rPr lang="cs-CZ" b="1" dirty="0"/>
              <a:t>	-&gt; pomáhá nám identifikovat opatření k nápravě případných neúspěchů (co a proč, rozsah a jak napravit)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959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0CF22E-2984-4982-844B-347EC75F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typy evaluace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CF4F0A-75D9-45BC-8F7E-75750BC46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Druhy evaluací lze rozlišovat dle toho, ve </a:t>
            </a:r>
            <a:r>
              <a:rPr lang="cs-CZ" b="1" dirty="0"/>
              <a:t>které fázi se provádí </a:t>
            </a:r>
            <a:r>
              <a:rPr lang="cs-CZ" dirty="0"/>
              <a:t>a podle </a:t>
            </a:r>
            <a:r>
              <a:rPr lang="cs-CZ" b="1" dirty="0"/>
              <a:t>účelu </a:t>
            </a:r>
            <a:r>
              <a:rPr lang="cs-CZ" dirty="0"/>
              <a:t>prováděné evaluace </a:t>
            </a:r>
          </a:p>
          <a:p>
            <a:r>
              <a:rPr lang="cs-CZ" dirty="0"/>
              <a:t>Dle účelu </a:t>
            </a:r>
          </a:p>
          <a:p>
            <a:pPr lvl="2"/>
            <a:r>
              <a:rPr lang="cs-CZ" dirty="0"/>
              <a:t>Ex ante – zaměřuje se na hodnocení připravované intervence – věcnost a promyšlenost (analýza silných a slabých stránek)</a:t>
            </a:r>
          </a:p>
          <a:p>
            <a:pPr lvl="2"/>
            <a:r>
              <a:rPr lang="cs-CZ" dirty="0"/>
              <a:t>Procesní  -  hodnotí způsob implementace projektu/programu/politiky</a:t>
            </a:r>
          </a:p>
          <a:p>
            <a:pPr lvl="2"/>
            <a:r>
              <a:rPr lang="cs-CZ" dirty="0"/>
              <a:t>Dopadová -  hodnotí efekty projektu/programu/politiky</a:t>
            </a:r>
          </a:p>
          <a:p>
            <a:pPr lvl="2"/>
            <a:r>
              <a:rPr lang="cs-CZ" dirty="0"/>
              <a:t>Smíšená (prvky procesní i dopadové evaluace)</a:t>
            </a:r>
          </a:p>
          <a:p>
            <a:endParaRPr lang="cs-CZ" dirty="0"/>
          </a:p>
          <a:p>
            <a:r>
              <a:rPr lang="cs-CZ" dirty="0"/>
              <a:t>Dle fáze, ve které se provádí</a:t>
            </a:r>
          </a:p>
          <a:p>
            <a:pPr lvl="2"/>
            <a:r>
              <a:rPr lang="cs-CZ" dirty="0"/>
              <a:t>Ex ante - při plánování/před započetím projektu/programu/politiky</a:t>
            </a:r>
          </a:p>
          <a:p>
            <a:pPr lvl="2"/>
            <a:r>
              <a:rPr lang="cs-CZ" dirty="0"/>
              <a:t>Průběžná/interim (formativní) – v průběhu realizace projektu/programu/politiky</a:t>
            </a:r>
          </a:p>
          <a:p>
            <a:pPr lvl="2"/>
            <a:r>
              <a:rPr lang="cs-CZ" dirty="0"/>
              <a:t>Ex post (</a:t>
            </a:r>
            <a:r>
              <a:rPr lang="cs-CZ" dirty="0" err="1"/>
              <a:t>sumativní</a:t>
            </a:r>
            <a:r>
              <a:rPr lang="cs-CZ" dirty="0"/>
              <a:t>) – souhrnné zhodnocení po ukončení projektu/programu/politiky</a:t>
            </a:r>
          </a:p>
          <a:p>
            <a:pPr marL="914400" lvl="2" indent="0">
              <a:buNone/>
            </a:pPr>
            <a:endParaRPr lang="cs-CZ" dirty="0"/>
          </a:p>
          <a:p>
            <a:pPr marL="9144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902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48301-CB1F-417E-9111-CFFC9DFE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typy evaluace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9C296B-DF45-4C6C-B578-007737CEE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4091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Procesní evaluace</a:t>
            </a:r>
          </a:p>
          <a:p>
            <a:pPr lvl="1"/>
            <a:r>
              <a:rPr lang="cs-CZ" dirty="0"/>
              <a:t>Realizována v průběhu intervence</a:t>
            </a:r>
          </a:p>
          <a:p>
            <a:pPr lvl="1"/>
            <a:r>
              <a:rPr lang="cs-CZ" dirty="0"/>
              <a:t>Zaměřuje se na procesy a operace v rámci realizace</a:t>
            </a:r>
          </a:p>
          <a:p>
            <a:pPr lvl="1"/>
            <a:r>
              <a:rPr lang="cs-CZ" dirty="0"/>
              <a:t>Odhaluje problémy při realizaci intervence</a:t>
            </a:r>
          </a:p>
          <a:p>
            <a:pPr marL="285750" lvl="1"/>
            <a:r>
              <a:rPr lang="cs-CZ" sz="2400" dirty="0"/>
              <a:t>Dopadová evaluace</a:t>
            </a:r>
          </a:p>
          <a:p>
            <a:pPr lvl="1"/>
            <a:r>
              <a:rPr lang="cs-CZ" dirty="0"/>
              <a:t>Realizována po ukončení intervence</a:t>
            </a:r>
          </a:p>
          <a:p>
            <a:pPr lvl="1"/>
            <a:r>
              <a:rPr lang="cs-CZ" dirty="0"/>
              <a:t>Zkoumá, do jaké míry byly dosaženy očekávané dopady projektu</a:t>
            </a:r>
          </a:p>
          <a:p>
            <a:pPr lvl="1"/>
            <a:r>
              <a:rPr lang="cs-CZ" dirty="0"/>
              <a:t>Zaměřuje se na dosažené přínosy a dopady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973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1CFBB0-694D-4B8C-8BBE-4F0D7232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Zaměření procesní a dopadové evaluace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39D3197-AF79-42F2-850D-D8CCA9822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3078163"/>
            <a:ext cx="9220200" cy="20097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7F74B5B-0731-4399-A89F-75FEF59D7D45}"/>
              </a:ext>
            </a:extLst>
          </p:cNvPr>
          <p:cNvSpPr txBox="1"/>
          <p:nvPr/>
        </p:nvSpPr>
        <p:spPr>
          <a:xfrm>
            <a:off x="8708029" y="5351759"/>
            <a:ext cx="326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MPSV (nedatováno)</a:t>
            </a:r>
          </a:p>
        </p:txBody>
      </p:sp>
    </p:spTree>
    <p:extLst>
      <p:ext uri="{BB962C8B-B14F-4D97-AF65-F5344CB8AC3E}">
        <p14:creationId xmlns:p14="http://schemas.microsoft.com/office/powerpoint/2010/main" val="249447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8833B-D816-4184-A2A1-62831B2C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(Užitečné)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09A44F-705A-43B2-AA1E-FC51D9C25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285998"/>
            <a:ext cx="9601196" cy="3752851"/>
          </a:xfrm>
        </p:spPr>
        <p:txBody>
          <a:bodyPr>
            <a:normAutofit fontScale="85000" lnSpcReduction="10000"/>
          </a:bodyPr>
          <a:lstStyle/>
          <a:p>
            <a:endParaRPr lang="cs-CZ" dirty="0"/>
          </a:p>
          <a:p>
            <a:r>
              <a:rPr lang="cs-CZ" dirty="0"/>
              <a:t>MPSV. Metodika pro evaluaci nesoutěžních projektů OP Zaměstnanost 2014-2020. Nedatováno. Zpracovatel: </a:t>
            </a:r>
            <a:r>
              <a:rPr lang="en-US" dirty="0"/>
              <a:t>HOPE Group </a:t>
            </a:r>
            <a:r>
              <a:rPr lang="en-US" dirty="0" err="1"/>
              <a:t>s.r.o</a:t>
            </a:r>
            <a:endParaRPr lang="cs-CZ" dirty="0"/>
          </a:p>
          <a:p>
            <a:r>
              <a:rPr lang="cs-CZ" dirty="0"/>
              <a:t>OECD.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development </a:t>
            </a:r>
            <a:r>
              <a:rPr lang="cs-CZ" dirty="0" err="1"/>
              <a:t>programmes</a:t>
            </a:r>
            <a:r>
              <a:rPr lang="cs-CZ" dirty="0"/>
              <a:t>: http://www.oecd.org/dac/evaluation/</a:t>
            </a:r>
          </a:p>
          <a:p>
            <a:r>
              <a:rPr lang="en-US" dirty="0"/>
              <a:t>Patton, M.Q. (1987). Qualitative Research Evaluation Methods. Thousand Oaks, CA: Sage Publishers.</a:t>
            </a:r>
            <a:endParaRPr lang="cs-CZ" dirty="0"/>
          </a:p>
          <a:p>
            <a:r>
              <a:rPr lang="cs-CZ" dirty="0"/>
              <a:t>POTŮČEK, M. Veřejná politika. Praha: C. H. Beck, 2016. 336 s. ISBN 978-80-7400-591-6.</a:t>
            </a:r>
          </a:p>
          <a:p>
            <a:r>
              <a:rPr lang="cs-CZ" dirty="0"/>
              <a:t>Veselý, A. a Nekola, M. 2007. Analýza a tvorba veřejné politiky. Praha: SLON. (kap. 14)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456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TM02900743[[fn=Organika]]</Template>
  <TotalTime>2018</TotalTime>
  <Words>698</Words>
  <Application>Microsoft Office PowerPoint</Application>
  <PresentationFormat>Širokoúhlá obrazovka</PresentationFormat>
  <Paragraphs>69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Organika</vt:lpstr>
      <vt:lpstr>Evaluace</vt:lpstr>
      <vt:lpstr>Struktura prezentace</vt:lpstr>
      <vt:lpstr>Evaluace jako součást veřejněpolitického cyklu</vt:lpstr>
      <vt:lpstr>Ale co je to vlastně ta evaluace? </vt:lpstr>
      <vt:lpstr>Proč evaluaci potřebujeme?</vt:lpstr>
      <vt:lpstr>Základní typy evaluace </vt:lpstr>
      <vt:lpstr>Základní typy evaluace</vt:lpstr>
      <vt:lpstr>Zaměření procesní a dopadové evaluace</vt:lpstr>
      <vt:lpstr>(Užitečné)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Simona Lipková</dc:creator>
  <cp:lastModifiedBy>Simona Lipková</cp:lastModifiedBy>
  <cp:revision>23</cp:revision>
  <dcterms:created xsi:type="dcterms:W3CDTF">2020-11-25T19:35:48Z</dcterms:created>
  <dcterms:modified xsi:type="dcterms:W3CDTF">2020-12-01T07:23:36Z</dcterms:modified>
</cp:coreProperties>
</file>