
<file path=[Content_Types].xml><?xml version="1.0" encoding="utf-8"?>
<Types xmlns="http://schemas.openxmlformats.org/package/2006/content-types"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5" r:id="rId3"/>
    <p:sldId id="276" r:id="rId4"/>
    <p:sldId id="277" r:id="rId5"/>
    <p:sldId id="278" r:id="rId6"/>
    <p:sldId id="281" r:id="rId7"/>
    <p:sldId id="282" r:id="rId8"/>
    <p:sldId id="284" r:id="rId9"/>
    <p:sldId id="292" r:id="rId10"/>
    <p:sldId id="285" r:id="rId11"/>
    <p:sldId id="286" r:id="rId12"/>
    <p:sldId id="283" r:id="rId13"/>
    <p:sldId id="293" r:id="rId14"/>
    <p:sldId id="260" r:id="rId15"/>
    <p:sldId id="261" r:id="rId16"/>
    <p:sldId id="279" r:id="rId17"/>
    <p:sldId id="262" r:id="rId18"/>
    <p:sldId id="264" r:id="rId19"/>
    <p:sldId id="273" r:id="rId20"/>
    <p:sldId id="274" r:id="rId21"/>
    <p:sldId id="265" r:id="rId22"/>
    <p:sldId id="280" r:id="rId23"/>
    <p:sldId id="295" r:id="rId24"/>
    <p:sldId id="288" r:id="rId25"/>
    <p:sldId id="296" r:id="rId26"/>
    <p:sldId id="290" r:id="rId27"/>
    <p:sldId id="289" r:id="rId28"/>
    <p:sldId id="291" r:id="rId2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94737"/>
  </p:normalViewPr>
  <p:slideViewPr>
    <p:cSldViewPr snapToGrid="0" snapToObjects="1">
      <p:cViewPr varScale="1">
        <p:scale>
          <a:sx n="90" d="100"/>
          <a:sy n="90" d="100"/>
        </p:scale>
        <p:origin x="232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C7DF37-1D7D-9444-B355-848C318AA2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7BE8C67-F4F9-724F-BC29-6D3765D10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9593CE-43C0-8F44-8769-C38C9CFE9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3B1B4-5120-9A41-8A51-AA3C962D408D}" type="datetimeFigureOut">
              <a:rPr lang="cs-CZ" smtClean="0"/>
              <a:t>09.04.19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5DFAFA-416E-9444-93C7-9818775ED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108CEDA-849C-D148-9804-8B263AC2D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CD72-A1AB-C44D-A1C3-5B7E7CD051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4857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BF4E86-9963-5B41-AD34-88C85C57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8641078-B8AE-2649-865E-209959B62A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D7D178D-AB29-5B48-8344-4D9E58CCC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3B1B4-5120-9A41-8A51-AA3C962D408D}" type="datetimeFigureOut">
              <a:rPr lang="cs-CZ" smtClean="0"/>
              <a:t>09.04.19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9D6A89-5CD4-EB44-AB63-3F21AED46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4D3FA65-8084-F24A-9F9B-DA1BF82C1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CD72-A1AB-C44D-A1C3-5B7E7CD051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582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174D0D0-A097-CF49-8CBC-80B3F4600F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A974DA4-217D-F144-86F6-888CEEDD02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F0C5261-C823-6841-8367-BDA517C19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3B1B4-5120-9A41-8A51-AA3C962D408D}" type="datetimeFigureOut">
              <a:rPr lang="cs-CZ" smtClean="0"/>
              <a:t>09.04.19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CB419C5-E9AD-8747-849D-2B4D27C94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E7741B2-130E-A748-89CD-3FFC98A98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CD72-A1AB-C44D-A1C3-5B7E7CD051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2911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85C693-6679-4848-93B4-D11ACAC0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60CAFE-4215-3544-B511-89E2957F2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FCC26E-CF6D-5643-824E-91F6E3273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3B1B4-5120-9A41-8A51-AA3C962D408D}" type="datetimeFigureOut">
              <a:rPr lang="cs-CZ" smtClean="0"/>
              <a:t>09.04.19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8697CA1-2CEB-FE4E-BBFD-53383D8D4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33539E-1F19-7949-9245-54860A4A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CD72-A1AB-C44D-A1C3-5B7E7CD051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2720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431D53-2154-3445-9134-97FFC29FF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A58C6FD-552F-B041-86A1-BA8B8A7A4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778462A-709C-CB41-8DFC-72F361654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3B1B4-5120-9A41-8A51-AA3C962D408D}" type="datetimeFigureOut">
              <a:rPr lang="cs-CZ" smtClean="0"/>
              <a:t>09.04.19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98C56B8-33EF-E141-9902-1ED57F796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C6BD95E-64C9-A941-B5ED-E026E93D0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CD72-A1AB-C44D-A1C3-5B7E7CD051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0834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A08DE8-B278-6A48-9403-AE6ADB900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385006-DB0E-8448-A5F9-449A1E80E6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EE8C029-EA6C-CE44-ACC1-061FC911CE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DA667B3-F9A8-1A4B-8774-2B60B88C2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3B1B4-5120-9A41-8A51-AA3C962D408D}" type="datetimeFigureOut">
              <a:rPr lang="cs-CZ" smtClean="0"/>
              <a:t>09.04.19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A41FFC1-8FBE-A64E-A839-28B0A2E0C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6969D4C-4DA5-A44B-ADBA-D6C8C49CD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CD72-A1AB-C44D-A1C3-5B7E7CD051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117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1F134C-2A3A-D74E-9266-44BC46997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143F28C-3AB5-6640-9860-19CA1FD94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6DB2596-4586-BE48-A755-9E9F8C07B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EBBF95C-EDFC-8F4B-AF47-D51C38075A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5E4AC5A-9EB0-F64C-A7A7-520646ECCC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8CEF7D6-8F72-6E4D-91AC-24DD7E08F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3B1B4-5120-9A41-8A51-AA3C962D408D}" type="datetimeFigureOut">
              <a:rPr lang="cs-CZ" smtClean="0"/>
              <a:t>09.04.19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1D7F272-C6F0-8C48-AB83-5B333D31D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A7825FF-E221-4D4E-A68F-09DD74DD1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CD72-A1AB-C44D-A1C3-5B7E7CD051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5412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1515D2-E897-5443-A446-3031F0BD6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876247B-98AD-4243-A08C-3C26C12EC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3B1B4-5120-9A41-8A51-AA3C962D408D}" type="datetimeFigureOut">
              <a:rPr lang="cs-CZ" smtClean="0"/>
              <a:t>09.04.19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3B415BC-0D8F-5043-B2A4-C6D098AC9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676F5A3-8809-9947-913D-813E9008B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CD72-A1AB-C44D-A1C3-5B7E7CD051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6803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31F3702-6B63-B44B-B90A-9ED34A816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3B1B4-5120-9A41-8A51-AA3C962D408D}" type="datetimeFigureOut">
              <a:rPr lang="cs-CZ" smtClean="0"/>
              <a:t>09.04.19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739C0B2-43A7-3241-AD09-AABA59624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79068DE-62BF-0D4D-ADE8-0F1466106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CD72-A1AB-C44D-A1C3-5B7E7CD051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7965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CB002D-FFB2-2046-82AE-D5CB9C44C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BDC52A-E880-CE4E-B652-E4D333C03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C211979-0D5E-BE47-A03B-5BEAEE628A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BFC6CF9-9C50-0F4C-B787-714F30BAE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3B1B4-5120-9A41-8A51-AA3C962D408D}" type="datetimeFigureOut">
              <a:rPr lang="cs-CZ" smtClean="0"/>
              <a:t>09.04.19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9D73043-14CF-C94D-B30D-48611161C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A5CDDF6-EF69-8C42-9589-EFCA3D375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CD72-A1AB-C44D-A1C3-5B7E7CD051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24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440DE7-684B-594A-AABC-13214A001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575D265-8CE6-9A44-9DEF-E50D099E1D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8610EAC-E0E3-2946-A6C0-9959F163B4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C804E3E-5F8A-884B-8DBE-BECC54673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3B1B4-5120-9A41-8A51-AA3C962D408D}" type="datetimeFigureOut">
              <a:rPr lang="cs-CZ" smtClean="0"/>
              <a:t>09.04.19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BCB231F-1BCC-C04D-8E50-2F031A5D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6F40228-1CD6-2C44-9C25-2E62EBE7C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CD72-A1AB-C44D-A1C3-5B7E7CD051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8969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9029449-74ED-5B43-8687-D9607D4B4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47EAB6A-7F51-6445-884E-8AB3CBDD2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BA9775D-DAB4-6F46-A3F6-E2A183F8C7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3B1B4-5120-9A41-8A51-AA3C962D408D}" type="datetimeFigureOut">
              <a:rPr lang="cs-CZ" smtClean="0"/>
              <a:t>09.04.19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8EB3AC-40E6-3843-9983-5983FB9444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1CAD394-10BD-8E41-83BA-46D899CE7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DCD72-A1AB-C44D-A1C3-5B7E7CD051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7163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1909023-09B1-2742-9489-2C5F012375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9" r="5282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B437C69-A112-2C4B-A368-15FD1C8322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7328" y="640082"/>
            <a:ext cx="6274591" cy="3351602"/>
          </a:xfrm>
        </p:spPr>
        <p:txBody>
          <a:bodyPr>
            <a:normAutofit/>
          </a:bodyPr>
          <a:lstStyle/>
          <a:p>
            <a:pPr algn="l"/>
            <a:r>
              <a:rPr lang="cs-CZ" sz="5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Hegelovo pojetí náboženství aneb islám nesnáší partikularitu (?!)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4254CD8-658F-1A47-AC84-6989CEF60E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7327" y="4156276"/>
            <a:ext cx="6274592" cy="2061645"/>
          </a:xfrm>
        </p:spPr>
        <p:txBody>
          <a:bodyPr>
            <a:normAutofit/>
          </a:bodyPr>
          <a:lstStyle/>
          <a:p>
            <a:pPr algn="l"/>
            <a:r>
              <a:rPr lang="cs-CZ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</a:t>
            </a:r>
          </a:p>
        </p:txBody>
      </p:sp>
    </p:spTree>
    <p:extLst>
      <p:ext uri="{BB962C8B-B14F-4D97-AF65-F5344CB8AC3E}">
        <p14:creationId xmlns:p14="http://schemas.microsoft.com/office/powerpoint/2010/main" val="689980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498DD2-985E-E84A-8904-65551DD0E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cs-CZ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Problém I: hinduistická triáda není spekulativní!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E693D2-8562-8943-AB3A-56A229471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400" dirty="0">
                <a:latin typeface="Times" pitchFamily="2" charset="0"/>
              </a:rPr>
              <a:t>„Pakliže by tohle mělo být úspěšné, tedy kdyby měla trojice mít důstojnost ducha, a tudíž by byla předchůdkyní trojice křesťanské, musel by se ve třetím momentu navrátit celek do sebe. </a:t>
            </a:r>
            <a:r>
              <a:rPr lang="cs-CZ" sz="2400" b="1" dirty="0">
                <a:latin typeface="Times" pitchFamily="2" charset="0"/>
              </a:rPr>
              <a:t>První abstraktní moment by se musel stát konkrétním celkem. </a:t>
            </a:r>
            <a:r>
              <a:rPr lang="cs-CZ" sz="2400" dirty="0">
                <a:latin typeface="Times" pitchFamily="2" charset="0"/>
              </a:rPr>
              <a:t>Místo toho vidíme, že třetí moment je pouhým bezduchým určením vznikání a zanikání.“ </a:t>
            </a:r>
          </a:p>
          <a:p>
            <a:pPr marL="0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Hegel,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Vorlesungen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über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Philosophie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Religion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1986, sv. 16, str. </a:t>
            </a:r>
            <a:r>
              <a:rPr lang="cs-CZ" sz="2400" dirty="0">
                <a:latin typeface="Times" pitchFamily="2" charset="0"/>
              </a:rPr>
              <a:t>332.</a:t>
            </a:r>
          </a:p>
        </p:txBody>
      </p:sp>
    </p:spTree>
    <p:extLst>
      <p:ext uri="{BB962C8B-B14F-4D97-AF65-F5344CB8AC3E}">
        <p14:creationId xmlns:p14="http://schemas.microsoft.com/office/powerpoint/2010/main" val="916387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2FF013-0749-6F44-9185-C9EBC5B90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cs-CZ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Problém II: neúcta k lidskému životu!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F4F2ED-066F-254C-9F24-560147C55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„Lidský život zde nemá vyšší ceny než přírodní objekt. Svou cenu lidský život získává, když je uchopen jako cosi niterného, subjektivního a vznešeného. Jenže pro Indy je lidský život cosi nízkého. Nemá vyšší hodnotu než doušek vody. Já zde nemá žádný pozitivní význam, jen negativní. Život získává hodnotu pouze skrze negaci.“</a:t>
            </a:r>
          </a:p>
          <a:p>
            <a:pPr marL="0" indent="0" algn="just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Hegel,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Vorlesungen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über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Philosophie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Religion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1986, sv. 16, str. 372.</a:t>
            </a:r>
          </a:p>
        </p:txBody>
      </p:sp>
    </p:spTree>
    <p:extLst>
      <p:ext uri="{BB962C8B-B14F-4D97-AF65-F5344CB8AC3E}">
        <p14:creationId xmlns:p14="http://schemas.microsoft.com/office/powerpoint/2010/main" val="1602245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00E231-DC81-D24E-95CF-E8BA17F8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Buddhismus – nihilistické náboženství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C07110-C1EE-F646-B192-D8E92FA35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Bůh buddhismu je nicota: Všechno vzniká z ničeho a do ničeho se vrací. „Absolutním základem je neurčitost.“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Hegel chápe buddhismus jako náboženství, které člověka nabádá k spočinutí v sobě. 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Výhoda: Svoboda je zde důležitá.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Nevýhoda: Svoboda je chápaná jen v čistě abstraktní podobě, v podobě nezávislosti a neurčitosti. </a:t>
            </a:r>
          </a:p>
        </p:txBody>
      </p:sp>
    </p:spTree>
    <p:extLst>
      <p:ext uri="{BB962C8B-B14F-4D97-AF65-F5344CB8AC3E}">
        <p14:creationId xmlns:p14="http://schemas.microsoft.com/office/powerpoint/2010/main" val="95231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C8F395-E65B-AC44-A3F5-3BA727167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Východní náboženství v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Základech filosofie práva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CC319B-6BF8-C04B-83FC-04B509C1F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„Tato negativní svoboda neboli tato svoboda rozvažování je jednostranná, ale tato jednostrannost v sobě vždy obsahuje bytostné určení: není ji tedy nutno odvrhovat, avšak nedostatkem rozvažování je, že pozvedá jednostranná určení na jediné a nejvyšší. V dějinách se tato forma svobody vyskytuje často. U Indů se např. považuje za nejvyšší setrvávat ve vědění své jednoduché identity se sebou, zůstávat v tomto prázdném prostoru svého nitra jako bezbarvé světlo v čistém názoru a zříkat se každé životní činnosti, každého účelu, které představy. Tímto způsobem se člověk stává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brahmou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není již rozdílu mezi konečným člověkem 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brahmou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Každá diference v této všeobecnosti zmizela.“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Základy filosofie práva, str. 47.</a:t>
            </a:r>
          </a:p>
        </p:txBody>
      </p:sp>
    </p:spTree>
    <p:extLst>
      <p:ext uri="{BB962C8B-B14F-4D97-AF65-F5344CB8AC3E}">
        <p14:creationId xmlns:p14="http://schemas.microsoft.com/office/powerpoint/2010/main" val="200656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61BA6D-0AA7-F944-83B8-476D8C0EB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Vznešený Řek versus vznešený Žid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2C9867-B794-784B-AAAF-73712EEC1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5900"/>
            <a:ext cx="10515600" cy="46910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cs-CZ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Kadmos</a:t>
            </a:r>
            <a:r>
              <a:rPr lang="cs-CZ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Danaos</a:t>
            </a:r>
            <a:r>
              <a:rPr lang="cs-CZ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jiní měli svou vlast, kterou v boji opustili, ale hledali novou půdu, kde by byli svobodní, kde by mohli milovat. Abraham však milovat </a:t>
            </a:r>
            <a:r>
              <a:rPr lang="cs-CZ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nechtěl</a:t>
            </a:r>
            <a:r>
              <a:rPr lang="cs-CZ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proto chtěl být svoboden, naopak </a:t>
            </a:r>
            <a:r>
              <a:rPr lang="cs-CZ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Kadmos</a:t>
            </a:r>
            <a:r>
              <a:rPr lang="cs-CZ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Danaos</a:t>
            </a:r>
            <a:r>
              <a:rPr lang="cs-CZ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 vzali s sebou své bohy a odešli, aby mohli žít v neposkvrněných a krásných vztazích, což jim nebylo v jejich vlasti dopřáno. Abrahám se chtěl osvobodit i od těchto vztahů, zatímco </a:t>
            </a:r>
            <a:r>
              <a:rPr lang="cs-CZ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Kadmos</a:t>
            </a:r>
            <a:r>
              <a:rPr lang="cs-CZ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Danaos</a:t>
            </a:r>
            <a:r>
              <a:rPr lang="cs-CZ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své citlivé umění a mravy lákali hrubé domorodce, s nimiž se mísili v radostném a společenském národu</a:t>
            </a:r>
            <a:r>
              <a:rPr lang="cs-CZ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Duch, který Abraháma odvedl od jeho příbuzenstva, který jej vedl cizími národy, s nimiž se za svého života setkával, tento duch se udržoval v přísném protikladu vůči všemu ostatnímu. Myšlení bylo vyzdviženo do jednoty ovládající nepřátelskou přírodu, neboť nepřátelskost vzniká jen v mocenském vztahu. Abrahám bloudil se svým stádem bezmezným krajem, jehož jednotlivé kusy si nepřivlastňoval skrze obhospodařování či zvelebování – vždyť tím by si tuto půdu zamiloval a jako části </a:t>
            </a:r>
            <a:r>
              <a:rPr lang="cs-CZ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svého světa </a:t>
            </a:r>
            <a:r>
              <a:rPr lang="cs-CZ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oblíbil. Jen jeho dobytek spásal trávu.  Hegel, </a:t>
            </a:r>
            <a:r>
              <a:rPr lang="cs-CZ" sz="2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Frühe</a:t>
            </a:r>
            <a:r>
              <a:rPr lang="cs-CZ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Schriften</a:t>
            </a:r>
            <a:r>
              <a:rPr lang="cs-CZ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str. 278.</a:t>
            </a:r>
          </a:p>
          <a:p>
            <a:pPr marL="0" indent="0" algn="just">
              <a:buNone/>
            </a:pPr>
            <a:endParaRPr lang="cs-CZ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cs-CZ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15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AFBCDF-6BF2-9E4C-AE63-F62CEDD91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Příliš vznešený Abrahám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417107-030F-214F-8FB3-024B3315D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„Jen milovat Abrahám neuměl nic. Měl jedinou lásku, lásku ke svému synovi, jen ona mu skýtala naději budoucího pokolení a byla jedinou možností,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jak rozšířit své bytí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jediný druh nesmrtelnosti, jenž znal a v nějž doufal. I tato láska jej však mohla vehnat do úzkých, narušit jeho mysl, která se všemu stranila, a rozrušit jej do té míry, že ji chtěl zničit a uklidnila jej teprve jistota citu, že tato láska je jen tak silná, že mu ponechává dokonce i schopnost vlastní rukou popravit syna.“ Hegel,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Frühe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Schriften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str. 279.</a:t>
            </a:r>
          </a:p>
          <a:p>
            <a:pPr marL="0" indent="0" algn="just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56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5533F8-B9BD-4747-BA8F-AA932F509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Nejvyšší forma náboženství: </a:t>
            </a: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Zjevené náboženství = křesťanství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1CD4C2-4286-9B4B-B113-8260D6A14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 toho vyplývá, že o Bohu lze vědět či jej můžeme poznat; neboť Bůh je toto zjevování se, jeho určením je být zjevný. Ti, kdo říkají, že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Bůh není zjevný, beztak nehovoří ze stanoviska křesťanského náboženství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neboť křesťanské náboženství znamená zjevené náboženství.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Jeho obsahem je, že se Bůh zjevil lidem, že lidé vědí, co je Bůh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Před tím to nevěděli; ale v křesťanském náboženství již není žádné tajemství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mystérium zajisté, ale nikoli v tom smyslu, že o něm nevíme.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Hegel,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Vorlesungen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über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Philosophie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Religion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1993, s. 31.</a:t>
            </a:r>
          </a:p>
          <a:p>
            <a:pPr marL="0" indent="0" algn="just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848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860063-E5E4-5F42-B1EB-C62A4C5CF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Smířlivost neboli de-sublimace Boha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E67EF1-88CB-5B47-9309-ED0F0F7A4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Ježíš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však klade proti takovému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přikázání vyššího génia smířlivosti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Versöhnlichkeit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která je modifikací lásky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Tento génius nejenže nepůsobí proti tomuto zákonu, ale činí jej zcela zbytečným, neboť v sobě zahrnuje o tolik bohatší, živoucnější plnost, že pro něj něco tak chudičkého jako zákon vůbec neexistuje. Co schází smířlivosti, v níž zákon ztrácí svou formu a v níž život ničí pojem, na obecnosti, je pouze zdánlivá ztráta, ve skutečnosti se jedná o nekonečný zisk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plynoucí z bohatství živoucích vztahů, z nichž se těší třeba i jen několik málo jedinců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.“ Hegel,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Frühe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Schriften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str. 327.</a:t>
            </a:r>
          </a:p>
          <a:p>
            <a:pPr marL="0" indent="0" algn="just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50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8EC071-1625-394B-984E-8BD98A373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Sekularizace smíření: zlomení tvrdého srdce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FBA3D1-B6AD-B74D-9DCF-FA09C34DA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Usmiřující ‚ano‘,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němž obě já upouštějí od svého protikladného jsoucna, je jsoucno já, rozloživšího se v dvojitost, které v této dvojitosti zároveň zůstává rovné sobě a má ve svém dokonalém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sebezbavení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protikladu jistotu sebe sama; –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toto ‚ano‘ je bůh, který se zjevuje ve středu těch, kdo o sobě vědí jako o čistém vědění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.“ Hegel,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Fenomenologie ducha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str. 415.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„Neboť kde jsou dva nebo tři shromážděni ve jménu mém, tam jsem já uprostřed nich.“ Matouš 18,20.</a:t>
            </a:r>
          </a:p>
        </p:txBody>
      </p:sp>
    </p:spTree>
    <p:extLst>
      <p:ext uri="{BB962C8B-B14F-4D97-AF65-F5344CB8AC3E}">
        <p14:creationId xmlns:p14="http://schemas.microsoft.com/office/powerpoint/2010/main" val="172861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9149FA-831A-274E-94E4-EF52803B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Osvobozující smrt Boha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F48195-BCAE-EB44-B982-DB704AB06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„cit,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že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sám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Bůh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zemřel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je stanoviskem nové doby.“ Hegel,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Glauben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und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Wissen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str. 432. 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„Je bolestným citem nešťastného vědomí, že sám bůh zemřel. Toto tvrdé slovo je výraz nejvnitřnějšího vědění o své jednoduchosti, je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návrat vědomí do hloubi noci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kterou je já = já, noci, jež mimo sebe již nic nerozeznává a neví. Tento cit je tedy vskutku ztrátou substance a jejího vystupování proti vědomí; ale zároveň je čistou subjektivitou substance čili čistou jistotou o sobě samé, která jí chyběla v podobě předmětu či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bezprostředna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či čisté bytnosti.“ Hegel,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Fenomenologie ducha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str. 473.</a:t>
            </a:r>
          </a:p>
        </p:txBody>
      </p:sp>
    </p:spTree>
    <p:extLst>
      <p:ext uri="{BB962C8B-B14F-4D97-AF65-F5344CB8AC3E}">
        <p14:creationId xmlns:p14="http://schemas.microsoft.com/office/powerpoint/2010/main" val="291863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D97600-D73A-7843-BD8C-A3EF5BC5D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„Děti a Eskymáci… no, tak ti Boha neznají.“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E95D51-BABE-5F4B-B281-58EE1DBAD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„Člověk je člověkem skrze vědomí –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tím, že myslí, a tím, že je duch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odtud pak pocházejí mnohé výtvory a útvary: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vědy, umění, zájmy jeho politického života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poměry, které se pojí s jeho svobodou, s jeho vůlí. Odtud pochází všechno, co mu poskytuje úctu, uspokojení, čest a štěstí; všechny tyto zájmy mají svůj střed, nacházejí svůj konec a svůj počátek, svou pravdu v jediné myšlence, v myšlence Boha.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Bůh je poznáván v náboženství; je zachovávající střed, to, co oduševňuje všechny tyto útvary v jejich existenci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.“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Hegel,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Vorlesungen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über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Philosophie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Religion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1993, s. 31.</a:t>
            </a:r>
          </a:p>
          <a:p>
            <a:pPr marL="0" indent="0" algn="just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6215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710E60-3F21-004F-9360-236F02E7D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Duch společenství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490603-1F81-CC45-BA64-A9F66DEDB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Usmíření jest tedy v srdci obce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ale je ještě rozdvojenost jejím vědomím a její skutečnost je ještě rozlomena. Co vstupuje do jejího vědomí jako bytí o sobě čili stránka čistého zprostředkování, je usmíření, jež leží na onom světě; co však vstupuje do jejího vědomí jako přítomné, jako stránka bezprostřednosti a jsoucna, je svět, který ještě musí očekávat své vykoupení. O sobě je obec usmířena s bytností; a o bytnosti se zajisté ví, že již nepoznává předmět jako sobě odcizený, nýbrž ve své lásce jako sobě rovný. Ale pro sebevědomí nemá tato bezprostřední přítomnost dosud podobu ducha.“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Fen. ducha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475.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Viz rovněž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Schleiermacherův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pojem obecného ducha,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Gemeingeist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6217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2FD079-C48A-C243-8EBD-54C486BEB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Náboženství základ státu?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E89C6AB-9E1B-6145-A556-7AB93A9E37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cs-CZ" dirty="0">
                <a:latin typeface="Times" pitchFamily="2" charset="0"/>
              </a:rPr>
              <a:t>Není už rozdíl mezi Židem a pohanem, otrokem a svobodným, mužem a ženou. Vy všichni jste jedno v Kristu Ježíši.</a:t>
            </a:r>
          </a:p>
          <a:p>
            <a:pPr marL="0" indent="0" algn="just">
              <a:buNone/>
            </a:pPr>
            <a:r>
              <a:rPr lang="cs-CZ" dirty="0">
                <a:latin typeface="Times" pitchFamily="2" charset="0"/>
              </a:rPr>
              <a:t>Vy jste byli povoláni ke svobodě, bratří. Jen nemějte svobodu za příležitost k prosazování sebe, ale služte v lásce jedni druhým.</a:t>
            </a:r>
          </a:p>
          <a:p>
            <a:pPr marL="0" indent="0" algn="just">
              <a:buNone/>
            </a:pPr>
            <a:r>
              <a:rPr lang="cs-CZ" dirty="0">
                <a:latin typeface="Times" pitchFamily="2" charset="0"/>
              </a:rPr>
              <a:t>List </a:t>
            </a:r>
            <a:r>
              <a:rPr lang="cs-CZ" dirty="0" err="1">
                <a:latin typeface="Times" pitchFamily="2" charset="0"/>
              </a:rPr>
              <a:t>Galatským</a:t>
            </a:r>
            <a:r>
              <a:rPr lang="cs-CZ" dirty="0">
                <a:latin typeface="Times" pitchFamily="2" charset="0"/>
              </a:rPr>
              <a:t>.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A9D9883-E66E-5849-A587-B314AC33D8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Člověk má tuto platnost, protože je člověk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nikoliv proto, že je žid, katolík, protestant, Němec, Ital atd. Toto vědomí, pro něž má platnost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myšlenka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je nekonečně důležité. …. Abychom měli myšlenku práva, musíme být vzděláni k myšlení a nesetrvávat již u pouhé smyslovosti; předmětům musíme přizpůsobit formu obecnosti a rovněž ve vůli se řídit podle toho, co je obecné.“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Hegel,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Základy filosofie práva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Praha 1992, str. 239.</a:t>
            </a:r>
          </a:p>
        </p:txBody>
      </p:sp>
    </p:spTree>
    <p:extLst>
      <p:ext uri="{BB962C8B-B14F-4D97-AF65-F5344CB8AC3E}">
        <p14:creationId xmlns:p14="http://schemas.microsoft.com/office/powerpoint/2010/main" val="384800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918B5B-16C0-A845-A0AE-33EAF37B9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Dějiny pokračují – islámem?! </a:t>
            </a: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 moment…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602884-D8CD-FB49-9DD5-06FB9DD43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„Mohamedáni byli v zajetí abstrakce. Jejich účelem bylo uplatnit abstraktní kult a o to usilovali s největším zanícením. Toto zanícení byl fanatismus, tj. zanícení pro něco abstraktního, pro abstraktní myšlenku, která se k existujícímu chová pustošivě a ničivě. Mohamedánský fanatismus byl však zároveň schopen veškeré vznešenosti a tato vznešenost je svobodná od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jakýchkoliv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malicherných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zájmů a spojena se všemi ctnostmi velké mysli a udatnosti. La religion et la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terreur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zde byly principem jako u Robespierra la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liberté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la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terreur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.“ G. W. F. Hegel,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Filosofie dějin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str. 230.</a:t>
            </a:r>
          </a:p>
          <a:p>
            <a:pPr marL="0" indent="0" algn="just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300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45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19C4A6-4065-8141-8924-CEBAC9FD3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cs-CZ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Mytická obdoba frenologie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0A7B621-2BF3-D546-9325-2DB5A315D9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6" r="2486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0B6C87-03F1-224F-8BE0-563EC23A2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" sz="2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﻿</a:t>
            </a:r>
            <a:r>
              <a:rPr lang="cs-CZ" sz="2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„Proti této vnější osobě podoby stojí jiná, která naznačuje, že v sobě má něco vnitřního. Příroda, vracející se do své bytnosti, degraduje svou živou rozmanitost, která se individualisuje a ve svém pohybu se mate v nebytostnou stránku, jež je zakrytím nitra; a toto nitro je zprvu ještě </a:t>
            </a:r>
            <a:r>
              <a:rPr lang="cs-CZ" sz="2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jednoduchá temnota, nehnutost, černý, beztvarý kámen</a:t>
            </a:r>
            <a:r>
              <a:rPr lang="cs-CZ" sz="2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“.</a:t>
            </a:r>
          </a:p>
          <a:p>
            <a:pPr marL="0" indent="0">
              <a:buNone/>
            </a:pPr>
            <a:r>
              <a:rPr lang="cs-CZ" sz="2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Hegel, </a:t>
            </a:r>
            <a:r>
              <a:rPr lang="cs-CZ" sz="2000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Fenomenologie</a:t>
            </a:r>
            <a:r>
              <a:rPr lang="cs-CZ" sz="2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str. 426.</a:t>
            </a:r>
          </a:p>
        </p:txBody>
      </p:sp>
    </p:spTree>
    <p:extLst>
      <p:ext uri="{BB962C8B-B14F-4D97-AF65-F5344CB8AC3E}">
        <p14:creationId xmlns:p14="http://schemas.microsoft.com/office/powerpoint/2010/main" val="3233198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6D24A5-F602-2349-9A0D-A0A1269AB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Proč Hegel neuznává islám jako završení monotheismů?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DEDA9A-007B-BA43-BB27-E069E866F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Dějinně irelevantní: „Islám se dávno ztratil z jeviště světových dějin a ustoupil do orientální pohodlnosti a klidu.“</a:t>
            </a:r>
          </a:p>
          <a:p>
            <a:pPr>
              <a:buFontTx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to jen jedna verze judaismu, tedy náboženství vznešenosti, ale „přílišné“ vznešenosti</a:t>
            </a:r>
          </a:p>
          <a:p>
            <a:pPr>
              <a:buFontTx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přílišné vznešenosti plyne snaha podrobit svět a člověka: “podřídit světskost Jednomu.“ </a:t>
            </a:r>
          </a:p>
          <a:p>
            <a:pPr>
              <a:buFontTx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Asi dost fanatické: „Největší zásluhou však je zemřít pro víru a kdo zahyne v bitvě, má zajištěný ráj.“</a:t>
            </a:r>
          </a:p>
          <a:p>
            <a:pPr>
              <a:buFontTx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Ale: obdiv k muslimským básníkům a mystikům: „ušlechtilá poezie a svobodná fantazie… viz Goethův Díván“. </a:t>
            </a: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56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604" y="0"/>
            <a:ext cx="6141396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604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F926550-E97F-A24C-B8C8-8AF0F526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98" y="640263"/>
            <a:ext cx="5221266" cy="1344975"/>
          </a:xfrm>
        </p:spPr>
        <p:txBody>
          <a:bodyPr>
            <a:normAutofit/>
          </a:bodyPr>
          <a:lstStyle/>
          <a:p>
            <a:r>
              <a:rPr lang="cs-CZ" sz="3700">
                <a:latin typeface="Times New Roman" panose="02020603050405020304" pitchFamily="18" charset="0"/>
                <a:cs typeface="Times New Roman" panose="02020603050405020304" pitchFamily="18" charset="0"/>
              </a:rPr>
              <a:t>Džaláleddín Balchí Rúmí </a:t>
            </a:r>
            <a:br>
              <a:rPr lang="cs-CZ" sz="37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700">
                <a:latin typeface="Times New Roman" panose="02020603050405020304" pitchFamily="18" charset="0"/>
                <a:cs typeface="Times New Roman" panose="02020603050405020304" pitchFamily="18" charset="0"/>
              </a:rPr>
              <a:t>v Hegelově </a:t>
            </a:r>
            <a:r>
              <a:rPr lang="cs-CZ" sz="3700" i="1">
                <a:latin typeface="Times New Roman" panose="02020603050405020304" pitchFamily="18" charset="0"/>
                <a:cs typeface="Times New Roman" panose="02020603050405020304" pitchFamily="18" charset="0"/>
              </a:rPr>
              <a:t>Encyklopedii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AF047E9-F0F6-AB49-9270-856F6FC7A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787907"/>
            <a:ext cx="5126736" cy="5126736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90E77D-722D-1948-A497-93777CF1E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1903" y="2121763"/>
            <a:ext cx="5235490" cy="377301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Ich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kann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Räthsel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alle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Schöpfung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sagen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Denn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aller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Räthsel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Lösung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ist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allein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Liebe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Wohl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endet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Tod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Lebens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Noth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Doch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schauert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Leben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vor dem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Tod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schauert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vor der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Lieb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ein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Herz,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ob es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sey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vom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Tod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bedroht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Denn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Lieb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 </a:t>
            </a:r>
            <a:r>
              <a:rPr lang="cs-CZ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erwacht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stirbt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Das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Ich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cs-CZ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dunkle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Despot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laß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ihn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sterben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der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Nacht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Und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athme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frei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Morgenroth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7372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F2F178-FE4B-E745-A0C1-34DF9CA13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Žižek o jedné velmi nevydařené syntéze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9A3B18-AB14-6647-B54D-958C28CFB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„The common reproach of Christians to Jews is that their religion is that of a cruel superego, while the common reproach of Jews to Christians is that, unable to endure in pure monotheism, they regress to a mythical narrative (of Christ’s martyrdom) and is it not that, in Islam we find BOTH, narrative and superego?“</a:t>
            </a: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Žižek,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Belief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2003, str. 165.</a:t>
            </a:r>
          </a:p>
        </p:txBody>
      </p:sp>
    </p:spTree>
    <p:extLst>
      <p:ext uri="{BB962C8B-B14F-4D97-AF65-F5344CB8AC3E}">
        <p14:creationId xmlns:p14="http://schemas.microsoft.com/office/powerpoint/2010/main" val="40991637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0CD41D-C7E6-EF49-AA33-6296B91F2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Bytostně fanatické?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A70C6E-5249-3C47-B64A-DC488D2EA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Totalitní společnost je organizována tak, „jako by všechno lidstvo bylo pouze jediný jedinec“. smrt je stejně nicotná jako „zamáčknutí komára“ a Hegel hovoří o „nejchladnější, nejbanálnější smrti, která nemá větší význam, než když se rozkrojí hlávka zelí nebo spolkne doušek vody“.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Hegel,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Fenomenologie ducha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str. 372.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„Kdyby teď tato [náboženská totalita] chtěla uchopit všechny vztahy státu, byla by fanatismem; chtěla by v každém zvláštním mít celek a nemohla by toho dosáhnout jinak než zničením zvláštního, neboť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fanatismus je jen to, že neponechává zvláštní rozdíly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.“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Základy filosofie práva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str. 301.</a:t>
            </a:r>
          </a:p>
        </p:txBody>
      </p:sp>
    </p:spTree>
    <p:extLst>
      <p:ext uri="{BB962C8B-B14F-4D97-AF65-F5344CB8AC3E}">
        <p14:creationId xmlns:p14="http://schemas.microsoft.com/office/powerpoint/2010/main" val="3702770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2F80EA-99FC-A540-8A4F-418D13FDC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>
            <a:normAutofit/>
          </a:bodyPr>
          <a:lstStyle/>
          <a:p>
            <a:r>
              <a:rPr lang="cs-CZ" sz="3700">
                <a:latin typeface="Times New Roman" panose="02020603050405020304" pitchFamily="18" charset="0"/>
                <a:cs typeface="Times New Roman" panose="02020603050405020304" pitchFamily="18" charset="0"/>
              </a:rPr>
              <a:t>Roy: Svatá prostota</a:t>
            </a:r>
            <a:br>
              <a:rPr lang="cs-CZ" sz="37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700">
                <a:latin typeface="Times New Roman" panose="02020603050405020304" pitchFamily="18" charset="0"/>
                <a:cs typeface="Times New Roman" panose="02020603050405020304" pitchFamily="18" charset="0"/>
              </a:rPr>
              <a:t>Emancipace náboženství od kultury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CC13E5-A4DF-3D4F-8FB1-B9DD4D807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tato absolutizace – vyvázání Boha ze všech kulturních kontextů – je důsledkem sekularizovaného globálního světa. Bůh se musí stát maximálně flexibilním, aby si uchoval své příznivce, i když se s nimi bude přemísťovat z kontinentu na kontinent. V důsledku přizpůsobení se hinduismu, súfismu či buddhismu cestovní horečce globalizovaného světa se může věřící soustředit na pojetí posvátného, které je aplikovatelné v každé kultuře a jež postrádá jakékoli kulturní zakotvení. Následně vystupuje náboženství v zásadním odporu vůči kultuře a politice.</a:t>
            </a:r>
          </a:p>
          <a:p>
            <a:pPr marL="0" indent="0">
              <a:buNone/>
            </a:pPr>
            <a:endParaRPr lang="cs-CZ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4FD847A-84F1-4942-B0F1-CCB3E4FE4D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6055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89134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E384A2-56CF-A241-AA03-A7E73F908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Bůh ve společenství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19215B-138E-274D-A070-DCCCA9DE9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„Nemáme zde tedy co činit s Bohem jako takovým, s Bohem jako předmětem, nýbrž s 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Bohem, jak je přítomen ve svém společenství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Ukáže se, že Bůh může být pravdivě pojat pouze tím způsobem, jakým existuje jako duch, a tak činí sebe sama protějškem společenství a uvádí činnost společenství do vztahu k sobě.“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Hegel,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Vorlesungen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über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Philosophie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Religion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1993, s. 96.</a:t>
            </a:r>
          </a:p>
        </p:txBody>
      </p:sp>
    </p:spTree>
    <p:extLst>
      <p:ext uri="{BB962C8B-B14F-4D97-AF65-F5344CB8AC3E}">
        <p14:creationId xmlns:p14="http://schemas.microsoft.com/office/powerpoint/2010/main" val="1967359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8AAEBF-69A7-8444-8049-566BE2CCE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Bůh je konkrétní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B40443-97AC-B64A-B6B7-A03D75975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„Poznávat Boha znamená mít určitý, konkrétní pojem Boha. Jako pouze jsoucí je Bůh abstraktum. Je-li však poznán,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máme nějakou představu s obsahem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Kdyby taková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představa, že Boha nelze poznat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byla zdůvodněna biblickou exegezí, museli bychom se již proto obrátit k jinému zdroji, abychom dospěli k nějakému obsahu se zřetelem k Bohu. …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Duch, pokud je nazýván božským duchem, není duchem kdesi za hvězdami a mimo tento svět, nýbrž Bůh je přítomný, všudypřítomný, a jako duch vůbec je Bůh přítomný v duchu. Bůh je živý Bůh, který je účinný, činný a přítomný v duchu.“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Hegel,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Vorlesungen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über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Philosophie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Religion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1993, s. 46.</a:t>
            </a:r>
          </a:p>
        </p:txBody>
      </p:sp>
    </p:spTree>
    <p:extLst>
      <p:ext uri="{BB962C8B-B14F-4D97-AF65-F5344CB8AC3E}">
        <p14:creationId xmlns:p14="http://schemas.microsoft.com/office/powerpoint/2010/main" val="932071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F2CDF7-77C4-E74E-A4F8-F3882A46D9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Dějiny náboženství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259DB06B-C9CA-4645-BC56-BFF00444EB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1188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443070-AF4D-8B47-97F7-CCC696AD9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První fáze: magie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376344-698F-F342-A6D9-114DE4430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Bezprostřední náboženství – magie: Hegel zmiňuje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Mongolsko, Afriku, „Eskymáky“: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„duchovnost zde znamená moc nad přírodou.“ Vhled, že lidská mysl je schopna manipulovat s přírodou, je znamením nedostatečné svobody.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„Jen svobodný člověk unese svobodu druhého.“ 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Ale: vyskytuje se již zde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vhled, že duch je více než příroda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Všímá si, že africké kmeny neumožňují starým lidem, aby umřeli, ale raději je zabijí, aby zemřeli lidskou smrtí: „získávají důstojnost díky tomu, že zemřeli lidskou rukou“.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Hegel,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Vorlesungen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über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Philosophie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Religion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1986, sv. 16, str. 278–285.</a:t>
            </a:r>
          </a:p>
        </p:txBody>
      </p:sp>
    </p:spTree>
    <p:extLst>
      <p:ext uri="{BB962C8B-B14F-4D97-AF65-F5344CB8AC3E}">
        <p14:creationId xmlns:p14="http://schemas.microsoft.com/office/powerpoint/2010/main" val="2768719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FBA867-DE7B-014F-A2FC-78B8E83E0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Čína – „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Religion des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Maßes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090752-AC09-684C-959C-8C5653EE8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„Čínské náboženství“ je pro Hegela taoismem a konfucianismem. Je to první historické náboženství. Veškerenstvo je zde poprvé uznáno jako racionální a člověk se mu podrobuje. 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Číňan má vhled do „celku fyzické a morální souvislosti“. Člověk žije v souladu s mírou, tj. se zákony kosmu, tj. se zákony rozumu (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„Existuje morální soulad mezi tím, co se stane v přírodě a tím, co člověk koná.“ 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Problém: nedostatečný vhled do osobní svobody.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Hegel,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Vorlesungen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über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Philosophie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Religion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1986, sv. 16, str. 319–330.</a:t>
            </a:r>
          </a:p>
        </p:txBody>
      </p:sp>
    </p:spTree>
    <p:extLst>
      <p:ext uri="{BB962C8B-B14F-4D97-AF65-F5344CB8AC3E}">
        <p14:creationId xmlns:p14="http://schemas.microsoft.com/office/powerpoint/2010/main" val="189322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9983E7-087F-1B42-9FCE-E1B704548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cs-CZ" sz="3700">
                <a:latin typeface="Times New Roman" panose="02020603050405020304" pitchFamily="18" charset="0"/>
                <a:cs typeface="Times New Roman" panose="02020603050405020304" pitchFamily="18" charset="0"/>
              </a:rPr>
              <a:t>Hinduismus – náboženství představivosti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713D34-9722-7149-BBD1-64DCF3B72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Univerzální </a:t>
            </a:r>
            <a:r>
              <a:rPr lang="cs-CZ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brahma</a:t>
            </a:r>
            <a:r>
              <a:rPr lang="cs-CZ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(neutrum) se konkretizuje v trojici – </a:t>
            </a:r>
            <a:r>
              <a:rPr lang="cs-CZ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trimurti</a:t>
            </a:r>
            <a:r>
              <a:rPr lang="cs-CZ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cs-CZ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Brahma</a:t>
            </a:r>
            <a:r>
              <a:rPr lang="cs-CZ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(maskulinní): princip kreace, vztah myšlení k sobě samému. Odpovídá na otázku: Jak něco vzniká?</a:t>
            </a:r>
          </a:p>
          <a:p>
            <a:pPr marL="0" indent="0">
              <a:buNone/>
            </a:pPr>
            <a:r>
              <a:rPr lang="cs-CZ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Vishnu</a:t>
            </a:r>
            <a:r>
              <a:rPr lang="cs-CZ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(avatár </a:t>
            </a:r>
            <a:r>
              <a:rPr lang="cs-CZ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Krishna</a:t>
            </a:r>
            <a:r>
              <a:rPr lang="cs-CZ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bůh udržující stvoření v chodu.</a:t>
            </a:r>
          </a:p>
          <a:p>
            <a:pPr marL="0" indent="0">
              <a:buNone/>
            </a:pPr>
            <a:r>
              <a:rPr lang="cs-CZ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Shiva</a:t>
            </a:r>
            <a:r>
              <a:rPr lang="cs-CZ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destrukce, symbolicky ztvárněn jako falus, síla života.</a:t>
            </a:r>
          </a:p>
          <a:p>
            <a:pPr marL="0" indent="0">
              <a:buNone/>
            </a:pPr>
            <a:endParaRPr lang="cs-CZ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07C791E-BA15-4141-B097-F83D1389A1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85" r="8700" b="-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9858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00CA75-E495-5A49-8D9A-C027FEB95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98B44D-5417-8846-8E1E-3CDB7C8E2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Brahma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tvoří univerzum,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Vishnu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udržuje vše v chodu a vytvoří lidi. Ty jsou však jak „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idioti s velkými břichy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bez vědomostí, jsou jako dobytek na poli, nemají žádné vášně a žádnou vůli, která by pokročila za uspokojení tělesných potřeb.“ Proto je třeba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Shivy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boha destrukce, negace. Ten vytvoří další rod lidí: tento rod je ale příliš vzteklý a lidé se pobijí. Až následně je vytvořeno nové pokolení, jehož se účastní všechny tři principy.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Hegel,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Vorlesungen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über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Philosophie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Religion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1986, sv. 16, str. 356.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239919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2011</Words>
  <Application>Microsoft Macintosh PowerPoint</Application>
  <PresentationFormat>Širokoúhlá obrazovka</PresentationFormat>
  <Paragraphs>100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Times</vt:lpstr>
      <vt:lpstr>Times New Roman</vt:lpstr>
      <vt:lpstr>Motiv Office</vt:lpstr>
      <vt:lpstr>Hegelovo pojetí náboženství aneb islám nesnáší partikularitu (?!)</vt:lpstr>
      <vt:lpstr>„Děti a Eskymáci… no, tak ti Boha neznají.“ </vt:lpstr>
      <vt:lpstr>Bůh ve společenství</vt:lpstr>
      <vt:lpstr>Bůh je konkrétní</vt:lpstr>
      <vt:lpstr>Dějiny náboženství</vt:lpstr>
      <vt:lpstr>První fáze: magie</vt:lpstr>
      <vt:lpstr>Čína – „die Religion des Maßes“</vt:lpstr>
      <vt:lpstr>Hinduismus – náboženství představivosti</vt:lpstr>
      <vt:lpstr>Prezentace aplikace PowerPoint</vt:lpstr>
      <vt:lpstr>Problém I: hinduistická triáda není spekulativní!</vt:lpstr>
      <vt:lpstr>Problém II: neúcta k lidskému životu!</vt:lpstr>
      <vt:lpstr>Buddhismus – nihilistické náboženství</vt:lpstr>
      <vt:lpstr>Východní náboženství v Základech filosofie práva</vt:lpstr>
      <vt:lpstr>Vznešený Řek versus vznešený Žid</vt:lpstr>
      <vt:lpstr>Příliš vznešený Abrahám</vt:lpstr>
      <vt:lpstr>Nejvyšší forma náboženství:  Zjevené náboženství = křesťanství</vt:lpstr>
      <vt:lpstr>Smířlivost neboli de-sublimace Boha</vt:lpstr>
      <vt:lpstr>Sekularizace smíření: zlomení tvrdého srdce</vt:lpstr>
      <vt:lpstr>Osvobozující smrt Boha</vt:lpstr>
      <vt:lpstr>Duch společenství</vt:lpstr>
      <vt:lpstr>Náboženství základ státu?</vt:lpstr>
      <vt:lpstr>Dějiny pokračují – islámem?!  Tak moment…</vt:lpstr>
      <vt:lpstr>Mytická obdoba frenologie</vt:lpstr>
      <vt:lpstr>Proč Hegel neuznává islám jako završení monotheismů?</vt:lpstr>
      <vt:lpstr>Džaláleddín Balchí Rúmí  v Hegelově Encyklopedii</vt:lpstr>
      <vt:lpstr>Žižek o jedné velmi nevydařené syntéze</vt:lpstr>
      <vt:lpstr>Bytostně fanatické?</vt:lpstr>
      <vt:lpstr>Roy: Svatá prostota Emancipace náboženství od kultury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Hegelovo pojetí náboženství aneb islám nesnáší partikularitu (?!)</dc:title>
  <dc:creator>Matějčková, Tereza</dc:creator>
  <cp:lastModifiedBy>Matějčková, Tereza</cp:lastModifiedBy>
  <cp:revision>5</cp:revision>
  <dcterms:created xsi:type="dcterms:W3CDTF">2019-04-08T12:16:45Z</dcterms:created>
  <dcterms:modified xsi:type="dcterms:W3CDTF">2019-04-09T14:59:00Z</dcterms:modified>
</cp:coreProperties>
</file>