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82" r:id="rId6"/>
    <p:sldId id="274" r:id="rId7"/>
    <p:sldId id="272" r:id="rId8"/>
    <p:sldId id="275" r:id="rId9"/>
    <p:sldId id="276" r:id="rId10"/>
    <p:sldId id="277" r:id="rId11"/>
    <p:sldId id="261" r:id="rId12"/>
    <p:sldId id="278" r:id="rId13"/>
    <p:sldId id="279" r:id="rId14"/>
    <p:sldId id="263" r:id="rId15"/>
    <p:sldId id="264" r:id="rId16"/>
    <p:sldId id="283" r:id="rId17"/>
    <p:sldId id="259" r:id="rId18"/>
    <p:sldId id="280" r:id="rId19"/>
    <p:sldId id="260" r:id="rId20"/>
    <p:sldId id="268" r:id="rId21"/>
    <p:sldId id="265" r:id="rId22"/>
    <p:sldId id="262" r:id="rId23"/>
    <p:sldId id="27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ová Nina" initials="ON" lastIdx="3" clrIdx="0">
    <p:extLst>
      <p:ext uri="{19B8F6BF-5375-455C-9EA6-DF929625EA0E}">
        <p15:presenceInfo xmlns:p15="http://schemas.microsoft.com/office/powerpoint/2012/main" userId="Ortová 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4T13:33:04.75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1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92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6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7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2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87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0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5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10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3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7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5392FD-C7F4-406B-8B4D-C9E7E888F518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64277-811A-4104-B8CD-1E3CBC1418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bizar" TargetMode="External"/><Relationship Id="rId2" Type="http://schemas.openxmlformats.org/officeDocument/2006/relationships/hyperlink" Target="https://www.instagram.com/newsroomct2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nin.ort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skove@mzcr.cz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tiskových materiálů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JKB166 – Vztahy s médii</a:t>
            </a:r>
          </a:p>
          <a:p>
            <a:r>
              <a:rPr lang="cs-CZ" dirty="0"/>
              <a:t>Nina Ortová, M.A.</a:t>
            </a:r>
          </a:p>
        </p:txBody>
      </p:sp>
    </p:spTree>
    <p:extLst>
      <p:ext uri="{BB962C8B-B14F-4D97-AF65-F5344CB8AC3E}">
        <p14:creationId xmlns:p14="http://schemas.microsoft.com/office/powerpoint/2010/main" val="363732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" y="698042"/>
            <a:ext cx="10481972" cy="5290466"/>
          </a:xfrm>
        </p:spPr>
      </p:pic>
      <p:sp>
        <p:nvSpPr>
          <p:cNvPr id="5" name="TextovéPole 4"/>
          <p:cNvSpPr txBox="1"/>
          <p:nvPr/>
        </p:nvSpPr>
        <p:spPr>
          <a:xfrm>
            <a:off x="7407563" y="4285673"/>
            <a:ext cx="252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vhodné vypíchnutí důležité části TZ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08945" y="191666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pozor na názvy příloh</a:t>
            </a:r>
          </a:p>
        </p:txBody>
      </p:sp>
    </p:spTree>
    <p:extLst>
      <p:ext uri="{BB962C8B-B14F-4D97-AF65-F5344CB8AC3E}">
        <p14:creationId xmlns:p14="http://schemas.microsoft.com/office/powerpoint/2010/main" val="237919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Tisková zpráva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princip obráceného trojúhelníku, 5W(+H) – </a:t>
            </a:r>
            <a:r>
              <a:rPr lang="cs-CZ" dirty="0" err="1"/>
              <a:t>what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, </a:t>
            </a:r>
            <a:r>
              <a:rPr lang="cs-CZ" dirty="0" err="1"/>
              <a:t>how</a:t>
            </a:r>
            <a:endParaRPr lang="cs-CZ" dirty="0"/>
          </a:p>
          <a:p>
            <a:r>
              <a:rPr lang="cs-CZ" dirty="0"/>
              <a:t>údaje o místě a času vydání – čas určitě, místo už nemusí nutně být</a:t>
            </a:r>
          </a:p>
          <a:p>
            <a:r>
              <a:rPr lang="cs-CZ" dirty="0"/>
              <a:t>titulek a </a:t>
            </a:r>
            <a:r>
              <a:rPr lang="cs-CZ" dirty="0" err="1"/>
              <a:t>perex</a:t>
            </a:r>
            <a:r>
              <a:rPr lang="cs-CZ" dirty="0"/>
              <a:t> musí zaujmout</a:t>
            </a:r>
          </a:p>
          <a:p>
            <a:r>
              <a:rPr lang="cs-CZ" dirty="0" err="1"/>
              <a:t>perex</a:t>
            </a:r>
            <a:r>
              <a:rPr lang="cs-CZ" dirty="0"/>
              <a:t> </a:t>
            </a:r>
            <a:r>
              <a:rPr lang="cs-CZ" dirty="0" err="1"/>
              <a:t>vytučněný</a:t>
            </a:r>
            <a:endParaRPr lang="cs-CZ" dirty="0"/>
          </a:p>
          <a:p>
            <a:r>
              <a:rPr lang="cs-CZ" dirty="0"/>
              <a:t>grafika ano, ale… - super použít logo, korporátní barvy, zvýraznění důležitého textu; ne důležitému textu v tabulkách</a:t>
            </a:r>
          </a:p>
          <a:p>
            <a:r>
              <a:rPr lang="cs-CZ" dirty="0"/>
              <a:t>po jazykové stránce vždy perfektní, co se týče stylistiky – vyplatí se najmout </a:t>
            </a:r>
            <a:r>
              <a:rPr lang="cs-CZ" dirty="0" err="1"/>
              <a:t>copywritera</a:t>
            </a:r>
            <a:endParaRPr lang="cs-CZ" dirty="0"/>
          </a:p>
          <a:p>
            <a:r>
              <a:rPr lang="cs-CZ" dirty="0"/>
              <a:t>standardní délka 1 A4, u náročnějších témat možné delší zprávy</a:t>
            </a:r>
          </a:p>
          <a:p>
            <a:r>
              <a:rPr lang="cs-CZ" dirty="0"/>
              <a:t>oddělovat text, pozor na dlouhé bloky textu – oddělovat mezititulky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59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TZ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(LOGO)															(LOGO)</a:t>
            </a:r>
          </a:p>
          <a:p>
            <a:pPr marL="0" indent="0">
              <a:buNone/>
            </a:pPr>
            <a:r>
              <a:rPr lang="cs-CZ" dirty="0"/>
              <a:t>																(DATUM)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TITULEK</a:t>
            </a:r>
          </a:p>
          <a:p>
            <a:pPr marL="0" indent="0">
              <a:buNone/>
            </a:pPr>
            <a:r>
              <a:rPr lang="cs-CZ" b="1" dirty="0"/>
              <a:t>(DATUM, MÍSTO) – PEREX</a:t>
            </a:r>
          </a:p>
          <a:p>
            <a:pPr marL="0" indent="0">
              <a:buNone/>
            </a:pPr>
            <a:r>
              <a:rPr lang="cs-CZ" dirty="0"/>
              <a:t>TĚLO ZPRÁVY, CITACE</a:t>
            </a:r>
          </a:p>
          <a:p>
            <a:pPr marL="0" indent="0">
              <a:buNone/>
            </a:pPr>
            <a:r>
              <a:rPr lang="cs-CZ" dirty="0"/>
              <a:t>BACKGROUND, NAVAZUJÍCÍ INFORMACE (INFO O VÝZKUMU NAPŘ.)</a:t>
            </a:r>
          </a:p>
          <a:p>
            <a:pPr marL="0" indent="0">
              <a:buNone/>
            </a:pPr>
            <a:r>
              <a:rPr lang="cs-CZ" dirty="0"/>
              <a:t>KONTAKTNÍ INFORMACE (PŘÍP. INFORMACE O FIRMĚ)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NA KONTAKTNÍ INFORMACE A DATUM MOŽNO VYUŽÍVAT ZÁPATÍ A ZÁHLAVÍ – DLE GRAFICKÉ ÚPRAVY CELÉHO DOKUMENTU</a:t>
            </a:r>
          </a:p>
        </p:txBody>
      </p:sp>
    </p:spTree>
    <p:extLst>
      <p:ext uri="{BB962C8B-B14F-4D97-AF65-F5344CB8AC3E}">
        <p14:creationId xmlns:p14="http://schemas.microsoft.com/office/powerpoint/2010/main" val="4022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vždy ten odstavec po titulku</a:t>
            </a:r>
          </a:p>
          <a:p>
            <a:r>
              <a:rPr lang="cs-CZ" dirty="0"/>
              <a:t>tučně</a:t>
            </a:r>
          </a:p>
          <a:p>
            <a:r>
              <a:rPr lang="cs-CZ" dirty="0"/>
              <a:t>co by měl říct?</a:t>
            </a:r>
          </a:p>
          <a:p>
            <a:pPr lvl="1"/>
            <a:r>
              <a:rPr lang="cs-CZ" dirty="0"/>
              <a:t>co, kdo, kdy, kde, jak, proč</a:t>
            </a:r>
          </a:p>
          <a:p>
            <a:pPr lvl="1"/>
            <a:r>
              <a:rPr lang="cs-CZ" dirty="0"/>
              <a:t>shrnuje obsah textu, je to důvod, proč by redaktor měl vaši zprávu otisknout</a:t>
            </a:r>
          </a:p>
          <a:p>
            <a:pPr lvl="1"/>
            <a:r>
              <a:rPr lang="cs-CZ" dirty="0"/>
              <a:t>není to úvod!</a:t>
            </a:r>
          </a:p>
          <a:p>
            <a:pPr lvl="1"/>
            <a:r>
              <a:rPr lang="cs-CZ" dirty="0"/>
              <a:t>vypíchnete tam zásadní informace (čísla, procenta, opatření…), měla by tam také zaznít informace o firmě, produktu, službě, organizaci, asociaci, atd… (pozor, tahle poučka neplatí ve všech případech – například u </a:t>
            </a:r>
            <a:r>
              <a:rPr lang="cs-CZ" dirty="0" err="1"/>
              <a:t>beauty</a:t>
            </a:r>
            <a:r>
              <a:rPr lang="cs-CZ" dirty="0"/>
              <a:t> sektoru nemusí být, pokud máte totiž víc klientů a píšete třeba tipy na léto – nacpěte je do jedné TZ.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Perex</a:t>
            </a:r>
            <a:r>
              <a:rPr lang="cs-CZ" dirty="0">
                <a:sym typeface="Wingdings" panose="05000000000000000000" pitchFamily="2" charset="2"/>
              </a:rPr>
              <a:t> je pak shrnující o problematice jako takové.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568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67" y="691715"/>
            <a:ext cx="9873887" cy="5404284"/>
          </a:xfrm>
        </p:spPr>
      </p:pic>
      <p:sp>
        <p:nvSpPr>
          <p:cNvPr id="5" name="TextovéPole 4"/>
          <p:cNvSpPr txBox="1"/>
          <p:nvPr/>
        </p:nvSpPr>
        <p:spPr>
          <a:xfrm>
            <a:off x="572440" y="4664363"/>
            <a:ext cx="219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ve stylu korporátní grafiky mějte i grafy, tabulky a další přílohy</a:t>
            </a:r>
          </a:p>
        </p:txBody>
      </p:sp>
    </p:spTree>
    <p:extLst>
      <p:ext uri="{BB962C8B-B14F-4D97-AF65-F5344CB8AC3E}">
        <p14:creationId xmlns:p14="http://schemas.microsoft.com/office/powerpoint/2010/main" val="277040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44945" y="4581235"/>
            <a:ext cx="266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grafická úprava patičky možná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381834" y="5394036"/>
            <a:ext cx="258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nikdy nezapomeňte na kontaktní údaje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8" y="0"/>
            <a:ext cx="6384876" cy="6814898"/>
          </a:xfrm>
        </p:spPr>
      </p:pic>
    </p:spTree>
    <p:extLst>
      <p:ext uri="{BB962C8B-B14F-4D97-AF65-F5344CB8AC3E}">
        <p14:creationId xmlns:p14="http://schemas.microsoft.com/office/powerpoint/2010/main" val="413015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28A18-0861-4206-AF55-C67280F0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B8FEA-02D3-4A3D-A0E8-38089668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96DFCB-7143-4D2E-82E8-39446915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34" y="0"/>
            <a:ext cx="6238931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B658EC5-6A61-47BF-870B-2E8B01A4E0CF}"/>
              </a:ext>
            </a:extLst>
          </p:cNvPr>
          <p:cNvSpPr txBox="1"/>
          <p:nvPr/>
        </p:nvSpPr>
        <p:spPr>
          <a:xfrm>
            <a:off x="544945" y="4581235"/>
            <a:ext cx="266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graficky je tohle ale taky ok – velmi jednoduché, ale to důležité tam je</a:t>
            </a:r>
          </a:p>
        </p:txBody>
      </p:sp>
    </p:spTree>
    <p:extLst>
      <p:ext uri="{BB962C8B-B14F-4D97-AF65-F5344CB8AC3E}">
        <p14:creationId xmlns:p14="http://schemas.microsoft.com/office/powerpoint/2010/main" val="323866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Avízo / pozvánka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avizujete akci x zvete na akci</a:t>
            </a:r>
          </a:p>
          <a:p>
            <a:r>
              <a:rPr lang="cs-CZ" dirty="0"/>
              <a:t>většinou stačí jen v těle e-mailu a HLAVNĚ v předmětu</a:t>
            </a:r>
          </a:p>
          <a:p>
            <a:r>
              <a:rPr lang="cs-CZ" dirty="0"/>
              <a:t>nezapomenout uvést:</a:t>
            </a:r>
          </a:p>
          <a:p>
            <a:pPr lvl="1"/>
            <a:r>
              <a:rPr lang="cs-CZ" dirty="0"/>
              <a:t>o jakou akci jde a proč by tam novináři měli přijít (jaký je očekávaný výstup z akce)</a:t>
            </a:r>
          </a:p>
          <a:p>
            <a:pPr lvl="1"/>
            <a:r>
              <a:rPr lang="cs-CZ" dirty="0"/>
              <a:t>kdy a kde to je</a:t>
            </a:r>
          </a:p>
          <a:p>
            <a:pPr lvl="1"/>
            <a:r>
              <a:rPr lang="cs-CZ" dirty="0"/>
              <a:t>jestli je nutné se akreditovat nebo potvrzovat účast – pokud ano, dokdy a na jakou adresu</a:t>
            </a:r>
          </a:p>
          <a:p>
            <a:pPr lvl="1"/>
            <a:r>
              <a:rPr lang="cs-CZ" dirty="0"/>
              <a:t>jestli je třeba splnit určitý </a:t>
            </a:r>
            <a:r>
              <a:rPr lang="cs-CZ" dirty="0" err="1"/>
              <a:t>dresscode</a:t>
            </a:r>
            <a:r>
              <a:rPr lang="cs-CZ" dirty="0"/>
              <a:t> (pokud ne, tuto informaci můžete zcela vynechat)</a:t>
            </a:r>
          </a:p>
          <a:p>
            <a:pPr lvl="1"/>
            <a:r>
              <a:rPr lang="cs-CZ" dirty="0"/>
              <a:t>co na akci bude vše k dispozici (např. řečníci nebo produkt k vyzkoušení)</a:t>
            </a:r>
          </a:p>
          <a:p>
            <a:pPr lvl="1"/>
            <a:r>
              <a:rPr lang="cs-CZ" dirty="0"/>
              <a:t>jak dlouho bude akce cca trvat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02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4" y="1139931"/>
            <a:ext cx="6199989" cy="446755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22170" r="33286" b="2097"/>
          <a:stretch/>
        </p:blipFill>
        <p:spPr>
          <a:xfrm>
            <a:off x="6432252" y="372176"/>
            <a:ext cx="5043289" cy="36698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3" y="4120921"/>
            <a:ext cx="4982378" cy="25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Komentář / vyjádření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skvělý způsob PR, který se vyplatí</a:t>
            </a:r>
          </a:p>
          <a:p>
            <a:r>
              <a:rPr lang="cs-CZ" dirty="0"/>
              <a:t>komentáři odborníků vaší firmy si ve vašem sektoru vybudujete mediální důvěru</a:t>
            </a:r>
          </a:p>
          <a:p>
            <a:r>
              <a:rPr lang="cs-CZ" dirty="0"/>
              <a:t>novináři si na vás zvyknou a budou se na vás obracet i v případě, že jste se k dané problematice ještě nevyjádřili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91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56932"/>
            <a:ext cx="4043216" cy="3318936"/>
          </a:xfrm>
        </p:spPr>
        <p:txBody>
          <a:bodyPr/>
          <a:lstStyle/>
          <a:p>
            <a:r>
              <a:rPr lang="cs-CZ" dirty="0"/>
              <a:t>musíte mít nosné sdělení a myšlenku</a:t>
            </a:r>
          </a:p>
          <a:p>
            <a:r>
              <a:rPr lang="cs-CZ" dirty="0"/>
              <a:t>musíte upoutat titulkem a </a:t>
            </a:r>
            <a:r>
              <a:rPr lang="cs-CZ" dirty="0" err="1"/>
              <a:t>perexem</a:t>
            </a:r>
            <a:endParaRPr lang="cs-CZ" dirty="0"/>
          </a:p>
          <a:p>
            <a:r>
              <a:rPr lang="cs-CZ" dirty="0"/>
              <a:t>princip obrácené pyramidy (platí především u TZ)</a:t>
            </a:r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6520871" y="2556932"/>
            <a:ext cx="3685309" cy="3318936"/>
          </a:xfrm>
          <a:prstGeom prst="triangle">
            <a:avLst>
              <a:gd name="adj" fmla="val 49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890327" y="3205018"/>
            <a:ext cx="2946400" cy="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245926" y="3862341"/>
            <a:ext cx="223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7615381" y="4528900"/>
            <a:ext cx="14962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53379" y="2647171"/>
            <a:ext cx="302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Titulek, </a:t>
            </a:r>
            <a:r>
              <a:rPr lang="cs-CZ" sz="1400" dirty="0" err="1">
                <a:solidFill>
                  <a:schemeClr val="bg1"/>
                </a:solidFill>
              </a:rPr>
              <a:t>perex</a:t>
            </a:r>
            <a:r>
              <a:rPr lang="cs-CZ" sz="1400" dirty="0">
                <a:solidFill>
                  <a:schemeClr val="bg1"/>
                </a:solidFill>
              </a:rPr>
              <a:t> – nejdůležitější informace; 5W+H – kdo, co, kdy, kde, jak, proč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91348" y="3181933"/>
            <a:ext cx="2744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Základní </a:t>
            </a:r>
            <a:r>
              <a:rPr lang="cs-CZ" sz="1400" dirty="0" err="1">
                <a:solidFill>
                  <a:schemeClr val="bg1"/>
                </a:solidFill>
              </a:rPr>
              <a:t>info</a:t>
            </a:r>
            <a:r>
              <a:rPr lang="cs-CZ" sz="1400" dirty="0">
                <a:solidFill>
                  <a:schemeClr val="bg1"/>
                </a:solidFill>
              </a:rPr>
              <a:t> rozšířené o další podrobnosti a </a:t>
            </a:r>
            <a:r>
              <a:rPr lang="cs-CZ" sz="1400" dirty="0" err="1">
                <a:solidFill>
                  <a:schemeClr val="bg1"/>
                </a:solidFill>
              </a:rPr>
              <a:t>souvilosti</a:t>
            </a:r>
            <a:r>
              <a:rPr lang="cs-CZ" sz="1400" dirty="0">
                <a:solidFill>
                  <a:schemeClr val="bg1"/>
                </a:solidFill>
              </a:rPr>
              <a:t>, citace 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a vyjádření aktérů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45926" y="3943682"/>
            <a:ext cx="229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Kontext, background, související projekty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292108" y="4614736"/>
            <a:ext cx="218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doplňující informace, </a:t>
            </a:r>
            <a:br>
              <a:rPr lang="cs-CZ" sz="1100" dirty="0"/>
            </a:br>
            <a:r>
              <a:rPr lang="cs-CZ" sz="1100" dirty="0"/>
              <a:t>kontakt, …</a:t>
            </a:r>
          </a:p>
        </p:txBody>
      </p:sp>
    </p:spTree>
    <p:extLst>
      <p:ext uri="{BB962C8B-B14F-4D97-AF65-F5344CB8AC3E}">
        <p14:creationId xmlns:p14="http://schemas.microsoft.com/office/powerpoint/2010/main" val="376798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Příklad: ekonomové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3673763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vydávají v pravidelném intervalu krátký ekonomický komentář k aktuálnímu dění – posílají do e-mailu</a:t>
            </a:r>
          </a:p>
          <a:p>
            <a:r>
              <a:rPr lang="cs-CZ" dirty="0"/>
              <a:t>podobně např. ekonom Lukáš Kovanda </a:t>
            </a:r>
          </a:p>
          <a:p>
            <a:r>
              <a:rPr lang="cs-CZ" dirty="0"/>
              <a:t>pozor ale na to, aby už to nebylo až směšné – musíte vědět, k čemu je relevantní se vyjadřovat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/>
          <a:stretch/>
        </p:blipFill>
        <p:spPr>
          <a:xfrm>
            <a:off x="4969164" y="2784158"/>
            <a:ext cx="5800383" cy="26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2120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Výsledek komentování denního ekonomického zpravodajství = obrovské množství výstupů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9" y="2194502"/>
            <a:ext cx="2276859" cy="20218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62" y="4216400"/>
            <a:ext cx="2188730" cy="20258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62" y="2146780"/>
            <a:ext cx="2348223" cy="20696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053" y="4222798"/>
            <a:ext cx="2089438" cy="2015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491" y="2190539"/>
            <a:ext cx="3027697" cy="2849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262" y="3620655"/>
            <a:ext cx="2648219" cy="26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9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tiskové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prezentace – zde grafy a další informačně hodnotné detaily, které se do těla TZ nedostaly</a:t>
            </a:r>
          </a:p>
          <a:p>
            <a:r>
              <a:rPr lang="cs-CZ" dirty="0"/>
              <a:t>fotografie – na online média nemusí být v tiskové kvalitě, jinak ano</a:t>
            </a:r>
          </a:p>
          <a:p>
            <a:r>
              <a:rPr lang="cs-CZ" dirty="0"/>
              <a:t>videa </a:t>
            </a:r>
          </a:p>
          <a:p>
            <a:r>
              <a:rPr lang="cs-CZ" dirty="0"/>
              <a:t>audio nahrávky</a:t>
            </a:r>
          </a:p>
          <a:p>
            <a:r>
              <a:rPr lang="cs-CZ" dirty="0"/>
              <a:t>brožury – ve stylu korporátní grafiky, rozdávat spíš jen na TK, nepřehltit informacemi, přidat detaily, které se do TK ani TZ nevešly</a:t>
            </a:r>
          </a:p>
          <a:p>
            <a:r>
              <a:rPr lang="cs-CZ" dirty="0"/>
              <a:t>úschovny</a:t>
            </a:r>
          </a:p>
          <a:p>
            <a:r>
              <a:rPr lang="cs-CZ" dirty="0" err="1"/>
              <a:t>podcasty</a:t>
            </a:r>
            <a:endParaRPr lang="cs-CZ" dirty="0"/>
          </a:p>
          <a:p>
            <a:r>
              <a:rPr lang="cs-CZ" dirty="0" err="1"/>
              <a:t>newslettery</a:t>
            </a:r>
            <a:r>
              <a:rPr lang="cs-CZ" dirty="0"/>
              <a:t> a další média, které organizace pravidelně vydává</a:t>
            </a:r>
          </a:p>
          <a:p>
            <a:r>
              <a:rPr lang="cs-CZ" dirty="0"/>
              <a:t>…</a:t>
            </a:r>
          </a:p>
          <a:p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: nezahlcujte novináře tiskovými materiály (tj. pozor na spam) a taky šetřete lesy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89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Nešťastné PR v médiích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tip pro pobavení: </a:t>
            </a:r>
            <a:r>
              <a:rPr lang="cs-CZ" dirty="0" err="1">
                <a:hlinkClick r:id="rId2"/>
              </a:rPr>
              <a:t>Newsroom</a:t>
            </a:r>
            <a:r>
              <a:rPr lang="cs-CZ" dirty="0">
                <a:hlinkClick r:id="rId2"/>
              </a:rPr>
              <a:t> ČT24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TV </a:t>
            </a:r>
            <a:r>
              <a:rPr lang="cs-CZ" dirty="0" err="1">
                <a:hlinkClick r:id="rId3"/>
              </a:rPr>
              <a:t>Bizár</a:t>
            </a:r>
            <a:r>
              <a:rPr lang="cs-CZ" dirty="0">
                <a:hlinkClick r:id="rId3"/>
              </a:rPr>
              <a:t> </a:t>
            </a:r>
            <a:endParaRPr lang="cs-CZ" dirty="0"/>
          </a:p>
          <a:p>
            <a:r>
              <a:rPr lang="cs-CZ" dirty="0"/>
              <a:t>pozor na komerční sdělení a </a:t>
            </a:r>
            <a:r>
              <a:rPr lang="cs-CZ" dirty="0" err="1"/>
              <a:t>advertorialy</a:t>
            </a:r>
            <a:r>
              <a:rPr lang="cs-CZ" dirty="0"/>
              <a:t> – u těch je na první pohled jasné, že jde o PR/ reklamu, tj. mohou být jednostranné </a:t>
            </a:r>
          </a:p>
          <a:p>
            <a:r>
              <a:rPr lang="cs-CZ" dirty="0"/>
              <a:t>diskuze: Připadají vám </a:t>
            </a:r>
            <a:r>
              <a:rPr lang="cs-CZ" dirty="0" err="1"/>
              <a:t>advertorialy</a:t>
            </a:r>
            <a:r>
              <a:rPr lang="cs-CZ" dirty="0"/>
              <a:t> jako efektivní způsob komunikace?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38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Díky za pozornost! </a:t>
            </a:r>
          </a:p>
          <a:p>
            <a:r>
              <a:rPr lang="cs-CZ" dirty="0">
                <a:hlinkClick r:id="rId2"/>
              </a:rPr>
              <a:t>nin.ortova@gmail.com</a:t>
            </a:r>
            <a:r>
              <a:rPr lang="cs-CZ" dirty="0"/>
              <a:t>, nina.ortova@fsv.cuni.cz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90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 rozesílání oznámení, citací, komentářů, TZ, …</a:t>
            </a:r>
          </a:p>
          <a:p>
            <a:r>
              <a:rPr lang="cs-CZ" dirty="0"/>
              <a:t>oslovení redaktora není pokaždé nutné („dobré ráno do redakcí“ taky funguje)</a:t>
            </a:r>
          </a:p>
          <a:p>
            <a:pPr lvl="1"/>
            <a:r>
              <a:rPr lang="cs-CZ" dirty="0"/>
              <a:t>pokud ovšem pracujete jen s úzkou skupinou redaktorů nebo exkluzivně s jedním, tak je personalizace e-mailu samozřejmostí</a:t>
            </a:r>
          </a:p>
          <a:p>
            <a:r>
              <a:rPr lang="cs-CZ" dirty="0"/>
              <a:t>pokud máme krátké oznámení, stačí ho mít v těle e-mailu; delší je lepší dát do </a:t>
            </a:r>
            <a:r>
              <a:rPr lang="cs-CZ" dirty="0" err="1"/>
              <a:t>wordu</a:t>
            </a:r>
            <a:endParaRPr lang="cs-CZ" dirty="0"/>
          </a:p>
          <a:p>
            <a:r>
              <a:rPr lang="cs-CZ" dirty="0"/>
              <a:t>předmět e-mailu musí být jasný a zřetelný – pozor na volbu slov a dlouhé předměty (někteří mailoví klienti zobrazují jen část předmětu)</a:t>
            </a:r>
          </a:p>
          <a:p>
            <a:r>
              <a:rPr lang="cs-CZ" dirty="0"/>
              <a:t>vždy se podepište – ideálně mějte e-vizitku s kontaktem, na kterém vás je možné kdykoliv zastihnout</a:t>
            </a:r>
          </a:p>
          <a:p>
            <a:r>
              <a:rPr lang="cs-CZ" dirty="0"/>
              <a:t>pozor na správnost e-mailu (není úplně fajn spamovat redaktorovu schránku opravami)</a:t>
            </a:r>
          </a:p>
        </p:txBody>
      </p:sp>
    </p:spTree>
    <p:extLst>
      <p:ext uri="{BB962C8B-B14F-4D97-AF65-F5344CB8AC3E}">
        <p14:creationId xmlns:p14="http://schemas.microsoft.com/office/powerpoint/2010/main" val="27569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B89E510-F87A-49BF-ABC5-0EB9B3ED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5974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93453" y="222307"/>
            <a:ext cx="621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Zkratka TI uvozuje předmět, vhodnější ale označení TZ.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F8C2DBD-07EE-4AB6-B913-35DA9DE24D81}"/>
              </a:ext>
            </a:extLst>
          </p:cNvPr>
          <p:cNvSpPr txBox="1"/>
          <p:nvPr/>
        </p:nvSpPr>
        <p:spPr>
          <a:xfrm>
            <a:off x="4279783" y="2371286"/>
            <a:ext cx="621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Tělo e-mailu je tady ale strašně dlouhé…</a:t>
            </a:r>
          </a:p>
        </p:txBody>
      </p:sp>
    </p:spTree>
    <p:extLst>
      <p:ext uri="{BB962C8B-B14F-4D97-AF65-F5344CB8AC3E}">
        <p14:creationId xmlns:p14="http://schemas.microsoft.com/office/powerpoint/2010/main" val="38131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19944-EAD8-4C47-BDA3-467D1837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54FC8E-7776-43BA-B3BE-A8553639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726D13-325E-4D76-B6CE-AE03C92A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08"/>
          <a:stretch/>
        </p:blipFill>
        <p:spPr>
          <a:xfrm>
            <a:off x="0" y="1149744"/>
            <a:ext cx="12192000" cy="40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5" y="703767"/>
            <a:ext cx="10227636" cy="5450465"/>
          </a:xfrm>
        </p:spPr>
      </p:pic>
      <p:sp>
        <p:nvSpPr>
          <p:cNvPr id="5" name="TextovéPole 4"/>
          <p:cNvSpPr txBox="1"/>
          <p:nvPr/>
        </p:nvSpPr>
        <p:spPr>
          <a:xfrm>
            <a:off x="5745019" y="2032000"/>
            <a:ext cx="374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světové dny – vděčné téma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73091" y="2621585"/>
            <a:ext cx="42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Foto vhodné spíš u tisku, pozor na kvalitu a na to, jak vůbec fotka vypadá…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77163" y="3793117"/>
            <a:ext cx="291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stačí jen </a:t>
            </a:r>
            <a:r>
              <a:rPr lang="cs-CZ" b="1" dirty="0" err="1">
                <a:solidFill>
                  <a:srgbClr val="FF0000"/>
                </a:solidFill>
              </a:rPr>
              <a:t>vytučnit</a:t>
            </a:r>
            <a:r>
              <a:rPr lang="cs-CZ" b="1" dirty="0">
                <a:solidFill>
                  <a:srgbClr val="FF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9018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01599"/>
            <a:ext cx="7714718" cy="6616397"/>
          </a:xfrm>
        </p:spPr>
      </p:pic>
      <p:sp>
        <p:nvSpPr>
          <p:cNvPr id="5" name="TextovéPole 4"/>
          <p:cNvSpPr txBox="1"/>
          <p:nvPr/>
        </p:nvSpPr>
        <p:spPr>
          <a:xfrm>
            <a:off x="6724073" y="3999346"/>
            <a:ext cx="2706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pozor na tu grafiku… vždy si ji otestuje v </a:t>
            </a:r>
            <a:r>
              <a:rPr lang="cs-CZ" b="1" dirty="0" err="1">
                <a:solidFill>
                  <a:srgbClr val="FF0000"/>
                </a:solidFill>
              </a:rPr>
              <a:t>pretestu</a:t>
            </a:r>
            <a:r>
              <a:rPr lang="cs-CZ" b="1" dirty="0">
                <a:solidFill>
                  <a:srgbClr val="FF0000"/>
                </a:solidFill>
              </a:rPr>
              <a:t>. Raději ji ale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v těle e-mailu nepoužívejte vůbec. (kromě e-vizitky)</a:t>
            </a:r>
          </a:p>
        </p:txBody>
      </p:sp>
    </p:spTree>
    <p:extLst>
      <p:ext uri="{BB962C8B-B14F-4D97-AF65-F5344CB8AC3E}">
        <p14:creationId xmlns:p14="http://schemas.microsoft.com/office/powerpoint/2010/main" val="353082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7" y="1079645"/>
            <a:ext cx="10342465" cy="4522413"/>
          </a:xfrm>
        </p:spPr>
      </p:pic>
    </p:spTree>
    <p:extLst>
      <p:ext uri="{BB962C8B-B14F-4D97-AF65-F5344CB8AC3E}">
        <p14:creationId xmlns:p14="http://schemas.microsoft.com/office/powerpoint/2010/main" val="179680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18" y="731968"/>
            <a:ext cx="9003055" cy="5739448"/>
          </a:xfrm>
        </p:spPr>
      </p:pic>
      <p:sp>
        <p:nvSpPr>
          <p:cNvPr id="5" name="TextovéPole 4"/>
          <p:cNvSpPr txBox="1"/>
          <p:nvPr/>
        </p:nvSpPr>
        <p:spPr>
          <a:xfrm>
            <a:off x="5569528" y="2124364"/>
            <a:ext cx="3633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pozor na to, jak se v e-mailu jmenujete – občas to není špatné u velkých institucí (</a:t>
            </a:r>
            <a:r>
              <a:rPr lang="cs-CZ" b="1" dirty="0">
                <a:solidFill>
                  <a:srgbClr val="FF0000"/>
                </a:solidFill>
                <a:hlinkClick r:id="rId3"/>
              </a:rPr>
              <a:t>tiskove@mzcr.cz</a:t>
            </a:r>
            <a:r>
              <a:rPr lang="cs-CZ" b="1" dirty="0">
                <a:solidFill>
                  <a:srgbClr val="FF0000"/>
                </a:solidFill>
              </a:rPr>
              <a:t>), u menších nebo korporátních je to zvláštní (záleží na situaci)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20508" y="5273964"/>
            <a:ext cx="350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dobré avízo</a:t>
            </a:r>
          </a:p>
        </p:txBody>
      </p:sp>
    </p:spTree>
    <p:extLst>
      <p:ext uri="{BB962C8B-B14F-4D97-AF65-F5344CB8AC3E}">
        <p14:creationId xmlns:p14="http://schemas.microsoft.com/office/powerpoint/2010/main" val="3152150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1027</Words>
  <Application>Microsoft Office PowerPoint</Application>
  <PresentationFormat>Širokoúhlá obrazovka</PresentationFormat>
  <Paragraphs>97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Garamond</vt:lpstr>
      <vt:lpstr>Wingdings</vt:lpstr>
      <vt:lpstr>Organika</vt:lpstr>
      <vt:lpstr>Tvorba tiskových materiálů</vt:lpstr>
      <vt:lpstr>Základy</vt:lpstr>
      <vt:lpstr>E-mail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Tisková zpráva</vt:lpstr>
      <vt:lpstr>Struktura TZ</vt:lpstr>
      <vt:lpstr>Perex</vt:lpstr>
      <vt:lpstr>Prezentace aplikace PowerPoint</vt:lpstr>
      <vt:lpstr>Prezentace aplikace PowerPoint</vt:lpstr>
      <vt:lpstr>Prezentace aplikace PowerPoint</vt:lpstr>
      <vt:lpstr>Avízo / pozvánka</vt:lpstr>
      <vt:lpstr>Prezentace aplikace PowerPoint</vt:lpstr>
      <vt:lpstr>Komentář / vyjádření</vt:lpstr>
      <vt:lpstr>Příklad: ekonomové</vt:lpstr>
      <vt:lpstr>Výsledek komentování denního ekonomického zpravodajství = obrovské množství výstupů</vt:lpstr>
      <vt:lpstr>Další tiskové materiály</vt:lpstr>
      <vt:lpstr>Nešťastné PR v médiích</vt:lpstr>
      <vt:lpstr>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tiskových materiálů</dc:title>
  <dc:creator>Ortová Nina</dc:creator>
  <cp:lastModifiedBy>Ortová Nina Ext.</cp:lastModifiedBy>
  <cp:revision>26</cp:revision>
  <dcterms:created xsi:type="dcterms:W3CDTF">2019-10-24T11:19:50Z</dcterms:created>
  <dcterms:modified xsi:type="dcterms:W3CDTF">2023-10-24T14:57:11Z</dcterms:modified>
</cp:coreProperties>
</file>