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58" r:id="rId3"/>
    <p:sldId id="257" r:id="rId4"/>
    <p:sldId id="283" r:id="rId5"/>
    <p:sldId id="322" r:id="rId6"/>
    <p:sldId id="261" r:id="rId7"/>
    <p:sldId id="323" r:id="rId8"/>
    <p:sldId id="260" r:id="rId9"/>
    <p:sldId id="295" r:id="rId10"/>
    <p:sldId id="296" r:id="rId11"/>
    <p:sldId id="297" r:id="rId12"/>
    <p:sldId id="300" r:id="rId13"/>
    <p:sldId id="298" r:id="rId14"/>
    <p:sldId id="299" r:id="rId15"/>
    <p:sldId id="321" r:id="rId16"/>
    <p:sldId id="330" r:id="rId17"/>
    <p:sldId id="284" r:id="rId18"/>
    <p:sldId id="286" r:id="rId19"/>
    <p:sldId id="285" r:id="rId20"/>
    <p:sldId id="331" r:id="rId21"/>
    <p:sldId id="279" r:id="rId22"/>
    <p:sldId id="318" r:id="rId23"/>
    <p:sldId id="319" r:id="rId24"/>
    <p:sldId id="314" r:id="rId25"/>
    <p:sldId id="315" r:id="rId26"/>
    <p:sldId id="316" r:id="rId27"/>
    <p:sldId id="317" r:id="rId28"/>
    <p:sldId id="266" r:id="rId29"/>
    <p:sldId id="288" r:id="rId30"/>
    <p:sldId id="320" r:id="rId31"/>
    <p:sldId id="290" r:id="rId32"/>
    <p:sldId id="308" r:id="rId33"/>
    <p:sldId id="325" r:id="rId34"/>
    <p:sldId id="326" r:id="rId35"/>
    <p:sldId id="327" r:id="rId36"/>
    <p:sldId id="328" r:id="rId37"/>
    <p:sldId id="329" r:id="rId38"/>
    <p:sldId id="265" r:id="rId39"/>
    <p:sldId id="293" r:id="rId4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sorterViewPr>
    <p:cViewPr varScale="1">
      <p:scale>
        <a:sx n="100" d="100"/>
        <a:sy n="100" d="100"/>
      </p:scale>
      <p:origin x="0" y="-82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List_aplikac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List_aplikace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522104015994865"/>
          <c:y val="5.1724137931034482E-2"/>
          <c:w val="0.83477895984005135"/>
          <c:h val="0.61498438772739616"/>
        </c:manualLayout>
      </c:layout>
      <c:lineChart>
        <c:grouping val="standard"/>
        <c:varyColors val="0"/>
        <c:ser>
          <c:idx val="0"/>
          <c:order val="0"/>
          <c:tx>
            <c:strRef>
              <c:f>'Figure 2'!$A$2</c:f>
              <c:strCache>
                <c:ptCount val="1"/>
                <c:pt idx="0">
                  <c:v>CZE</c:v>
                </c:pt>
              </c:strCache>
            </c:strRef>
          </c:tx>
          <c:spPr>
            <a:ln w="19050">
              <a:noFill/>
            </a:ln>
          </c:spPr>
          <c:marker>
            <c:symbol val="circle"/>
            <c:size val="5"/>
            <c:spPr>
              <a:solidFill>
                <a:schemeClr val="tx1">
                  <a:lumMod val="50000"/>
                  <a:lumOff val="50000"/>
                </a:schemeClr>
              </a:solidFill>
              <a:ln w="9525">
                <a:solidFill>
                  <a:schemeClr val="tx1">
                    <a:lumMod val="50000"/>
                    <a:lumOff val="50000"/>
                  </a:schemeClr>
                </a:solidFill>
              </a:ln>
              <a:effectLst/>
            </c:spPr>
          </c:marker>
          <c:trendline>
            <c:spPr>
              <a:ln w="19050" cap="rnd">
                <a:solidFill>
                  <a:schemeClr val="tx1">
                    <a:lumMod val="50000"/>
                    <a:lumOff val="50000"/>
                  </a:schemeClr>
                </a:solidFill>
                <a:prstDash val="sysDot"/>
              </a:ln>
              <a:effectLst/>
            </c:spPr>
            <c:trendlineType val="linear"/>
            <c:dispRSqr val="0"/>
            <c:dispEq val="0"/>
          </c:trendline>
          <c:errBars>
            <c:errDir val="y"/>
            <c:errBarType val="both"/>
            <c:errValType val="cust"/>
            <c:noEndCap val="0"/>
            <c:plus>
              <c:numLit>
                <c:formatCode>General</c:formatCode>
                <c:ptCount val="1"/>
                <c:pt idx="0">
                  <c:v>7.1</c:v>
                </c:pt>
              </c:numLit>
            </c:plus>
            <c:minus>
              <c:numLit>
                <c:formatCode>General</c:formatCode>
                <c:ptCount val="1"/>
                <c:pt idx="0">
                  <c:v>7.1</c:v>
                </c:pt>
              </c:numLit>
            </c:minus>
            <c:spPr>
              <a:noFill/>
              <a:ln w="9525" cap="flat" cmpd="sng" algn="ctr">
                <a:solidFill>
                  <a:schemeClr val="tx1">
                    <a:lumMod val="65000"/>
                    <a:lumOff val="35000"/>
                  </a:schemeClr>
                </a:solidFill>
                <a:round/>
              </a:ln>
              <a:effectLst/>
            </c:spPr>
          </c:errBars>
          <c:cat>
            <c:numRef>
              <c:f>'Figure 2'!$B$1:$F$1</c:f>
              <c:numCache>
                <c:formatCode>General</c:formatCode>
                <c:ptCount val="5"/>
                <c:pt idx="0">
                  <c:v>2003</c:v>
                </c:pt>
                <c:pt idx="1">
                  <c:v>2006</c:v>
                </c:pt>
                <c:pt idx="2">
                  <c:v>2009</c:v>
                </c:pt>
                <c:pt idx="3">
                  <c:v>2012</c:v>
                </c:pt>
                <c:pt idx="4">
                  <c:v>2015</c:v>
                </c:pt>
              </c:numCache>
            </c:numRef>
          </c:cat>
          <c:val>
            <c:numRef>
              <c:f>'Figure 2'!$B$2:$F$2</c:f>
              <c:numCache>
                <c:formatCode>General</c:formatCode>
                <c:ptCount val="5"/>
                <c:pt idx="0">
                  <c:v>516.5</c:v>
                </c:pt>
                <c:pt idx="1">
                  <c:v>509.9</c:v>
                </c:pt>
                <c:pt idx="2">
                  <c:v>492.8</c:v>
                </c:pt>
                <c:pt idx="3">
                  <c:v>499</c:v>
                </c:pt>
                <c:pt idx="4">
                  <c:v>492.3</c:v>
                </c:pt>
              </c:numCache>
            </c:numRef>
          </c:val>
          <c:smooth val="0"/>
          <c:extLst xmlns:c16r2="http://schemas.microsoft.com/office/drawing/2015/06/chart">
            <c:ext xmlns:c16="http://schemas.microsoft.com/office/drawing/2014/chart" uri="{C3380CC4-5D6E-409C-BE32-E72D297353CC}">
              <c16:uniqueId val="{00000000-D76F-411D-AD96-D8710E7C3FA2}"/>
            </c:ext>
          </c:extLst>
        </c:ser>
        <c:ser>
          <c:idx val="1"/>
          <c:order val="1"/>
          <c:tx>
            <c:strRef>
              <c:f>'Figure 2'!$A$3</c:f>
              <c:strCache>
                <c:ptCount val="1"/>
                <c:pt idx="0">
                  <c:v>SVK</c:v>
                </c:pt>
              </c:strCache>
            </c:strRef>
          </c:tx>
          <c:spPr>
            <a:ln w="19050">
              <a:noFill/>
            </a:ln>
          </c:spPr>
          <c:marker>
            <c:symbol val="circle"/>
            <c:size val="5"/>
            <c:spPr>
              <a:solidFill>
                <a:schemeClr val="tx1"/>
              </a:solidFill>
              <a:ln w="9525">
                <a:solidFill>
                  <a:schemeClr val="tx1"/>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tx1"/>
                </a:solidFill>
                <a:prstDash val="sysDot"/>
              </a:ln>
              <a:effectLst/>
            </c:spPr>
            <c:trendlineType val="linear"/>
            <c:dispRSqr val="0"/>
            <c:dispEq val="0"/>
          </c:trendline>
          <c:errBars>
            <c:errDir val="y"/>
            <c:errBarType val="both"/>
            <c:errValType val="cust"/>
            <c:noEndCap val="0"/>
            <c:plus>
              <c:numLit>
                <c:formatCode>General</c:formatCode>
                <c:ptCount val="1"/>
                <c:pt idx="0">
                  <c:v>6.9</c:v>
                </c:pt>
              </c:numLit>
            </c:plus>
            <c:minus>
              <c:numLit>
                <c:formatCode>General</c:formatCode>
                <c:ptCount val="1"/>
                <c:pt idx="0">
                  <c:v>6.9</c:v>
                </c:pt>
              </c:numLit>
            </c:minus>
            <c:spPr>
              <a:ln w="3175">
                <a:solidFill>
                  <a:srgbClr val="333333"/>
                </a:solidFill>
                <a:prstDash val="solid"/>
              </a:ln>
            </c:spPr>
          </c:errBars>
          <c:cat>
            <c:numRef>
              <c:f>'Figure 2'!$B$1:$F$1</c:f>
              <c:numCache>
                <c:formatCode>General</c:formatCode>
                <c:ptCount val="5"/>
                <c:pt idx="0">
                  <c:v>2003</c:v>
                </c:pt>
                <c:pt idx="1">
                  <c:v>2006</c:v>
                </c:pt>
                <c:pt idx="2">
                  <c:v>2009</c:v>
                </c:pt>
                <c:pt idx="3">
                  <c:v>2012</c:v>
                </c:pt>
                <c:pt idx="4">
                  <c:v>2015</c:v>
                </c:pt>
              </c:numCache>
            </c:numRef>
          </c:cat>
          <c:val>
            <c:numRef>
              <c:f>'Figure 2'!$B$3:$F$3</c:f>
              <c:numCache>
                <c:formatCode>General</c:formatCode>
                <c:ptCount val="5"/>
                <c:pt idx="0">
                  <c:v>498.2</c:v>
                </c:pt>
                <c:pt idx="1">
                  <c:v>492.1</c:v>
                </c:pt>
                <c:pt idx="2">
                  <c:v>496.7</c:v>
                </c:pt>
                <c:pt idx="3">
                  <c:v>481.6</c:v>
                </c:pt>
                <c:pt idx="4">
                  <c:v>475.2</c:v>
                </c:pt>
              </c:numCache>
            </c:numRef>
          </c:val>
          <c:smooth val="0"/>
          <c:extLst xmlns:c16r2="http://schemas.microsoft.com/office/drawing/2015/06/chart">
            <c:ext xmlns:c16="http://schemas.microsoft.com/office/drawing/2014/chart" uri="{C3380CC4-5D6E-409C-BE32-E72D297353CC}">
              <c16:uniqueId val="{00000001-D76F-411D-AD96-D8710E7C3FA2}"/>
            </c:ext>
          </c:extLst>
        </c:ser>
        <c:dLbls>
          <c:showLegendKey val="0"/>
          <c:showVal val="0"/>
          <c:showCatName val="0"/>
          <c:showSerName val="0"/>
          <c:showPercent val="0"/>
          <c:showBubbleSize val="0"/>
        </c:dLbls>
        <c:marker val="1"/>
        <c:smooth val="0"/>
        <c:axId val="269351656"/>
        <c:axId val="269093120"/>
      </c:lineChart>
      <c:catAx>
        <c:axId val="26935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093120"/>
        <c:crosses val="autoZero"/>
        <c:auto val="1"/>
        <c:lblAlgn val="ctr"/>
        <c:lblOffset val="100"/>
        <c:noMultiLvlLbl val="0"/>
      </c:catAx>
      <c:valAx>
        <c:axId val="269093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9351656"/>
        <c:crosses val="autoZero"/>
        <c:crossBetween val="between"/>
      </c:valAx>
      <c:spPr>
        <a:noFill/>
        <a:ln w="25400">
          <a:noFill/>
        </a:ln>
      </c:spPr>
    </c:plotArea>
    <c:legend>
      <c:legendPos val="b"/>
      <c:legendEntry>
        <c:idx val="2"/>
        <c:delete val="1"/>
      </c:legendEntry>
      <c:legendEntry>
        <c:idx val="3"/>
        <c:delete val="1"/>
      </c:legendEntry>
      <c:legendEntry>
        <c:idx val="4"/>
        <c:delete val="1"/>
      </c:legendEntry>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'Figure 4'!$A$2</c:f>
              <c:strCache>
                <c:ptCount val="1"/>
                <c:pt idx="0">
                  <c:v>CZE</c:v>
                </c:pt>
              </c:strCache>
            </c:strRef>
          </c:tx>
          <c:spPr>
            <a:ln w="19050">
              <a:noFill/>
            </a:ln>
          </c:spPr>
          <c:marker>
            <c:symbol val="circle"/>
            <c:size val="5"/>
            <c:spPr>
              <a:solidFill>
                <a:schemeClr val="tx1">
                  <a:lumMod val="50000"/>
                  <a:lumOff val="50000"/>
                </a:schemeClr>
              </a:solidFill>
              <a:ln w="9525">
                <a:solidFill>
                  <a:schemeClr val="tx1">
                    <a:lumMod val="50000"/>
                    <a:lumOff val="50000"/>
                  </a:schemeClr>
                </a:solidFill>
              </a:ln>
              <a:effectLst/>
            </c:spPr>
          </c:marker>
          <c:trendline>
            <c:spPr>
              <a:ln w="19050" cap="rnd">
                <a:solidFill>
                  <a:schemeClr val="tx1">
                    <a:lumMod val="50000"/>
                    <a:lumOff val="50000"/>
                  </a:schemeClr>
                </a:solidFill>
                <a:prstDash val="sysDot"/>
              </a:ln>
              <a:effectLst/>
            </c:spPr>
            <c:trendlineType val="linear"/>
            <c:dispRSqr val="0"/>
            <c:dispEq val="0"/>
          </c:trendline>
          <c:errBars>
            <c:errDir val="y"/>
            <c:errBarType val="both"/>
            <c:errValType val="cust"/>
            <c:noEndCap val="0"/>
            <c:plus>
              <c:numLit>
                <c:formatCode>General</c:formatCode>
                <c:ptCount val="1"/>
                <c:pt idx="0">
                  <c:v>8.4</c:v>
                </c:pt>
              </c:numLit>
            </c:plus>
            <c:minus>
              <c:numLit>
                <c:formatCode>General</c:formatCode>
                <c:ptCount val="1"/>
                <c:pt idx="0">
                  <c:v>8.4</c:v>
                </c:pt>
              </c:numLit>
            </c:minus>
            <c:spPr>
              <a:noFill/>
              <a:ln w="9525" cap="flat" cmpd="sng" algn="ctr">
                <a:solidFill>
                  <a:schemeClr val="tx1">
                    <a:lumMod val="65000"/>
                    <a:lumOff val="35000"/>
                  </a:schemeClr>
                </a:solidFill>
                <a:round/>
              </a:ln>
              <a:effectLst/>
            </c:spPr>
          </c:errBars>
          <c:cat>
            <c:numRef>
              <c:f>'Figure 4'!$B$1:$G$1</c:f>
              <c:numCache>
                <c:formatCode>General</c:formatCode>
                <c:ptCount val="6"/>
                <c:pt idx="0">
                  <c:v>2000</c:v>
                </c:pt>
                <c:pt idx="1">
                  <c:v>2003</c:v>
                </c:pt>
                <c:pt idx="2">
                  <c:v>2006</c:v>
                </c:pt>
                <c:pt idx="3">
                  <c:v>2009</c:v>
                </c:pt>
                <c:pt idx="4">
                  <c:v>2012</c:v>
                </c:pt>
                <c:pt idx="5">
                  <c:v>2015</c:v>
                </c:pt>
              </c:numCache>
            </c:numRef>
          </c:cat>
          <c:val>
            <c:numRef>
              <c:f>'Figure 4'!$B$2:$G$2</c:f>
              <c:numCache>
                <c:formatCode>General</c:formatCode>
                <c:ptCount val="6"/>
                <c:pt idx="0">
                  <c:v>492</c:v>
                </c:pt>
                <c:pt idx="1">
                  <c:v>489</c:v>
                </c:pt>
                <c:pt idx="2">
                  <c:v>483</c:v>
                </c:pt>
                <c:pt idx="3">
                  <c:v>478</c:v>
                </c:pt>
                <c:pt idx="4">
                  <c:v>493</c:v>
                </c:pt>
                <c:pt idx="5">
                  <c:v>487</c:v>
                </c:pt>
              </c:numCache>
            </c:numRef>
          </c:val>
          <c:smooth val="0"/>
          <c:extLst xmlns:c16r2="http://schemas.microsoft.com/office/drawing/2015/06/chart">
            <c:ext xmlns:c16="http://schemas.microsoft.com/office/drawing/2014/chart" uri="{C3380CC4-5D6E-409C-BE32-E72D297353CC}">
              <c16:uniqueId val="{00000000-DBCF-40A1-A012-32CDCFC5DC74}"/>
            </c:ext>
          </c:extLst>
        </c:ser>
        <c:ser>
          <c:idx val="1"/>
          <c:order val="1"/>
          <c:tx>
            <c:strRef>
              <c:f>'Figure 4'!$A$3</c:f>
              <c:strCache>
                <c:ptCount val="1"/>
                <c:pt idx="0">
                  <c:v>SVK</c:v>
                </c:pt>
              </c:strCache>
            </c:strRef>
          </c:tx>
          <c:spPr>
            <a:ln w="19050">
              <a:noFill/>
            </a:ln>
          </c:spPr>
          <c:marker>
            <c:symbol val="circle"/>
            <c:size val="5"/>
            <c:spPr>
              <a:solidFill>
                <a:schemeClr val="tx1"/>
              </a:solidFill>
              <a:ln w="9525">
                <a:solidFill>
                  <a:schemeClr val="tx1"/>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tx1"/>
                </a:solidFill>
                <a:prstDash val="sysDot"/>
              </a:ln>
              <a:effectLst/>
            </c:spPr>
            <c:trendlineType val="linear"/>
            <c:dispRSqr val="0"/>
            <c:dispEq val="0"/>
          </c:trendline>
          <c:errBars>
            <c:errDir val="y"/>
            <c:errBarType val="both"/>
            <c:errValType val="cust"/>
            <c:noEndCap val="0"/>
            <c:plus>
              <c:numLit>
                <c:formatCode>General</c:formatCode>
                <c:ptCount val="1"/>
                <c:pt idx="0">
                  <c:v>8.4</c:v>
                </c:pt>
              </c:numLit>
            </c:plus>
            <c:minus>
              <c:numLit>
                <c:formatCode>General</c:formatCode>
                <c:ptCount val="1"/>
                <c:pt idx="0">
                  <c:v>8.4</c:v>
                </c:pt>
              </c:numLit>
            </c:minus>
            <c:spPr>
              <a:ln w="3175">
                <a:solidFill>
                  <a:srgbClr val="333333"/>
                </a:solidFill>
                <a:prstDash val="solid"/>
              </a:ln>
            </c:spPr>
          </c:errBars>
          <c:cat>
            <c:numRef>
              <c:f>'Figure 4'!$B$1:$G$1</c:f>
              <c:numCache>
                <c:formatCode>General</c:formatCode>
                <c:ptCount val="6"/>
                <c:pt idx="0">
                  <c:v>2000</c:v>
                </c:pt>
                <c:pt idx="1">
                  <c:v>2003</c:v>
                </c:pt>
                <c:pt idx="2">
                  <c:v>2006</c:v>
                </c:pt>
                <c:pt idx="3">
                  <c:v>2009</c:v>
                </c:pt>
                <c:pt idx="4">
                  <c:v>2012</c:v>
                </c:pt>
                <c:pt idx="5">
                  <c:v>2015</c:v>
                </c:pt>
              </c:numCache>
            </c:numRef>
          </c:cat>
          <c:val>
            <c:numRef>
              <c:f>'Figure 4'!$B$3:$G$3</c:f>
              <c:numCache>
                <c:formatCode>General</c:formatCode>
                <c:ptCount val="6"/>
                <c:pt idx="1">
                  <c:v>469</c:v>
                </c:pt>
                <c:pt idx="2">
                  <c:v>466</c:v>
                </c:pt>
                <c:pt idx="3">
                  <c:v>477</c:v>
                </c:pt>
                <c:pt idx="4">
                  <c:v>463</c:v>
                </c:pt>
                <c:pt idx="5">
                  <c:v>453</c:v>
                </c:pt>
              </c:numCache>
            </c:numRef>
          </c:val>
          <c:smooth val="0"/>
          <c:extLst xmlns:c16r2="http://schemas.microsoft.com/office/drawing/2015/06/chart">
            <c:ext xmlns:c16="http://schemas.microsoft.com/office/drawing/2014/chart" uri="{C3380CC4-5D6E-409C-BE32-E72D297353CC}">
              <c16:uniqueId val="{00000001-DBCF-40A1-A012-32CDCFC5DC74}"/>
            </c:ext>
          </c:extLst>
        </c:ser>
        <c:dLbls>
          <c:showLegendKey val="0"/>
          <c:showVal val="0"/>
          <c:showCatName val="0"/>
          <c:showSerName val="0"/>
          <c:showPercent val="0"/>
          <c:showBubbleSize val="0"/>
        </c:dLbls>
        <c:marker val="1"/>
        <c:smooth val="0"/>
        <c:axId val="311426320"/>
        <c:axId val="311431808"/>
      </c:lineChart>
      <c:catAx>
        <c:axId val="31142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431808"/>
        <c:crosses val="autoZero"/>
        <c:auto val="1"/>
        <c:lblAlgn val="ctr"/>
        <c:lblOffset val="100"/>
        <c:noMultiLvlLbl val="0"/>
      </c:catAx>
      <c:valAx>
        <c:axId val="31143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426320"/>
        <c:crosses val="autoZero"/>
        <c:crossBetween val="between"/>
      </c:valAx>
      <c:spPr>
        <a:noFill/>
        <a:ln w="25400">
          <a:noFill/>
        </a:ln>
      </c:spPr>
    </c:plotArea>
    <c:legend>
      <c:legendPos val="b"/>
      <c:legendEntry>
        <c:idx val="2"/>
        <c:delete val="1"/>
      </c:legendEntry>
      <c:legendEntry>
        <c:idx val="3"/>
        <c:delete val="1"/>
      </c:legendEntry>
      <c:legendEntry>
        <c:idx val="4"/>
        <c:delete val="1"/>
      </c:legendEntry>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7A36D3B-8ACB-439A-95DE-569021EFFC04}" type="datetimeFigureOut">
              <a:rPr lang="cs-CZ" smtClean="0"/>
              <a:t>13.11.2019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307924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7A36D3B-8ACB-439A-95DE-569021EFFC04}" type="datetimeFigureOut">
              <a:rPr lang="cs-CZ" smtClean="0"/>
              <a:t>13.11.2019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203388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7A36D3B-8ACB-439A-95DE-569021EFFC04}" type="datetimeFigureOut">
              <a:rPr lang="cs-CZ" smtClean="0"/>
              <a:t>13.11.2019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79068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7A36D3B-8ACB-439A-95DE-569021EFFC04}" type="datetimeFigureOut">
              <a:rPr lang="cs-CZ" smtClean="0"/>
              <a:t>13.11.2019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338679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7A36D3B-8ACB-439A-95DE-569021EFFC04}" type="datetimeFigureOut">
              <a:rPr lang="cs-CZ" smtClean="0"/>
              <a:t>13.11.2019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208780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7A36D3B-8ACB-439A-95DE-569021EFFC04}" type="datetimeFigureOut">
              <a:rPr lang="cs-CZ" smtClean="0"/>
              <a:t>13.11.2019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112375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7A36D3B-8ACB-439A-95DE-569021EFFC04}" type="datetimeFigureOut">
              <a:rPr lang="cs-CZ" smtClean="0"/>
              <a:t>13.11.2019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61389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7A36D3B-8ACB-439A-95DE-569021EFFC04}" type="datetimeFigureOut">
              <a:rPr lang="cs-CZ" smtClean="0"/>
              <a:t>13.11.2019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3010557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7A36D3B-8ACB-439A-95DE-569021EFFC04}" type="datetimeFigureOut">
              <a:rPr lang="cs-CZ" smtClean="0"/>
              <a:t>13.11.2019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270962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7A36D3B-8ACB-439A-95DE-569021EFFC04}" type="datetimeFigureOut">
              <a:rPr lang="cs-CZ" smtClean="0"/>
              <a:t>13.11.2019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1400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7A36D3B-8ACB-439A-95DE-569021EFFC04}" type="datetimeFigureOut">
              <a:rPr lang="cs-CZ" smtClean="0"/>
              <a:t>13.11.2019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085849D-BFD8-42B2-8883-30B7B870E523}" type="slidenum">
              <a:rPr lang="cs-CZ" smtClean="0"/>
              <a:t>‹#›</a:t>
            </a:fld>
            <a:endParaRPr lang="cs-CZ"/>
          </a:p>
        </p:txBody>
      </p:sp>
    </p:spTree>
    <p:extLst>
      <p:ext uri="{BB962C8B-B14F-4D97-AF65-F5344CB8AC3E}">
        <p14:creationId xmlns:p14="http://schemas.microsoft.com/office/powerpoint/2010/main" val="2314919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36D3B-8ACB-439A-95DE-569021EFFC04}" type="datetimeFigureOut">
              <a:rPr lang="cs-CZ" smtClean="0"/>
              <a:t>13.11.2019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49D-BFD8-42B2-8883-30B7B870E523}" type="slidenum">
              <a:rPr lang="cs-CZ" smtClean="0"/>
              <a:t>‹#›</a:t>
            </a:fld>
            <a:endParaRPr lang="cs-CZ"/>
          </a:p>
        </p:txBody>
      </p:sp>
    </p:spTree>
    <p:extLst>
      <p:ext uri="{BB962C8B-B14F-4D97-AF65-F5344CB8AC3E}">
        <p14:creationId xmlns:p14="http://schemas.microsoft.com/office/powerpoint/2010/main" val="175187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ecd.org/pisa/" TargetMode="External"/><Relationship Id="rId2" Type="http://schemas.openxmlformats.org/officeDocument/2006/relationships/hyperlink" Target="https://www.csicr.cz/" TargetMode="External"/><Relationship Id="rId1" Type="http://schemas.openxmlformats.org/officeDocument/2006/relationships/slideLayout" Target="../slideLayouts/slideLayout2.xml"/><Relationship Id="rId5" Type="http://schemas.openxmlformats.org/officeDocument/2006/relationships/hyperlink" Target="https://www.oecd.org/skills/piaac/" TargetMode="External"/><Relationship Id="rId4" Type="http://schemas.openxmlformats.org/officeDocument/2006/relationships/hyperlink" Target="https://timssandpirls.bc.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Mezinárodní výzkumy výsledků </a:t>
            </a:r>
            <a:r>
              <a:rPr lang="cs-CZ" b="1" dirty="0" smtClean="0"/>
              <a:t>vzděláván</a:t>
            </a:r>
            <a:r>
              <a:rPr lang="cs-CZ" b="1" dirty="0"/>
              <a:t>í</a:t>
            </a:r>
            <a:endParaRPr lang="cs-CZ" dirty="0"/>
          </a:p>
        </p:txBody>
      </p:sp>
      <p:sp>
        <p:nvSpPr>
          <p:cNvPr id="3" name="Podnadpis 2"/>
          <p:cNvSpPr>
            <a:spLocks noGrp="1"/>
          </p:cNvSpPr>
          <p:nvPr>
            <p:ph type="subTitle" idx="1"/>
          </p:nvPr>
        </p:nvSpPr>
        <p:spPr>
          <a:xfrm>
            <a:off x="1524000" y="4110038"/>
            <a:ext cx="9144000" cy="1655762"/>
          </a:xfrm>
        </p:spPr>
        <p:txBody>
          <a:bodyPr>
            <a:normAutofit fontScale="92500" lnSpcReduction="10000"/>
          </a:bodyPr>
          <a:lstStyle/>
          <a:p>
            <a:r>
              <a:rPr lang="cs-CZ" sz="3600" dirty="0" smtClean="0"/>
              <a:t>Jana Straková</a:t>
            </a:r>
          </a:p>
          <a:p>
            <a:r>
              <a:rPr lang="cs-CZ" sz="3600" dirty="0" smtClean="0"/>
              <a:t>Ústav výzkumu a rozvoje vzdělávání, </a:t>
            </a:r>
            <a:r>
              <a:rPr lang="cs-CZ" sz="3600" dirty="0" err="1" smtClean="0"/>
              <a:t>PedF</a:t>
            </a:r>
            <a:r>
              <a:rPr lang="cs-CZ" sz="3600" dirty="0" smtClean="0"/>
              <a:t> UK</a:t>
            </a:r>
          </a:p>
          <a:p>
            <a:r>
              <a:rPr lang="cs-CZ" sz="3600" dirty="0" err="1" smtClean="0"/>
              <a:t>jana</a:t>
            </a:r>
            <a:r>
              <a:rPr lang="cs-CZ" sz="3600" dirty="0" smtClean="0"/>
              <a:t>.</a:t>
            </a:r>
            <a:r>
              <a:rPr lang="en-US" sz="3600" dirty="0" smtClean="0"/>
              <a:t>s</a:t>
            </a:r>
            <a:r>
              <a:rPr lang="cs-CZ" sz="3600" dirty="0" err="1" smtClean="0"/>
              <a:t>trakova</a:t>
            </a:r>
            <a:r>
              <a:rPr lang="en-US" sz="3600" dirty="0" smtClean="0"/>
              <a:t>@pedf.cuni.cz</a:t>
            </a:r>
            <a:endParaRPr lang="cs-CZ" sz="3600" dirty="0" smtClean="0"/>
          </a:p>
          <a:p>
            <a:endParaRPr lang="cs-CZ" sz="3600" dirty="0"/>
          </a:p>
        </p:txBody>
      </p:sp>
    </p:spTree>
    <p:extLst>
      <p:ext uri="{BB962C8B-B14F-4D97-AF65-F5344CB8AC3E}">
        <p14:creationId xmlns:p14="http://schemas.microsoft.com/office/powerpoint/2010/main" val="2324701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Koncepční rámec </a:t>
            </a:r>
            <a:r>
              <a:rPr lang="cs-CZ" dirty="0" smtClean="0"/>
              <a:t>přírodovědné gramotnosti PISA </a:t>
            </a:r>
            <a:r>
              <a:rPr lang="cs-CZ" dirty="0" smtClean="0"/>
              <a:t>2015</a:t>
            </a:r>
            <a:endParaRPr lang="en-GB" dirty="0"/>
          </a:p>
        </p:txBody>
      </p:sp>
      <p:pic>
        <p:nvPicPr>
          <p:cNvPr id="4" name="Zástupný symbol pro obsah 3"/>
          <p:cNvPicPr>
            <a:picLocks noGrp="1" noChangeAspect="1"/>
          </p:cNvPicPr>
          <p:nvPr>
            <p:ph idx="1"/>
          </p:nvPr>
        </p:nvPicPr>
        <p:blipFill>
          <a:blip r:embed="rId2"/>
          <a:stretch>
            <a:fillRect/>
          </a:stretch>
        </p:blipFill>
        <p:spPr>
          <a:xfrm>
            <a:off x="1785584" y="1825625"/>
            <a:ext cx="8620832" cy="4351338"/>
          </a:xfrm>
          <a:prstGeom prst="rect">
            <a:avLst/>
          </a:prstGeom>
        </p:spPr>
      </p:pic>
    </p:spTree>
    <p:extLst>
      <p:ext uri="{BB962C8B-B14F-4D97-AF65-F5344CB8AC3E}">
        <p14:creationId xmlns:p14="http://schemas.microsoft.com/office/powerpoint/2010/main" val="290795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 úlohy – přírodovědná gramotnost patnáctiletí</a:t>
            </a:r>
            <a:endParaRPr lang="en-GB" dirty="0"/>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err="1"/>
              <a:t>Mouchy</a:t>
            </a:r>
            <a:r>
              <a:rPr lang="en-US" b="1" dirty="0"/>
              <a:t> </a:t>
            </a:r>
            <a:endParaRPr lang="en-GB" dirty="0"/>
          </a:p>
          <a:p>
            <a:pPr marL="0" indent="0">
              <a:buNone/>
            </a:pPr>
            <a:r>
              <a:rPr lang="en-US" dirty="0"/>
              <a:t>(</a:t>
            </a:r>
            <a:r>
              <a:rPr lang="en-US" dirty="0" err="1"/>
              <a:t>zdroj</a:t>
            </a:r>
            <a:r>
              <a:rPr lang="en-US" dirty="0"/>
              <a:t> PISA 2000)</a:t>
            </a:r>
            <a:endParaRPr lang="en-GB" dirty="0"/>
          </a:p>
          <a:p>
            <a:pPr marL="0" indent="0">
              <a:buNone/>
            </a:pPr>
            <a:r>
              <a:rPr lang="cs-CZ" dirty="0"/>
              <a:t>Farmář choval dojnice na pokusné farmě. Ve chlévě u dobytka bylo tolik much, že to ohrožovalo zdraví zvířat. Farmář proto provedl postřik chléva i dobytka roztokem insekticidu A (prostředku na hubení hmyzu A). Téměř všechny mouchy tak vyhubil. Za nějakou dobu se však mouchy zase rozmnožily. Farmář znovu provedl postřik insekticidem. Výsledek byl obdobný jako při prvním postřiku. Uhynula většina much, ale ne všechny. Brzy se mouchy znovu rozmnožily a farmář je znovu postříkal insekticidem. Když se totéž opakovalo popáté, bylo jasné, že insekticid A účinkuje na mouchy čím dál tím méně.</a:t>
            </a:r>
            <a:endParaRPr lang="en-GB" dirty="0"/>
          </a:p>
          <a:p>
            <a:pPr marL="0" indent="0">
              <a:buNone/>
            </a:pPr>
            <a:r>
              <a:rPr lang="cs-CZ" dirty="0"/>
              <a:t>Farmář si uvědomil, že napoprvé si připravil velké množství roztoku insekticidu a s tím pak prováděl všechny postřiky. Z toho usoudil, že se možná roztok insekticidu časem rozložil. </a:t>
            </a:r>
            <a:endParaRPr lang="en-GB" dirty="0"/>
          </a:p>
          <a:p>
            <a:pPr marL="0" indent="0">
              <a:buNone/>
            </a:pPr>
            <a:r>
              <a:rPr lang="cs-CZ" dirty="0"/>
              <a:t> 1.   </a:t>
            </a:r>
            <a:r>
              <a:rPr lang="cs-CZ" i="1" dirty="0"/>
              <a:t>Farmář se domníval, že se insekticid  časem rozložil. Stručně vysvětlete, jak by se tento předpoklad dal ověřit.</a:t>
            </a:r>
            <a:endParaRPr lang="en-GB" dirty="0"/>
          </a:p>
          <a:p>
            <a:pPr marL="0" indent="0">
              <a:buNone/>
            </a:pPr>
            <a:r>
              <a:rPr lang="cs-CZ" i="1" dirty="0"/>
              <a:t>2.   Farmář se domníval, že se insekticid  časem rozložil. Navrhněte dvě jiná vysvětlení, proč insekticid A „účinkoval na mouchy čím dál tím méně.“</a:t>
            </a:r>
            <a:endParaRPr lang="en-GB" dirty="0"/>
          </a:p>
          <a:p>
            <a:endParaRPr lang="en-GB" dirty="0"/>
          </a:p>
        </p:txBody>
      </p:sp>
    </p:spTree>
    <p:extLst>
      <p:ext uri="{BB962C8B-B14F-4D97-AF65-F5344CB8AC3E}">
        <p14:creationId xmlns:p14="http://schemas.microsoft.com/office/powerpoint/2010/main" val="428466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98311" y="-1"/>
            <a:ext cx="10611556" cy="836613"/>
          </a:xfrm>
        </p:spPr>
        <p:txBody>
          <a:bodyPr>
            <a:normAutofit fontScale="90000"/>
          </a:bodyPr>
          <a:lstStyle/>
          <a:p>
            <a:r>
              <a:rPr lang="cs-CZ" sz="4000" dirty="0"/>
              <a:t>Ukázka úlohy – přírodovědná gramotnost </a:t>
            </a:r>
            <a:r>
              <a:rPr lang="cs-CZ" sz="4000" dirty="0" smtClean="0"/>
              <a:t>4. ročník </a:t>
            </a:r>
            <a:r>
              <a:rPr lang="cs-CZ" sz="4000" dirty="0" smtClean="0"/>
              <a:t>ZŠ</a:t>
            </a:r>
            <a:r>
              <a:rPr lang="en-US" sz="4000" dirty="0" smtClean="0"/>
              <a:t> </a:t>
            </a:r>
            <a:r>
              <a:rPr lang="cs-CZ" sz="4000" dirty="0" smtClean="0"/>
              <a:t>(</a:t>
            </a:r>
            <a:r>
              <a:rPr lang="en-US" sz="4000" dirty="0" smtClean="0"/>
              <a:t>TIMSS</a:t>
            </a:r>
            <a:r>
              <a:rPr lang="cs-CZ" sz="4000" dirty="0" smtClean="0"/>
              <a:t>)</a:t>
            </a:r>
            <a:endParaRPr lang="cs-CZ" altLang="cs-CZ" sz="4000" dirty="0"/>
          </a:p>
        </p:txBody>
      </p:sp>
      <p:pic>
        <p:nvPicPr>
          <p:cNvPr id="31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836613"/>
            <a:ext cx="6408738"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4149726"/>
            <a:ext cx="6697663"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679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42786"/>
          </a:xfrm>
        </p:spPr>
        <p:txBody>
          <a:bodyPr>
            <a:normAutofit fontScale="90000"/>
          </a:bodyPr>
          <a:lstStyle/>
          <a:p>
            <a:r>
              <a:rPr lang="cs-CZ" dirty="0"/>
              <a:t>Ukázka úlohy – </a:t>
            </a:r>
            <a:r>
              <a:rPr lang="cs-CZ" dirty="0" smtClean="0"/>
              <a:t>čtenářská </a:t>
            </a:r>
            <a:r>
              <a:rPr lang="cs-CZ" dirty="0"/>
              <a:t>gramotnost </a:t>
            </a:r>
            <a:r>
              <a:rPr lang="cs-CZ" dirty="0" smtClean="0"/>
              <a:t>patnáctiletí, úvodní text</a:t>
            </a:r>
            <a:endParaRPr lang="en-GB" dirty="0"/>
          </a:p>
        </p:txBody>
      </p:sp>
      <p:pic>
        <p:nvPicPr>
          <p:cNvPr id="9" name="Zástupný symbol pro obsah 8"/>
          <p:cNvPicPr>
            <a:picLocks noGrp="1" noChangeAspect="1"/>
          </p:cNvPicPr>
          <p:nvPr>
            <p:ph idx="1"/>
          </p:nvPr>
        </p:nvPicPr>
        <p:blipFill>
          <a:blip r:embed="rId2"/>
          <a:stretch>
            <a:fillRect/>
          </a:stretch>
        </p:blipFill>
        <p:spPr>
          <a:xfrm>
            <a:off x="3588225" y="1343378"/>
            <a:ext cx="4934886" cy="5230340"/>
          </a:xfrm>
          <a:prstGeom prst="rect">
            <a:avLst/>
          </a:prstGeom>
        </p:spPr>
      </p:pic>
      <p:pic>
        <p:nvPicPr>
          <p:cNvPr id="13" name="Obrázek 12" descr="old_ma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9906" y="2533932"/>
            <a:ext cx="1590675" cy="2151380"/>
          </a:xfrm>
          <a:prstGeom prst="rect">
            <a:avLst/>
          </a:prstGeom>
          <a:noFill/>
          <a:ln>
            <a:noFill/>
          </a:ln>
        </p:spPr>
      </p:pic>
    </p:spTree>
    <p:extLst>
      <p:ext uri="{BB962C8B-B14F-4D97-AF65-F5344CB8AC3E}">
        <p14:creationId xmlns:p14="http://schemas.microsoft.com/office/powerpoint/2010/main" val="422141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Ukázka úlohy – čtenářská gramotnost </a:t>
            </a:r>
            <a:r>
              <a:rPr lang="cs-CZ" dirty="0" smtClean="0"/>
              <a:t>patnáctiletí - </a:t>
            </a:r>
            <a:r>
              <a:rPr lang="cs-CZ" dirty="0" smtClean="0"/>
              <a:t>úlohy</a:t>
            </a:r>
            <a:endParaRPr lang="en-GB"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a:t>Kdyby</a:t>
            </a:r>
            <a:endParaRPr lang="en-GB" dirty="0"/>
          </a:p>
          <a:p>
            <a:pPr marL="0" indent="0">
              <a:buNone/>
            </a:pPr>
            <a:r>
              <a:rPr lang="cs-CZ" dirty="0"/>
              <a:t>(zdroj PISA 2000)</a:t>
            </a:r>
            <a:endParaRPr lang="en-GB" dirty="0"/>
          </a:p>
          <a:p>
            <a:pPr marL="0" indent="0">
              <a:buNone/>
            </a:pPr>
            <a:r>
              <a:rPr lang="cs-CZ" i="1" dirty="0"/>
              <a:t>Níže uvedený materiál se objevil v jednom časopise jako reklama na motocykly </a:t>
            </a:r>
            <a:r>
              <a:rPr lang="cs-CZ" i="1" dirty="0" err="1"/>
              <a:t>Harley-Davidson</a:t>
            </a:r>
            <a:r>
              <a:rPr lang="cs-CZ" i="1" dirty="0"/>
              <a:t>. S pomocí této reklamy odpověz na následující otázky.</a:t>
            </a:r>
            <a:endParaRPr lang="en-GB" i="1" dirty="0"/>
          </a:p>
          <a:p>
            <a:pPr marL="0" indent="0">
              <a:buNone/>
            </a:pPr>
            <a:r>
              <a:rPr lang="cs-CZ" i="1" dirty="0"/>
              <a:t> </a:t>
            </a:r>
            <a:endParaRPr lang="en-GB" i="1" dirty="0"/>
          </a:p>
          <a:p>
            <a:pPr marL="0" indent="0">
              <a:buNone/>
            </a:pPr>
            <a:r>
              <a:rPr lang="cs-CZ" dirty="0"/>
              <a:t>Otázka 1: Kdyby autor mohl žít svůj život znovu, tak by</a:t>
            </a:r>
            <a:endParaRPr lang="en-GB" i="1" dirty="0"/>
          </a:p>
          <a:p>
            <a:r>
              <a:rPr lang="cs-CZ" dirty="0"/>
              <a:t>žil déle a víc pracoval.</a:t>
            </a:r>
            <a:endParaRPr lang="en-GB" dirty="0"/>
          </a:p>
          <a:p>
            <a:r>
              <a:rPr lang="cs-CZ" dirty="0"/>
              <a:t>zkusil být opatrnější a vnímavější než dříve.</a:t>
            </a:r>
            <a:endParaRPr lang="en-GB" dirty="0"/>
          </a:p>
          <a:p>
            <a:r>
              <a:rPr lang="cs-CZ" dirty="0"/>
              <a:t>si užíval přítomnosti místo toho, aby ji nechal jen tak ubíhat.</a:t>
            </a:r>
            <a:endParaRPr lang="en-GB" dirty="0"/>
          </a:p>
          <a:p>
            <a:r>
              <a:rPr lang="cs-CZ" dirty="0"/>
              <a:t>se zajímal víc o ostatní než o sebe.</a:t>
            </a:r>
            <a:endParaRPr lang="en-GB" dirty="0"/>
          </a:p>
          <a:p>
            <a:pPr marL="0" indent="0">
              <a:buNone/>
            </a:pPr>
            <a:r>
              <a:rPr lang="cs-CZ" dirty="0"/>
              <a:t>Otázka 2: Souhlasíš s tímto poselstvím básně o životě? Vysvětli vlastními slovy, proč ano, nebo proč ne.</a:t>
            </a:r>
            <a:endParaRPr lang="en-GB" dirty="0"/>
          </a:p>
          <a:p>
            <a:pPr marL="0" indent="0">
              <a:buNone/>
            </a:pPr>
            <a:r>
              <a:rPr lang="cs-CZ" dirty="0"/>
              <a:t>Otázka 3: V informaci se objevují slova „Nebo také můžete počkat do zítřka". Vypadá to, jako by tato slova byla v rozporu s básní. Proč jsou v reklamě uvedena?</a:t>
            </a:r>
            <a:endParaRPr lang="en-GB" dirty="0"/>
          </a:p>
          <a:p>
            <a:endParaRPr lang="en-GB" dirty="0"/>
          </a:p>
        </p:txBody>
      </p:sp>
    </p:spTree>
    <p:extLst>
      <p:ext uri="{BB962C8B-B14F-4D97-AF65-F5344CB8AC3E}">
        <p14:creationId xmlns:p14="http://schemas.microsoft.com/office/powerpoint/2010/main" val="106076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53067" y="228600"/>
            <a:ext cx="8729133" cy="1066800"/>
          </a:xfrm>
        </p:spPr>
        <p:txBody>
          <a:bodyPr>
            <a:normAutofit fontScale="90000"/>
          </a:bodyPr>
          <a:lstStyle/>
          <a:p>
            <a:r>
              <a:rPr lang="cs-CZ" altLang="cs-CZ" sz="2400" b="1" dirty="0">
                <a:latin typeface="Arial" panose="020B0604020202020204" pitchFamily="34" charset="0"/>
                <a:cs typeface="Times New Roman" panose="02020603050405020304" pitchFamily="18" charset="0"/>
              </a:rPr>
              <a:t>Ukázka </a:t>
            </a:r>
            <a:r>
              <a:rPr lang="cs-CZ" altLang="cs-CZ" sz="2400" b="1" dirty="0" smtClean="0">
                <a:latin typeface="Arial" panose="020B0604020202020204" pitchFamily="34" charset="0"/>
                <a:cs typeface="Times New Roman" panose="02020603050405020304" pitchFamily="18" charset="0"/>
              </a:rPr>
              <a:t>praktické úlohy </a:t>
            </a:r>
            <a:r>
              <a:rPr lang="cs-CZ" altLang="cs-CZ" sz="2400" b="1" dirty="0">
                <a:latin typeface="Arial" panose="020B0604020202020204" pitchFamily="34" charset="0"/>
                <a:cs typeface="Times New Roman" panose="02020603050405020304" pitchFamily="18" charset="0"/>
              </a:rPr>
              <a:t>z mezinárodního výzkumu </a:t>
            </a:r>
            <a:r>
              <a:rPr lang="cs-CZ" altLang="cs-CZ" sz="2400" b="1" dirty="0" smtClean="0">
                <a:latin typeface="Arial" panose="020B0604020202020204" pitchFamily="34" charset="0"/>
              </a:rPr>
              <a:t>TIMSS 1995</a:t>
            </a:r>
            <a:r>
              <a:rPr lang="cs-CZ" altLang="cs-CZ" sz="2400" b="1" dirty="0" smtClean="0">
                <a:latin typeface="Arial" panose="020B0604020202020204" pitchFamily="34" charset="0"/>
                <a:cs typeface="Times New Roman" panose="02020603050405020304" pitchFamily="18" charset="0"/>
              </a:rPr>
              <a:t> </a:t>
            </a:r>
            <a:r>
              <a:rPr lang="en-US" altLang="cs-CZ" sz="2000" b="1" dirty="0">
                <a:latin typeface="Arial" panose="020B0604020202020204" pitchFamily="34" charset="0"/>
                <a:cs typeface="Times New Roman" panose="02020603050405020304" pitchFamily="18" charset="0"/>
              </a:rPr>
              <a:t/>
            </a:r>
            <a:br>
              <a:rPr lang="en-US" altLang="cs-CZ" sz="2000" b="1" dirty="0">
                <a:latin typeface="Arial" panose="020B0604020202020204" pitchFamily="34" charset="0"/>
                <a:cs typeface="Times New Roman" panose="02020603050405020304" pitchFamily="18" charset="0"/>
              </a:rPr>
            </a:br>
            <a:r>
              <a:rPr lang="en-US" altLang="cs-CZ" sz="2000" b="1" dirty="0">
                <a:latin typeface="Arial" panose="020B0604020202020204" pitchFamily="34" charset="0"/>
                <a:cs typeface="Times New Roman" panose="02020603050405020304" pitchFamily="18" charset="0"/>
              </a:rPr>
              <a:t> </a:t>
            </a:r>
            <a:r>
              <a:rPr lang="cs-CZ" altLang="cs-CZ" sz="2400" b="1" dirty="0">
                <a:latin typeface="Arial" panose="020B0604020202020204" pitchFamily="34" charset="0"/>
                <a:cs typeface="Times New Roman" panose="02020603050405020304" pitchFamily="18" charset="0"/>
              </a:rPr>
              <a:t>NÁDOBY</a:t>
            </a:r>
            <a:endParaRPr lang="en-US" altLang="cs-CZ" sz="2400" b="1" dirty="0">
              <a:latin typeface="Arial" panose="020B0604020202020204" pitchFamily="34" charset="0"/>
              <a:cs typeface="Times New Roman" panose="02020603050405020304" pitchFamily="18" charset="0"/>
            </a:endParaRPr>
          </a:p>
        </p:txBody>
      </p:sp>
      <p:sp>
        <p:nvSpPr>
          <p:cNvPr id="41987" name="Rectangle 3"/>
          <p:cNvSpPr>
            <a:spLocks noGrp="1" noChangeArrowheads="1"/>
          </p:cNvSpPr>
          <p:nvPr>
            <p:ph type="body" idx="1"/>
          </p:nvPr>
        </p:nvSpPr>
        <p:spPr>
          <a:xfrm>
            <a:off x="2133600" y="1341438"/>
            <a:ext cx="7696200" cy="4754562"/>
          </a:xfrm>
        </p:spPr>
        <p:txBody>
          <a:bodyPr>
            <a:normAutofit fontScale="92500" lnSpcReduction="20000"/>
          </a:bodyPr>
          <a:lstStyle/>
          <a:p>
            <a:pPr marL="609600" indent="-609600">
              <a:lnSpc>
                <a:spcPct val="80000"/>
              </a:lnSpc>
              <a:buNone/>
            </a:pPr>
            <a:r>
              <a:rPr lang="cs-CZ" altLang="cs-CZ" sz="1600" b="1" dirty="0"/>
              <a:t>Na tomto stanovišti bys měl(a) mít:</a:t>
            </a:r>
            <a:endParaRPr lang="cs-CZ" altLang="cs-CZ" sz="1600" dirty="0"/>
          </a:p>
          <a:p>
            <a:pPr marL="609600" indent="-609600">
              <a:lnSpc>
                <a:spcPct val="80000"/>
              </a:lnSpc>
            </a:pPr>
            <a:r>
              <a:rPr lang="cs-CZ" altLang="cs-CZ" sz="1600" dirty="0"/>
              <a:t>tři nádoby označené A, B, C</a:t>
            </a:r>
          </a:p>
          <a:p>
            <a:pPr marL="609600" indent="-609600">
              <a:lnSpc>
                <a:spcPct val="80000"/>
              </a:lnSpc>
            </a:pPr>
            <a:r>
              <a:rPr lang="cs-CZ" altLang="cs-CZ" sz="1600" dirty="0"/>
              <a:t>tři teploměry</a:t>
            </a:r>
          </a:p>
          <a:p>
            <a:pPr marL="609600" indent="-609600">
              <a:lnSpc>
                <a:spcPct val="80000"/>
              </a:lnSpc>
            </a:pPr>
            <a:r>
              <a:rPr lang="cs-CZ" altLang="cs-CZ" sz="1600" dirty="0"/>
              <a:t>hodiny nebo kapesní hodinky</a:t>
            </a:r>
          </a:p>
          <a:p>
            <a:pPr marL="609600" indent="-609600">
              <a:lnSpc>
                <a:spcPct val="80000"/>
              </a:lnSpc>
            </a:pPr>
            <a:r>
              <a:rPr lang="cs-CZ" altLang="cs-CZ" sz="1600" dirty="0"/>
              <a:t>nádobu s velmi horkou vodou (POZOR, zacházej s ní opatrně, aby ses neopařil(a)!)</a:t>
            </a:r>
          </a:p>
          <a:p>
            <a:pPr marL="609600" indent="-609600">
              <a:lnSpc>
                <a:spcPct val="80000"/>
              </a:lnSpc>
            </a:pPr>
            <a:r>
              <a:rPr lang="cs-CZ" altLang="cs-CZ" sz="1600" dirty="0"/>
              <a:t>kusy tvrdého papíru, které můžete použít k vytváření větru</a:t>
            </a:r>
          </a:p>
          <a:p>
            <a:pPr marL="609600" indent="-609600">
              <a:lnSpc>
                <a:spcPct val="80000"/>
              </a:lnSpc>
            </a:pPr>
            <a:r>
              <a:rPr lang="cs-CZ" altLang="cs-CZ" sz="1600" dirty="0"/>
              <a:t>papírové ručníky na utírání rozlité vody</a:t>
            </a:r>
          </a:p>
          <a:p>
            <a:pPr marL="609600" indent="-609600">
              <a:lnSpc>
                <a:spcPct val="80000"/>
              </a:lnSpc>
              <a:buNone/>
            </a:pPr>
            <a:r>
              <a:rPr lang="cs-CZ" altLang="cs-CZ" sz="1600" b="1" dirty="0"/>
              <a:t>Tvůj úkol:</a:t>
            </a:r>
            <a:r>
              <a:rPr lang="cs-CZ" altLang="cs-CZ" sz="1600" dirty="0"/>
              <a:t>  Urči, ve které nádobě by ti vydržel čaj nejdéle horký.</a:t>
            </a:r>
            <a:endParaRPr lang="cs-CZ" altLang="cs-CZ" sz="1600" b="1" dirty="0"/>
          </a:p>
          <a:p>
            <a:pPr marL="609600" indent="-609600">
              <a:lnSpc>
                <a:spcPct val="80000"/>
              </a:lnSpc>
              <a:buNone/>
            </a:pPr>
            <a:r>
              <a:rPr lang="cs-CZ" altLang="cs-CZ" sz="1600" b="1" dirty="0"/>
              <a:t>Co bys měl(a) udělat:</a:t>
            </a:r>
            <a:endParaRPr lang="cs-CZ" altLang="cs-CZ" sz="1600" dirty="0"/>
          </a:p>
          <a:p>
            <a:pPr marL="609600" indent="-609600">
              <a:lnSpc>
                <a:spcPct val="80000"/>
              </a:lnSpc>
            </a:pPr>
            <a:r>
              <a:rPr lang="cs-CZ" altLang="cs-CZ" sz="1600" dirty="0"/>
              <a:t>rozhodnout se, jaká měření budeš provádět (a jak často)</a:t>
            </a:r>
          </a:p>
          <a:p>
            <a:pPr marL="609600" indent="-609600">
              <a:lnSpc>
                <a:spcPct val="80000"/>
              </a:lnSpc>
            </a:pPr>
            <a:r>
              <a:rPr lang="cs-CZ" altLang="cs-CZ" sz="1600" dirty="0"/>
              <a:t>zhotovit tabulku, do které budeš zapisovat svá měření</a:t>
            </a:r>
          </a:p>
          <a:p>
            <a:pPr marL="609600" indent="-609600">
              <a:lnSpc>
                <a:spcPct val="80000"/>
              </a:lnSpc>
            </a:pPr>
            <a:r>
              <a:rPr lang="cs-CZ" altLang="cs-CZ" sz="1600" dirty="0"/>
              <a:t>ze svých měření vyvodit závěry a zodpovědět následující otázky</a:t>
            </a:r>
          </a:p>
          <a:p>
            <a:pPr marL="609600" indent="-609600">
              <a:lnSpc>
                <a:spcPct val="80000"/>
              </a:lnSpc>
              <a:buNone/>
            </a:pPr>
            <a:r>
              <a:rPr lang="cs-CZ" altLang="cs-CZ" sz="1600" dirty="0" smtClean="0"/>
              <a:t>1. Proveď </a:t>
            </a:r>
            <a:r>
              <a:rPr lang="cs-CZ" altLang="cs-CZ" sz="1600" dirty="0"/>
              <a:t>pokusy, které ti umožní zjistit, v jakém typu nádoby by ti čaj vydržel nejdelší </a:t>
            </a:r>
            <a:r>
              <a:rPr lang="cs-CZ" altLang="cs-CZ" sz="1600" dirty="0" smtClean="0"/>
              <a:t>dobu</a:t>
            </a:r>
          </a:p>
          <a:p>
            <a:pPr marL="609600" indent="-609600">
              <a:lnSpc>
                <a:spcPct val="80000"/>
              </a:lnSpc>
              <a:buNone/>
            </a:pPr>
            <a:r>
              <a:rPr lang="cs-CZ" altLang="cs-CZ" sz="1600" dirty="0" smtClean="0"/>
              <a:t>horký</a:t>
            </a:r>
            <a:r>
              <a:rPr lang="cs-CZ" altLang="cs-CZ" sz="1600" dirty="0"/>
              <a:t>. Použij pomůcky, které máš k dispozici. Svá měření zaznamenej do tabulky.</a:t>
            </a:r>
            <a:endParaRPr lang="cs-CZ" altLang="cs-CZ" sz="1600" b="1" dirty="0"/>
          </a:p>
          <a:p>
            <a:pPr marL="609600" indent="-609600">
              <a:lnSpc>
                <a:spcPct val="80000"/>
              </a:lnSpc>
              <a:buNone/>
            </a:pPr>
            <a:r>
              <a:rPr lang="cs-CZ" altLang="cs-CZ" sz="1600" dirty="0"/>
              <a:t>2. Která nádoba by podle tvých měření udržela čaj horký po nejdelší dobu?</a:t>
            </a:r>
          </a:p>
          <a:p>
            <a:pPr marL="609600" indent="-609600">
              <a:lnSpc>
                <a:spcPct val="80000"/>
              </a:lnSpc>
              <a:buNone/>
            </a:pPr>
            <a:r>
              <a:rPr lang="cs-CZ" altLang="cs-CZ" sz="1600" dirty="0"/>
              <a:t>3. Proč si myslíš, že je tato nádoba pro daný účel nejvhodnější? </a:t>
            </a:r>
          </a:p>
          <a:p>
            <a:pPr marL="609600" indent="-609600">
              <a:lnSpc>
                <a:spcPct val="80000"/>
              </a:lnSpc>
              <a:buNone/>
            </a:pPr>
            <a:r>
              <a:rPr lang="cs-CZ" altLang="cs-CZ" sz="1600" dirty="0"/>
              <a:t>4. Kterou z nádob by sis vybral(a) jako nejvhodnější k uchování zmrzliny?</a:t>
            </a:r>
          </a:p>
          <a:p>
            <a:pPr marL="609600" indent="-609600">
              <a:lnSpc>
                <a:spcPct val="80000"/>
              </a:lnSpc>
              <a:buNone/>
            </a:pPr>
            <a:r>
              <a:rPr lang="cs-CZ" altLang="cs-CZ" sz="1600" dirty="0"/>
              <a:t>5. Zdůvodni, proč si myslíš, že by v této nádobě vydržela zmrzlina nejdéle ztuhlá?</a:t>
            </a:r>
            <a:endParaRPr lang="en-US" altLang="cs-CZ" sz="1600" dirty="0"/>
          </a:p>
        </p:txBody>
      </p:sp>
    </p:spTree>
    <p:extLst>
      <p:ext uri="{BB962C8B-B14F-4D97-AF65-F5344CB8AC3E}">
        <p14:creationId xmlns:p14="http://schemas.microsoft.com/office/powerpoint/2010/main" val="18945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Nové hodnocené dimenze – </a:t>
            </a:r>
            <a:r>
              <a:rPr lang="cs-CZ" smtClean="0"/>
              <a:t>globální kompetence</a:t>
            </a:r>
            <a:endParaRPr lang="cs-CZ" dirty="0"/>
          </a:p>
        </p:txBody>
      </p:sp>
      <p:pic>
        <p:nvPicPr>
          <p:cNvPr id="6" name="Zástupný symbol pro obsah 5"/>
          <p:cNvPicPr>
            <a:picLocks noGrp="1" noChangeAspect="1"/>
          </p:cNvPicPr>
          <p:nvPr>
            <p:ph idx="1"/>
          </p:nvPr>
        </p:nvPicPr>
        <p:blipFill>
          <a:blip r:embed="rId2"/>
          <a:stretch>
            <a:fillRect/>
          </a:stretch>
        </p:blipFill>
        <p:spPr>
          <a:xfrm>
            <a:off x="3935915" y="1825625"/>
            <a:ext cx="4320169" cy="4351338"/>
          </a:xfrm>
          <a:prstGeom prst="rect">
            <a:avLst/>
          </a:prstGeom>
        </p:spPr>
      </p:pic>
    </p:spTree>
    <p:extLst>
      <p:ext uri="{BB962C8B-B14F-4D97-AF65-F5344CB8AC3E}">
        <p14:creationId xmlns:p14="http://schemas.microsoft.com/office/powerpoint/2010/main" val="137252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Přechod na elektronickou administraci</a:t>
            </a:r>
            <a:endParaRPr lang="cs-CZ" dirty="0"/>
          </a:p>
        </p:txBody>
      </p:sp>
      <p:sp>
        <p:nvSpPr>
          <p:cNvPr id="3" name="Zástupný symbol pro obsah 2"/>
          <p:cNvSpPr>
            <a:spLocks noGrp="1"/>
          </p:cNvSpPr>
          <p:nvPr>
            <p:ph idx="1"/>
          </p:nvPr>
        </p:nvSpPr>
        <p:spPr/>
        <p:txBody>
          <a:bodyPr>
            <a:normAutofit/>
          </a:bodyPr>
          <a:lstStyle/>
          <a:p>
            <a:pPr marL="0" indent="0">
              <a:buNone/>
            </a:pPr>
            <a:r>
              <a:rPr lang="cs-CZ" sz="3200" dirty="0"/>
              <a:t>p</a:t>
            </a:r>
            <a:r>
              <a:rPr lang="cs-CZ" sz="3200" dirty="0" smtClean="0"/>
              <a:t>oprvé ve výzkumu PIAAC 2012</a:t>
            </a:r>
          </a:p>
          <a:p>
            <a:pPr lvl="1"/>
            <a:r>
              <a:rPr lang="cs-CZ" dirty="0" smtClean="0"/>
              <a:t>alternativa písemného testu pro respondenty bez zkušeností s ICT</a:t>
            </a:r>
          </a:p>
          <a:p>
            <a:pPr lvl="1"/>
            <a:r>
              <a:rPr lang="cs-CZ" dirty="0" smtClean="0"/>
              <a:t>okamžité vyhodnocení správných odpovědí</a:t>
            </a:r>
          </a:p>
          <a:p>
            <a:pPr lvl="1"/>
            <a:r>
              <a:rPr lang="cs-CZ" dirty="0"/>
              <a:t>adaptivní </a:t>
            </a:r>
            <a:r>
              <a:rPr lang="cs-CZ" dirty="0" smtClean="0"/>
              <a:t>testování</a:t>
            </a:r>
          </a:p>
          <a:p>
            <a:pPr lvl="1"/>
            <a:r>
              <a:rPr lang="cs-CZ" dirty="0" smtClean="0"/>
              <a:t>možnost sledování postup řešení</a:t>
            </a:r>
          </a:p>
          <a:p>
            <a:pPr marL="0" indent="0">
              <a:buNone/>
            </a:pPr>
            <a:r>
              <a:rPr lang="cs-CZ" sz="3200" dirty="0" smtClean="0"/>
              <a:t>PISA </a:t>
            </a:r>
          </a:p>
          <a:p>
            <a:pPr lvl="1"/>
            <a:r>
              <a:rPr lang="cs-CZ" dirty="0" smtClean="0"/>
              <a:t>v PISA 2015 použita elektronická administrace, ale země mohly volit písemnou alternativu</a:t>
            </a:r>
          </a:p>
          <a:p>
            <a:pPr lvl="1"/>
            <a:r>
              <a:rPr lang="cs-CZ" dirty="0" smtClean="0"/>
              <a:t>30</a:t>
            </a:r>
            <a:r>
              <a:rPr lang="en-US" dirty="0" smtClean="0"/>
              <a:t> % </a:t>
            </a:r>
            <a:r>
              <a:rPr lang="cs-CZ" dirty="0" smtClean="0"/>
              <a:t>úloh externě kódovaných</a:t>
            </a:r>
          </a:p>
          <a:p>
            <a:pPr lvl="1"/>
            <a:r>
              <a:rPr lang="cs-CZ" dirty="0" smtClean="0"/>
              <a:t>řešení problémů ve spolupráci</a:t>
            </a:r>
          </a:p>
          <a:p>
            <a:pPr marL="457200" lvl="1" indent="0">
              <a:buNone/>
            </a:pPr>
            <a:endParaRPr lang="cs-CZ" dirty="0" smtClean="0"/>
          </a:p>
          <a:p>
            <a:pPr lvl="1"/>
            <a:endParaRPr lang="cs-CZ" dirty="0" smtClean="0"/>
          </a:p>
          <a:p>
            <a:endParaRPr lang="cs-CZ" sz="3600" dirty="0" smtClean="0"/>
          </a:p>
        </p:txBody>
      </p:sp>
    </p:spTree>
    <p:extLst>
      <p:ext uri="{BB962C8B-B14F-4D97-AF65-F5344CB8AC3E}">
        <p14:creationId xmlns:p14="http://schemas.microsoft.com/office/powerpoint/2010/main" val="12060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Realizace v ČR</a:t>
            </a:r>
            <a:endParaRPr lang="cs-CZ" dirty="0"/>
          </a:p>
        </p:txBody>
      </p:sp>
      <p:sp>
        <p:nvSpPr>
          <p:cNvPr id="3" name="Zástupný symbol pro obsah 2"/>
          <p:cNvSpPr>
            <a:spLocks noGrp="1"/>
          </p:cNvSpPr>
          <p:nvPr>
            <p:ph idx="1"/>
          </p:nvPr>
        </p:nvSpPr>
        <p:spPr/>
        <p:txBody>
          <a:bodyPr>
            <a:normAutofit/>
          </a:bodyPr>
          <a:lstStyle/>
          <a:p>
            <a:pPr marL="0" indent="0">
              <a:buNone/>
            </a:pPr>
            <a:r>
              <a:rPr lang="cs-CZ" sz="3200" dirty="0"/>
              <a:t>ž</a:t>
            </a:r>
            <a:r>
              <a:rPr lang="cs-CZ" sz="3200" dirty="0" smtClean="0"/>
              <a:t>ákovská populace</a:t>
            </a:r>
          </a:p>
          <a:p>
            <a:pPr lvl="1"/>
            <a:r>
              <a:rPr lang="cs-CZ" dirty="0" smtClean="0"/>
              <a:t>ČŠI (realizace i rozhodování)</a:t>
            </a:r>
          </a:p>
          <a:p>
            <a:pPr lvl="1"/>
            <a:r>
              <a:rPr lang="cs-CZ" dirty="0"/>
              <a:t>a</a:t>
            </a:r>
            <a:r>
              <a:rPr lang="cs-CZ" dirty="0" smtClean="0"/>
              <a:t>dministrace inspektory</a:t>
            </a:r>
          </a:p>
          <a:p>
            <a:pPr lvl="1"/>
            <a:r>
              <a:rPr lang="cs-CZ" dirty="0"/>
              <a:t>v</a:t>
            </a:r>
            <a:r>
              <a:rPr lang="cs-CZ" dirty="0" smtClean="0"/>
              <a:t>ýběr (150-350 škol, 4000 – 9000 žáků, komplikovaná stratifikace, výzkum PISA základní i střední školy)</a:t>
            </a:r>
          </a:p>
          <a:p>
            <a:pPr marL="0" indent="0">
              <a:buNone/>
            </a:pPr>
            <a:r>
              <a:rPr lang="cs-CZ" sz="3200" dirty="0" smtClean="0"/>
              <a:t>dospělá </a:t>
            </a:r>
            <a:r>
              <a:rPr lang="cs-CZ" sz="3200" dirty="0"/>
              <a:t>populace</a:t>
            </a:r>
          </a:p>
          <a:p>
            <a:pPr lvl="1"/>
            <a:r>
              <a:rPr lang="cs-CZ" dirty="0"/>
              <a:t>v</a:t>
            </a:r>
            <a:r>
              <a:rPr lang="cs-CZ" dirty="0" smtClean="0"/>
              <a:t> roce 2011 koordinoval ÚIV/DZS, sbíral</a:t>
            </a:r>
            <a:r>
              <a:rPr lang="en-US" dirty="0" smtClean="0"/>
              <a:t>o</a:t>
            </a:r>
            <a:r>
              <a:rPr lang="cs-CZ" dirty="0" smtClean="0"/>
              <a:t> SC</a:t>
            </a:r>
            <a:r>
              <a:rPr lang="en-US" dirty="0" smtClean="0"/>
              <a:t>&amp;C</a:t>
            </a:r>
            <a:endParaRPr lang="cs-CZ" dirty="0"/>
          </a:p>
          <a:p>
            <a:pPr lvl="1"/>
            <a:r>
              <a:rPr lang="cs-CZ" dirty="0" smtClean="0"/>
              <a:t>výběr </a:t>
            </a:r>
            <a:r>
              <a:rPr lang="en-US" dirty="0" smtClean="0"/>
              <a:t>p</a:t>
            </a:r>
            <a:r>
              <a:rPr lang="cs-CZ" dirty="0" err="1" smtClean="0"/>
              <a:t>řes</a:t>
            </a:r>
            <a:r>
              <a:rPr lang="cs-CZ" dirty="0" smtClean="0"/>
              <a:t> volební okrsky, návratnost 66</a:t>
            </a:r>
            <a:r>
              <a:rPr lang="en-US" dirty="0" smtClean="0"/>
              <a:t> %</a:t>
            </a:r>
            <a:r>
              <a:rPr lang="cs-CZ" dirty="0" smtClean="0"/>
              <a:t> (Slovensko registr, TNS/</a:t>
            </a:r>
            <a:r>
              <a:rPr lang="cs-CZ" dirty="0" err="1" smtClean="0"/>
              <a:t>Kantar</a:t>
            </a:r>
            <a:r>
              <a:rPr lang="cs-CZ" dirty="0" smtClean="0"/>
              <a:t>)</a:t>
            </a:r>
            <a:endParaRPr lang="cs-CZ" dirty="0"/>
          </a:p>
          <a:p>
            <a:pPr marL="457200" lvl="1" indent="0">
              <a:buNone/>
            </a:pPr>
            <a:endParaRPr lang="cs-CZ" dirty="0" smtClean="0"/>
          </a:p>
          <a:p>
            <a:pPr lvl="1"/>
            <a:endParaRPr lang="cs-CZ" dirty="0" smtClean="0"/>
          </a:p>
          <a:p>
            <a:endParaRPr lang="cs-CZ" sz="3600" dirty="0" smtClean="0"/>
          </a:p>
        </p:txBody>
      </p:sp>
    </p:spTree>
    <p:extLst>
      <p:ext uri="{BB962C8B-B14F-4D97-AF65-F5344CB8AC3E}">
        <p14:creationId xmlns:p14="http://schemas.microsoft.com/office/powerpoint/2010/main" val="3939729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Data z mezinárodních výzkumů výsledků vzdělávání</a:t>
            </a:r>
            <a:endParaRPr lang="cs-CZ" dirty="0"/>
          </a:p>
        </p:txBody>
      </p:sp>
      <p:sp>
        <p:nvSpPr>
          <p:cNvPr id="3" name="Zástupný symbol pro obsah 2"/>
          <p:cNvSpPr>
            <a:spLocks noGrp="1"/>
          </p:cNvSpPr>
          <p:nvPr>
            <p:ph idx="1"/>
          </p:nvPr>
        </p:nvSpPr>
        <p:spPr/>
        <p:txBody>
          <a:bodyPr>
            <a:normAutofit/>
          </a:bodyPr>
          <a:lstStyle/>
          <a:p>
            <a:r>
              <a:rPr lang="cs-CZ" dirty="0" smtClean="0"/>
              <a:t>vážení </a:t>
            </a:r>
            <a:r>
              <a:rPr lang="cs-CZ" dirty="0"/>
              <a:t>(školní váha, žákovská váha</a:t>
            </a:r>
            <a:r>
              <a:rPr lang="cs-CZ" dirty="0" smtClean="0"/>
              <a:t>)</a:t>
            </a:r>
          </a:p>
          <a:p>
            <a:r>
              <a:rPr lang="cs-CZ" dirty="0" err="1" smtClean="0"/>
              <a:t>škálování</a:t>
            </a:r>
            <a:r>
              <a:rPr lang="cs-CZ" dirty="0" smtClean="0"/>
              <a:t> (IRT, vícenásobné imputace, </a:t>
            </a:r>
            <a:r>
              <a:rPr lang="cs-CZ" dirty="0" err="1" smtClean="0"/>
              <a:t>plausible</a:t>
            </a:r>
            <a:r>
              <a:rPr lang="cs-CZ" dirty="0" smtClean="0"/>
              <a:t> </a:t>
            </a:r>
            <a:r>
              <a:rPr lang="cs-CZ" dirty="0" err="1" smtClean="0"/>
              <a:t>values</a:t>
            </a:r>
            <a:r>
              <a:rPr lang="cs-CZ" dirty="0" smtClean="0"/>
              <a:t>, trendová škála)</a:t>
            </a:r>
          </a:p>
          <a:p>
            <a:r>
              <a:rPr lang="cs-CZ" dirty="0" smtClean="0"/>
              <a:t>replikační váhy (korekce vícestupňového výběru)</a:t>
            </a:r>
          </a:p>
          <a:p>
            <a:r>
              <a:rPr lang="cs-CZ" dirty="0"/>
              <a:t>m</a:t>
            </a:r>
            <a:r>
              <a:rPr lang="cs-CZ" dirty="0" smtClean="0"/>
              <a:t>ožnost použití specializovaného software (data </a:t>
            </a:r>
            <a:r>
              <a:rPr lang="cs-CZ" dirty="0" err="1" smtClean="0"/>
              <a:t>explorer</a:t>
            </a:r>
            <a:r>
              <a:rPr lang="cs-CZ" dirty="0" smtClean="0"/>
              <a:t>, IDB </a:t>
            </a:r>
            <a:r>
              <a:rPr lang="cs-CZ" dirty="0" err="1" smtClean="0"/>
              <a:t>analyser</a:t>
            </a:r>
            <a:r>
              <a:rPr lang="cs-CZ" dirty="0" smtClean="0"/>
              <a:t>, M Plus, R</a:t>
            </a:r>
            <a:r>
              <a:rPr lang="cs-CZ" dirty="0" smtClean="0"/>
              <a:t>)</a:t>
            </a:r>
            <a:endParaRPr lang="cs-CZ" dirty="0" smtClean="0"/>
          </a:p>
          <a:p>
            <a:endParaRPr lang="cs-CZ" sz="3600" dirty="0" smtClean="0"/>
          </a:p>
        </p:txBody>
      </p:sp>
    </p:spTree>
    <p:extLst>
      <p:ext uri="{BB962C8B-B14F-4D97-AF65-F5344CB8AC3E}">
        <p14:creationId xmlns:p14="http://schemas.microsoft.com/office/powerpoint/2010/main" val="320491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Mezinárodní výzkumy výsledků vzdělávání jsou</a:t>
            </a:r>
            <a:endParaRPr lang="cs-CZ" dirty="0"/>
          </a:p>
        </p:txBody>
      </p:sp>
      <p:sp>
        <p:nvSpPr>
          <p:cNvPr id="3" name="Zástupný symbol pro obsah 2"/>
          <p:cNvSpPr>
            <a:spLocks noGrp="1"/>
          </p:cNvSpPr>
          <p:nvPr>
            <p:ph idx="1"/>
          </p:nvPr>
        </p:nvSpPr>
        <p:spPr/>
        <p:txBody>
          <a:bodyPr>
            <a:normAutofit/>
          </a:bodyPr>
          <a:lstStyle/>
          <a:p>
            <a:r>
              <a:rPr lang="cs-CZ" sz="3600" dirty="0" smtClean="0"/>
              <a:t>standardizované </a:t>
            </a:r>
            <a:r>
              <a:rPr lang="cs-CZ" sz="3600" dirty="0"/>
              <a:t>externí testy, které jsou administrovány na výběrových souborech a slouží k monitoringu vzdělávacích </a:t>
            </a:r>
            <a:r>
              <a:rPr lang="cs-CZ" sz="3600" dirty="0" smtClean="0"/>
              <a:t>systémů, nikoli jednotlivců</a:t>
            </a:r>
          </a:p>
          <a:p>
            <a:r>
              <a:rPr lang="cs-CZ" sz="3600" dirty="0" smtClean="0"/>
              <a:t>jsou </a:t>
            </a:r>
            <a:r>
              <a:rPr lang="cs-CZ" sz="3600" dirty="0"/>
              <a:t>vyvíjeny v mezinárodní spolupráci a zadávány jednotně ve všech zúčastněných zemích, tedy pouze omezeným způsobem reflektují národní kurikula a cíle </a:t>
            </a:r>
            <a:r>
              <a:rPr lang="cs-CZ" sz="3600" dirty="0" smtClean="0"/>
              <a:t>vzdělávání</a:t>
            </a:r>
          </a:p>
        </p:txBody>
      </p:sp>
    </p:spTree>
    <p:extLst>
      <p:ext uri="{BB962C8B-B14F-4D97-AF65-F5344CB8AC3E}">
        <p14:creationId xmlns:p14="http://schemas.microsoft.com/office/powerpoint/2010/main" val="258701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Zdroje informací o mezinárodních výzkumech</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sz="3200" dirty="0"/>
              <a:t>databáze s národními proměnnými na stránkách ČŠI</a:t>
            </a:r>
          </a:p>
          <a:p>
            <a:pPr marL="0" indent="0">
              <a:buNone/>
            </a:pPr>
            <a:r>
              <a:rPr lang="cs-CZ" sz="3600" dirty="0" smtClean="0">
                <a:hlinkClick r:id="rId2"/>
              </a:rPr>
              <a:t>https</a:t>
            </a:r>
            <a:r>
              <a:rPr lang="cs-CZ" sz="3600" dirty="0">
                <a:hlinkClick r:id="rId2"/>
              </a:rPr>
              <a:t>://www.csicr.cz</a:t>
            </a:r>
            <a:r>
              <a:rPr lang="cs-CZ" sz="3600" dirty="0" smtClean="0">
                <a:hlinkClick r:id="rId2"/>
              </a:rPr>
              <a:t>/</a:t>
            </a:r>
            <a:endParaRPr lang="cs-CZ" sz="3600" dirty="0" smtClean="0"/>
          </a:p>
          <a:p>
            <a:pPr marL="0" indent="0">
              <a:buNone/>
            </a:pPr>
            <a:endParaRPr lang="cs-CZ" sz="3600" dirty="0" smtClean="0">
              <a:hlinkClick r:id="rId3"/>
            </a:endParaRPr>
          </a:p>
          <a:p>
            <a:pPr marL="0" indent="0">
              <a:buNone/>
            </a:pPr>
            <a:r>
              <a:rPr lang="cs-CZ" sz="3600" dirty="0"/>
              <a:t>databáze k dispozici na stránkách mezinárodních organizátorů (IEA, OECD) s testovými nástroji a technickými </a:t>
            </a:r>
            <a:r>
              <a:rPr lang="cs-CZ" sz="3600" dirty="0" smtClean="0"/>
              <a:t>manuály:</a:t>
            </a:r>
            <a:endParaRPr lang="cs-CZ" sz="3600" dirty="0" smtClean="0">
              <a:hlinkClick r:id="rId3"/>
            </a:endParaRPr>
          </a:p>
          <a:p>
            <a:pPr marL="0" indent="0">
              <a:buNone/>
            </a:pPr>
            <a:r>
              <a:rPr lang="cs-CZ" sz="3600" dirty="0" smtClean="0">
                <a:hlinkClick r:id="rId3"/>
              </a:rPr>
              <a:t>http</a:t>
            </a:r>
            <a:r>
              <a:rPr lang="cs-CZ" sz="3600" dirty="0">
                <a:hlinkClick r:id="rId3"/>
              </a:rPr>
              <a:t>://www.oecd.org/pisa</a:t>
            </a:r>
            <a:r>
              <a:rPr lang="cs-CZ" sz="3600" dirty="0" smtClean="0">
                <a:hlinkClick r:id="rId3"/>
              </a:rPr>
              <a:t>/</a:t>
            </a:r>
            <a:endParaRPr lang="cs-CZ" sz="3600" dirty="0" smtClean="0"/>
          </a:p>
          <a:p>
            <a:pPr marL="0" indent="0">
              <a:buNone/>
            </a:pPr>
            <a:r>
              <a:rPr lang="cs-CZ" sz="3600" dirty="0">
                <a:hlinkClick r:id="rId4"/>
              </a:rPr>
              <a:t>https://timssandpirls.bc.edu</a:t>
            </a:r>
            <a:r>
              <a:rPr lang="cs-CZ" sz="3600" dirty="0" smtClean="0">
                <a:hlinkClick r:id="rId4"/>
              </a:rPr>
              <a:t>/</a:t>
            </a:r>
            <a:endParaRPr lang="cs-CZ" sz="3600" dirty="0" smtClean="0"/>
          </a:p>
          <a:p>
            <a:pPr marL="0" indent="0">
              <a:buNone/>
            </a:pPr>
            <a:r>
              <a:rPr lang="cs-CZ" sz="3600" dirty="0">
                <a:hlinkClick r:id="rId5"/>
              </a:rPr>
              <a:t>https://www.oecd.org/skills/piaac</a:t>
            </a:r>
            <a:r>
              <a:rPr lang="cs-CZ" sz="3600" dirty="0" smtClean="0">
                <a:hlinkClick r:id="rId5"/>
              </a:rPr>
              <a:t>/</a:t>
            </a:r>
            <a:endParaRPr lang="cs-CZ" sz="3600" dirty="0" smtClean="0"/>
          </a:p>
          <a:p>
            <a:pPr marL="0" indent="0">
              <a:buNone/>
            </a:pPr>
            <a:endParaRPr lang="cs-CZ" sz="3600" dirty="0" smtClean="0"/>
          </a:p>
          <a:p>
            <a:endParaRPr lang="cs-CZ" sz="3600" dirty="0" smtClean="0"/>
          </a:p>
          <a:p>
            <a:endParaRPr lang="cs-CZ" sz="3600" dirty="0" smtClean="0"/>
          </a:p>
        </p:txBody>
      </p:sp>
    </p:spTree>
    <p:extLst>
      <p:ext uri="{BB962C8B-B14F-4D97-AF65-F5344CB8AC3E}">
        <p14:creationId xmlns:p14="http://schemas.microsoft.com/office/powerpoint/2010/main" val="164135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Vybrané poznatky z mezinárodních výzkumů</a:t>
            </a:r>
            <a:endParaRPr lang="cs-CZ" dirty="0"/>
          </a:p>
        </p:txBody>
      </p:sp>
    </p:spTree>
    <p:extLst>
      <p:ext uri="{BB962C8B-B14F-4D97-AF65-F5344CB8AC3E}">
        <p14:creationId xmlns:p14="http://schemas.microsoft.com/office/powerpoint/2010/main" val="171452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defRPr/>
            </a:pPr>
            <a:endParaRPr lang="cs-CZ" sz="2700" dirty="0"/>
          </a:p>
          <a:p>
            <a:pPr>
              <a:defRPr/>
            </a:pPr>
            <a:endParaRPr lang="cs-CZ" sz="2700" dirty="0"/>
          </a:p>
          <a:p>
            <a:pPr>
              <a:defRPr/>
            </a:pPr>
            <a:endParaRPr lang="cs-CZ" sz="2700" dirty="0"/>
          </a:p>
        </p:txBody>
      </p:sp>
      <p:sp>
        <p:nvSpPr>
          <p:cNvPr id="5" name="Zástupný symbol pro obsah 2"/>
          <p:cNvSpPr txBox="1">
            <a:spLocks/>
          </p:cNvSpPr>
          <p:nvPr/>
        </p:nvSpPr>
        <p:spPr bwMode="auto">
          <a:xfrm>
            <a:off x="2133600" y="17526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endParaRPr lang="cs-CZ" sz="2700" kern="0"/>
          </a:p>
          <a:p>
            <a:pPr>
              <a:defRPr/>
            </a:pPr>
            <a:endParaRPr lang="cs-CZ" sz="2700" kern="0"/>
          </a:p>
          <a:p>
            <a:pPr>
              <a:defRPr/>
            </a:pPr>
            <a:endParaRPr lang="cs-CZ" sz="2700" kern="0" dirty="0"/>
          </a:p>
        </p:txBody>
      </p:sp>
      <p:pic>
        <p:nvPicPr>
          <p:cNvPr id="2048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2174876"/>
            <a:ext cx="5957888"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Grp="1" noChangeArrowheads="1"/>
          </p:cNvSpPr>
          <p:nvPr>
            <p:ph type="title" idx="4294967295"/>
          </p:nvPr>
        </p:nvSpPr>
        <p:spPr>
          <a:xfrm>
            <a:off x="2209800" y="188914"/>
            <a:ext cx="7772400" cy="503237"/>
          </a:xfrm>
        </p:spPr>
        <p:txBody>
          <a:bodyPr/>
          <a:lstStyle/>
          <a:p>
            <a:pPr eaLnBrk="1" hangingPunct="1"/>
            <a:r>
              <a:rPr lang="cs-CZ" altLang="cs-CZ" sz="2400" b="1">
                <a:latin typeface="Arial" panose="020B0604020202020204" pitchFamily="34" charset="0"/>
              </a:rPr>
              <a:t>Výsledky žáků 4. ročníků ve výzkumu PIRLS</a:t>
            </a:r>
            <a:endParaRPr lang="en-US" altLang="cs-CZ" sz="1800" b="1">
              <a:latin typeface="Arial" panose="020B0604020202020204" pitchFamily="34" charset="0"/>
            </a:endParaRPr>
          </a:p>
        </p:txBody>
      </p:sp>
    </p:spTree>
    <p:extLst>
      <p:ext uri="{BB962C8B-B14F-4D97-AF65-F5344CB8AC3E}">
        <p14:creationId xmlns:p14="http://schemas.microsoft.com/office/powerpoint/2010/main" val="98875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3770489" y="666943"/>
            <a:ext cx="4797778" cy="5698420"/>
          </a:xfrm>
          <a:prstGeom prst="rect">
            <a:avLst/>
          </a:prstGeom>
        </p:spPr>
      </p:pic>
    </p:spTree>
    <p:extLst>
      <p:ext uri="{BB962C8B-B14F-4D97-AF65-F5344CB8AC3E}">
        <p14:creationId xmlns:p14="http://schemas.microsoft.com/office/powerpoint/2010/main" val="4199361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8213" y="1"/>
            <a:ext cx="7772400" cy="874713"/>
          </a:xfrm>
        </p:spPr>
        <p:txBody>
          <a:bodyPr>
            <a:normAutofit fontScale="90000"/>
          </a:bodyPr>
          <a:lstStyle/>
          <a:p>
            <a:pPr eaLnBrk="1" hangingPunct="1"/>
            <a:r>
              <a:rPr lang="cs-CZ" altLang="cs-CZ" sz="3200" b="1">
                <a:latin typeface="Arial" panose="020B0604020202020204" pitchFamily="34" charset="0"/>
                <a:cs typeface="Arial" panose="020B0604020202020204" pitchFamily="34" charset="0"/>
              </a:rPr>
              <a:t>Výsledky TIMSS matematika – žáci 4. ročníku</a:t>
            </a:r>
          </a:p>
        </p:txBody>
      </p:sp>
      <p:pic>
        <p:nvPicPr>
          <p:cNvPr id="29699"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3488" y="1557339"/>
            <a:ext cx="70485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01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1639" y="463550"/>
            <a:ext cx="6308725"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547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08213" y="1"/>
            <a:ext cx="7772400" cy="874713"/>
          </a:xfrm>
        </p:spPr>
        <p:txBody>
          <a:bodyPr>
            <a:normAutofit fontScale="90000"/>
          </a:bodyPr>
          <a:lstStyle/>
          <a:p>
            <a:pPr eaLnBrk="1" hangingPunct="1"/>
            <a:r>
              <a:rPr lang="cs-CZ" altLang="cs-CZ" sz="3200" b="1">
                <a:latin typeface="Arial" panose="020B0604020202020204" pitchFamily="34" charset="0"/>
                <a:cs typeface="Arial" panose="020B0604020202020204" pitchFamily="34" charset="0"/>
              </a:rPr>
              <a:t>Výsledky TIMSS přírodověda – žáci 4. ročníku</a:t>
            </a:r>
          </a:p>
        </p:txBody>
      </p:sp>
      <p:pic>
        <p:nvPicPr>
          <p:cNvPr id="41987"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617663"/>
            <a:ext cx="74691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963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25" y="1162050"/>
            <a:ext cx="47307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184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891" y="365125"/>
            <a:ext cx="11055927" cy="1325563"/>
          </a:xfrm>
        </p:spPr>
        <p:txBody>
          <a:bodyPr>
            <a:normAutofit/>
          </a:bodyPr>
          <a:lstStyle/>
          <a:p>
            <a:r>
              <a:rPr lang="cs-CZ" dirty="0" smtClean="0"/>
              <a:t>Matematická gramotnost patnáctiletí (ČR, SR, PISA)</a:t>
            </a:r>
            <a:endParaRPr lang="cs-CZ" dirty="0"/>
          </a:p>
        </p:txBody>
      </p:sp>
      <p:sp>
        <p:nvSpPr>
          <p:cNvPr id="3" name="Zástupný symbol pro obsah 2"/>
          <p:cNvSpPr>
            <a:spLocks noGrp="1"/>
          </p:cNvSpPr>
          <p:nvPr>
            <p:ph idx="1"/>
          </p:nvPr>
        </p:nvSpPr>
        <p:spPr/>
        <p:txBody>
          <a:bodyPr>
            <a:normAutofit/>
          </a:bodyPr>
          <a:lstStyle/>
          <a:p>
            <a:pPr marL="0" indent="0">
              <a:buNone/>
            </a:pPr>
            <a:endParaRPr lang="cs-CZ" sz="3600" dirty="0" smtClean="0"/>
          </a:p>
          <a:p>
            <a:endParaRPr lang="cs-CZ" sz="3600" dirty="0" smtClean="0"/>
          </a:p>
          <a:p>
            <a:endParaRPr lang="cs-CZ" sz="3600" dirty="0" smtClean="0"/>
          </a:p>
        </p:txBody>
      </p:sp>
      <p:graphicFrame>
        <p:nvGraphicFramePr>
          <p:cNvPr id="5" name="Graf 4"/>
          <p:cNvGraphicFramePr>
            <a:graphicFrameLocks/>
          </p:cNvGraphicFramePr>
          <p:nvPr>
            <p:extLst>
              <p:ext uri="{D42A27DB-BD31-4B8C-83A1-F6EECF244321}">
                <p14:modId xmlns:p14="http://schemas.microsoft.com/office/powerpoint/2010/main" val="1453492512"/>
              </p:ext>
            </p:extLst>
          </p:nvPr>
        </p:nvGraphicFramePr>
        <p:xfrm>
          <a:off x="2246489" y="1868487"/>
          <a:ext cx="6818489" cy="4069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33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81891" y="365125"/>
            <a:ext cx="11055927" cy="1325563"/>
          </a:xfrm>
        </p:spPr>
        <p:txBody>
          <a:bodyPr>
            <a:normAutofit/>
          </a:bodyPr>
          <a:lstStyle/>
          <a:p>
            <a:r>
              <a:rPr lang="cs-CZ" dirty="0"/>
              <a:t>Č</a:t>
            </a:r>
            <a:r>
              <a:rPr lang="cs-CZ" dirty="0" smtClean="0"/>
              <a:t>tenářská gramotnost patnáctiletí (ČR, SR)</a:t>
            </a:r>
            <a:endParaRPr lang="cs-CZ" dirty="0"/>
          </a:p>
        </p:txBody>
      </p:sp>
      <p:sp>
        <p:nvSpPr>
          <p:cNvPr id="3" name="Zástupný symbol pro obsah 2"/>
          <p:cNvSpPr>
            <a:spLocks noGrp="1"/>
          </p:cNvSpPr>
          <p:nvPr>
            <p:ph idx="1"/>
          </p:nvPr>
        </p:nvSpPr>
        <p:spPr/>
        <p:txBody>
          <a:bodyPr>
            <a:normAutofit/>
          </a:bodyPr>
          <a:lstStyle/>
          <a:p>
            <a:pPr marL="0" indent="0">
              <a:buNone/>
            </a:pPr>
            <a:endParaRPr lang="cs-CZ" sz="3600" dirty="0" smtClean="0"/>
          </a:p>
          <a:p>
            <a:endParaRPr lang="cs-CZ" sz="3600" dirty="0" smtClean="0"/>
          </a:p>
          <a:p>
            <a:endParaRPr lang="cs-CZ" sz="3600" dirty="0" smtClean="0"/>
          </a:p>
        </p:txBody>
      </p:sp>
      <p:graphicFrame>
        <p:nvGraphicFramePr>
          <p:cNvPr id="6" name="Graf 5"/>
          <p:cNvGraphicFramePr>
            <a:graphicFrameLocks/>
          </p:cNvGraphicFramePr>
          <p:nvPr>
            <p:extLst>
              <p:ext uri="{D42A27DB-BD31-4B8C-83A1-F6EECF244321}">
                <p14:modId xmlns:p14="http://schemas.microsoft.com/office/powerpoint/2010/main" val="3190582933"/>
              </p:ext>
            </p:extLst>
          </p:nvPr>
        </p:nvGraphicFramePr>
        <p:xfrm>
          <a:off x="2314223" y="2057399"/>
          <a:ext cx="5926666" cy="36660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831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p:txBody>
          <a:bodyPr>
            <a:normAutofit/>
          </a:bodyPr>
          <a:lstStyle/>
          <a:p>
            <a:r>
              <a:rPr lang="en-US" sz="3600" dirty="0" err="1" smtClean="0"/>
              <a:t>Historie</a:t>
            </a:r>
            <a:r>
              <a:rPr lang="en-US" sz="3600" dirty="0" smtClean="0"/>
              <a:t> a v</a:t>
            </a:r>
            <a:r>
              <a:rPr lang="cs-CZ" sz="3600" dirty="0" err="1" smtClean="0"/>
              <a:t>ýznam</a:t>
            </a:r>
            <a:endParaRPr lang="en-US" sz="3600" dirty="0" smtClean="0"/>
          </a:p>
          <a:p>
            <a:r>
              <a:rPr lang="cs-CZ" sz="3600" dirty="0" smtClean="0"/>
              <a:t>Realizace</a:t>
            </a:r>
          </a:p>
          <a:p>
            <a:r>
              <a:rPr lang="cs-CZ" sz="3600" dirty="0" smtClean="0"/>
              <a:t>Vybrané poznatky týkající se vědomostí a dovedností české žákovské a dospělé </a:t>
            </a:r>
            <a:r>
              <a:rPr lang="cs-CZ" sz="3600" dirty="0" smtClean="0"/>
              <a:t>populace</a:t>
            </a:r>
            <a:endParaRPr lang="cs-CZ" sz="3600" dirty="0" smtClean="0"/>
          </a:p>
        </p:txBody>
      </p:sp>
    </p:spTree>
    <p:extLst>
      <p:ext uri="{BB962C8B-B14F-4D97-AF65-F5344CB8AC3E}">
        <p14:creationId xmlns:p14="http://schemas.microsoft.com/office/powerpoint/2010/main" val="1056082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marL="0" indent="0">
              <a:buNone/>
              <a:defRPr/>
            </a:pPr>
            <a:endParaRPr lang="cs-CZ" sz="2700" dirty="0"/>
          </a:p>
          <a:p>
            <a:pPr>
              <a:defRPr/>
            </a:pPr>
            <a:endParaRPr lang="cs-CZ" sz="2700" dirty="0"/>
          </a:p>
          <a:p>
            <a:pPr>
              <a:defRPr/>
            </a:pPr>
            <a:endParaRPr lang="cs-CZ" sz="2700" dirty="0"/>
          </a:p>
        </p:txBody>
      </p:sp>
      <p:sp>
        <p:nvSpPr>
          <p:cNvPr id="5" name="Zástupný symbol pro obsah 2"/>
          <p:cNvSpPr txBox="1">
            <a:spLocks/>
          </p:cNvSpPr>
          <p:nvPr/>
        </p:nvSpPr>
        <p:spPr bwMode="auto">
          <a:xfrm>
            <a:off x="2133600" y="17526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endParaRPr lang="cs-CZ" sz="2700" kern="0"/>
          </a:p>
          <a:p>
            <a:pPr>
              <a:defRPr/>
            </a:pPr>
            <a:endParaRPr lang="cs-CZ" sz="2700" kern="0"/>
          </a:p>
          <a:p>
            <a:pPr>
              <a:defRPr/>
            </a:pPr>
            <a:endParaRPr lang="cs-CZ" sz="2700" kern="0" dirty="0"/>
          </a:p>
        </p:txBody>
      </p:sp>
      <p:pic>
        <p:nvPicPr>
          <p:cNvPr id="4301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4" y="1077913"/>
            <a:ext cx="8726487"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p:cNvSpPr>
            <a:spLocks noGrp="1" noChangeArrowheads="1"/>
          </p:cNvSpPr>
          <p:nvPr>
            <p:ph type="title" idx="4294967295"/>
          </p:nvPr>
        </p:nvSpPr>
        <p:spPr>
          <a:xfrm>
            <a:off x="2209800" y="188914"/>
            <a:ext cx="7772400" cy="706437"/>
          </a:xfrm>
        </p:spPr>
        <p:txBody>
          <a:bodyPr>
            <a:normAutofit fontScale="90000"/>
          </a:bodyPr>
          <a:lstStyle/>
          <a:p>
            <a:pPr eaLnBrk="1" hangingPunct="1"/>
            <a:r>
              <a:rPr lang="cs-CZ" altLang="cs-CZ" sz="2400" b="1">
                <a:latin typeface="Arial" panose="020B0604020202020204" pitchFamily="34" charset="0"/>
              </a:rPr>
              <a:t>Výsledky českých patnáctiletých žáků ve výzkumu PISA</a:t>
            </a:r>
            <a:endParaRPr lang="en-US" altLang="cs-CZ" sz="1800" b="1">
              <a:latin typeface="Arial" panose="020B0604020202020204" pitchFamily="34" charset="0"/>
            </a:endParaRPr>
          </a:p>
        </p:txBody>
      </p:sp>
    </p:spTree>
    <p:extLst>
      <p:ext uri="{BB962C8B-B14F-4D97-AF65-F5344CB8AC3E}">
        <p14:creationId xmlns:p14="http://schemas.microsoft.com/office/powerpoint/2010/main" val="352010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022" y="225632"/>
            <a:ext cx="10515600" cy="643612"/>
          </a:xfrm>
        </p:spPr>
        <p:txBody>
          <a:bodyPr>
            <a:normAutofit fontScale="90000"/>
          </a:bodyPr>
          <a:lstStyle/>
          <a:p>
            <a:r>
              <a:rPr lang="cs-CZ" dirty="0" smtClean="0"/>
              <a:t>Vědomosti a dovednosti dospělých PIAAC 2012</a:t>
            </a:r>
            <a:endParaRPr lang="en-GB" dirty="0"/>
          </a:p>
        </p:txBody>
      </p:sp>
      <p:graphicFrame>
        <p:nvGraphicFramePr>
          <p:cNvPr id="4" name="Object 567"/>
          <p:cNvGraphicFramePr>
            <a:graphicFrameLocks noChangeAspect="1"/>
          </p:cNvGraphicFramePr>
          <p:nvPr>
            <p:extLst>
              <p:ext uri="{D42A27DB-BD31-4B8C-83A1-F6EECF244321}">
                <p14:modId xmlns:p14="http://schemas.microsoft.com/office/powerpoint/2010/main" val="1456020424"/>
              </p:ext>
            </p:extLst>
          </p:nvPr>
        </p:nvGraphicFramePr>
        <p:xfrm>
          <a:off x="1734097" y="979342"/>
          <a:ext cx="6424985" cy="5793991"/>
        </p:xfrm>
        <a:graphic>
          <a:graphicData uri="http://schemas.openxmlformats.org/presentationml/2006/ole">
            <mc:AlternateContent xmlns:mc="http://schemas.openxmlformats.org/markup-compatibility/2006">
              <mc:Choice xmlns:v="urn:schemas-microsoft-com:vml" Requires="v">
                <p:oleObj spid="_x0000_s2107" name="Dokument" r:id="rId3" imgW="5868798" imgH="5667684" progId="Word.Document.8">
                  <p:embed/>
                </p:oleObj>
              </mc:Choice>
              <mc:Fallback>
                <p:oleObj name="Dokument" r:id="rId3" imgW="5868798" imgH="566768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097" y="979342"/>
                        <a:ext cx="6424985" cy="579399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89081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idx="4294967295"/>
          </p:nvPr>
        </p:nvSpPr>
        <p:spPr>
          <a:xfrm>
            <a:off x="2532064" y="0"/>
            <a:ext cx="7678737" cy="1474788"/>
          </a:xfrm>
        </p:spPr>
        <p:txBody>
          <a:bodyPr/>
          <a:lstStyle/>
          <a:p>
            <a:pPr eaLnBrk="1" hangingPunct="1"/>
            <a:r>
              <a:rPr lang="cs-CZ" altLang="cs-CZ" sz="2800" b="1"/>
              <a:t>Matematické dovednosti podle pohlaví a věku (PIAAC)</a:t>
            </a:r>
            <a:r>
              <a:rPr lang="cs-CZ" altLang="cs-CZ" smtClean="0"/>
              <a:t> </a:t>
            </a:r>
          </a:p>
        </p:txBody>
      </p:sp>
      <p:sp>
        <p:nvSpPr>
          <p:cNvPr id="66563" name="Rectangle 3"/>
          <p:cNvSpPr>
            <a:spLocks noChangeArrowheads="1"/>
          </p:cNvSpPr>
          <p:nvPr/>
        </p:nvSpPr>
        <p:spPr bwMode="auto">
          <a:xfrm>
            <a:off x="1524001" y="9853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a:spcBef>
                <a:spcPct val="20000"/>
              </a:spcBef>
              <a:buChar char="•"/>
              <a:tabLst>
                <a:tab pos="-400050" algn="l"/>
              </a:tabLst>
              <a:defRPr sz="3200">
                <a:solidFill>
                  <a:schemeClr val="tx1"/>
                </a:solidFill>
                <a:latin typeface="Times New Roman" panose="02020603050405020304" pitchFamily="18" charset="0"/>
              </a:defRPr>
            </a:lvl1pPr>
            <a:lvl2pPr marL="742950" indent="-285750" defTabSz="457200">
              <a:spcBef>
                <a:spcPct val="20000"/>
              </a:spcBef>
              <a:buChar char="–"/>
              <a:tabLst>
                <a:tab pos="-400050" algn="l"/>
              </a:tabLst>
              <a:defRPr sz="2800">
                <a:solidFill>
                  <a:schemeClr val="tx1"/>
                </a:solidFill>
                <a:latin typeface="Times New Roman" panose="02020603050405020304" pitchFamily="18" charset="0"/>
              </a:defRPr>
            </a:lvl2pPr>
            <a:lvl3pPr marL="1143000" indent="-228600" defTabSz="457200">
              <a:spcBef>
                <a:spcPct val="20000"/>
              </a:spcBef>
              <a:buChar char="•"/>
              <a:tabLst>
                <a:tab pos="-400050" algn="l"/>
              </a:tabLst>
              <a:defRPr sz="2400">
                <a:solidFill>
                  <a:schemeClr val="tx1"/>
                </a:solidFill>
                <a:latin typeface="Times New Roman" panose="02020603050405020304" pitchFamily="18" charset="0"/>
              </a:defRPr>
            </a:lvl3pPr>
            <a:lvl4pPr marL="1600200" indent="-228600" defTabSz="457200">
              <a:spcBef>
                <a:spcPct val="20000"/>
              </a:spcBef>
              <a:buChar char="–"/>
              <a:tabLst>
                <a:tab pos="-400050" algn="l"/>
              </a:tabLst>
              <a:defRPr sz="2000">
                <a:solidFill>
                  <a:schemeClr val="tx1"/>
                </a:solidFill>
                <a:latin typeface="Times New Roman" panose="02020603050405020304" pitchFamily="18" charset="0"/>
              </a:defRPr>
            </a:lvl4pPr>
            <a:lvl5pPr marL="2057400" indent="-228600" defTabSz="457200">
              <a:spcBef>
                <a:spcPct val="20000"/>
              </a:spcBef>
              <a:buChar char="»"/>
              <a:tabLst>
                <a:tab pos="-400050" algn="l"/>
              </a:tabLst>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9pPr>
          </a:lstStyle>
          <a:p>
            <a:pPr>
              <a:spcBef>
                <a:spcPct val="0"/>
              </a:spcBef>
              <a:buFontTx/>
              <a:buNone/>
            </a:pPr>
            <a:endParaRPr lang="cs-CZ" altLang="cs-CZ" sz="1800">
              <a:latin typeface="Arial" panose="020B0604020202020204" pitchFamily="34" charset="0"/>
              <a:ea typeface="MS PGothic" panose="020B0600070205080204" pitchFamily="34" charset="-128"/>
            </a:endParaRPr>
          </a:p>
        </p:txBody>
      </p:sp>
      <p:sp>
        <p:nvSpPr>
          <p:cNvPr id="66564" name="Rectangle 4"/>
          <p:cNvSpPr>
            <a:spLocks noChangeArrowheads="1"/>
          </p:cNvSpPr>
          <p:nvPr/>
        </p:nvSpPr>
        <p:spPr bwMode="auto">
          <a:xfrm>
            <a:off x="1981200" y="1169988"/>
            <a:ext cx="1841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a:spcBef>
                <a:spcPct val="20000"/>
              </a:spcBef>
              <a:buChar char="•"/>
              <a:tabLst>
                <a:tab pos="-400050" algn="l"/>
              </a:tabLst>
              <a:defRPr sz="3200">
                <a:solidFill>
                  <a:schemeClr val="tx1"/>
                </a:solidFill>
                <a:latin typeface="Times New Roman" panose="02020603050405020304" pitchFamily="18" charset="0"/>
              </a:defRPr>
            </a:lvl1pPr>
            <a:lvl2pPr marL="742950" indent="-285750" defTabSz="457200">
              <a:spcBef>
                <a:spcPct val="20000"/>
              </a:spcBef>
              <a:buChar char="–"/>
              <a:tabLst>
                <a:tab pos="-400050" algn="l"/>
              </a:tabLst>
              <a:defRPr sz="2800">
                <a:solidFill>
                  <a:schemeClr val="tx1"/>
                </a:solidFill>
                <a:latin typeface="Times New Roman" panose="02020603050405020304" pitchFamily="18" charset="0"/>
              </a:defRPr>
            </a:lvl2pPr>
            <a:lvl3pPr marL="1143000" indent="-228600" defTabSz="457200">
              <a:spcBef>
                <a:spcPct val="20000"/>
              </a:spcBef>
              <a:buChar char="•"/>
              <a:tabLst>
                <a:tab pos="-400050" algn="l"/>
              </a:tabLst>
              <a:defRPr sz="2400">
                <a:solidFill>
                  <a:schemeClr val="tx1"/>
                </a:solidFill>
                <a:latin typeface="Times New Roman" panose="02020603050405020304" pitchFamily="18" charset="0"/>
              </a:defRPr>
            </a:lvl3pPr>
            <a:lvl4pPr marL="1600200" indent="-228600" defTabSz="457200">
              <a:spcBef>
                <a:spcPct val="20000"/>
              </a:spcBef>
              <a:buChar char="–"/>
              <a:tabLst>
                <a:tab pos="-400050" algn="l"/>
              </a:tabLst>
              <a:defRPr sz="2000">
                <a:solidFill>
                  <a:schemeClr val="tx1"/>
                </a:solidFill>
                <a:latin typeface="Times New Roman" panose="02020603050405020304" pitchFamily="18" charset="0"/>
              </a:defRPr>
            </a:lvl4pPr>
            <a:lvl5pPr marL="2057400" indent="-228600" defTabSz="457200">
              <a:spcBef>
                <a:spcPct val="20000"/>
              </a:spcBef>
              <a:buChar char="»"/>
              <a:tabLst>
                <a:tab pos="-400050" algn="l"/>
              </a:tabLst>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tabLst>
                <a:tab pos="-400050" algn="l"/>
              </a:tabLst>
              <a:defRPr sz="2000">
                <a:solidFill>
                  <a:schemeClr val="tx1"/>
                </a:solidFill>
                <a:latin typeface="Times New Roman" panose="02020603050405020304" pitchFamily="18" charset="0"/>
              </a:defRPr>
            </a:lvl9pPr>
          </a:lstStyle>
          <a:p>
            <a:pPr>
              <a:spcBef>
                <a:spcPct val="0"/>
              </a:spcBef>
              <a:buFontTx/>
              <a:buNone/>
            </a:pPr>
            <a:r>
              <a:rPr lang="cs-CZ" altLang="cs-CZ" sz="900">
                <a:latin typeface="Arial" panose="020B0604020202020204" pitchFamily="34" charset="0"/>
                <a:ea typeface="MS PGothic" panose="020B0600070205080204" pitchFamily="34" charset="-128"/>
              </a:rPr>
              <a:t/>
            </a:r>
            <a:br>
              <a:rPr lang="cs-CZ" altLang="cs-CZ" sz="900">
                <a:latin typeface="Arial" panose="020B0604020202020204" pitchFamily="34" charset="0"/>
                <a:ea typeface="MS PGothic" panose="020B0600070205080204" pitchFamily="34" charset="-128"/>
              </a:rPr>
            </a:br>
            <a:endParaRPr lang="cs-CZ" altLang="cs-CZ" sz="1200">
              <a:latin typeface="Arial" panose="020B0604020202020204" pitchFamily="34" charset="0"/>
              <a:ea typeface="MS PGothic" panose="020B0600070205080204" pitchFamily="34" charset="-128"/>
              <a:cs typeface="Times New Roman" panose="02020603050405020304" pitchFamily="18" charset="0"/>
            </a:endParaRPr>
          </a:p>
          <a:p>
            <a:pPr>
              <a:spcBef>
                <a:spcPct val="0"/>
              </a:spcBef>
              <a:buFontTx/>
              <a:buNone/>
            </a:pPr>
            <a:endParaRPr lang="cs-CZ" altLang="cs-CZ" sz="1800">
              <a:latin typeface="Arial" panose="020B0604020202020204" pitchFamily="34" charset="0"/>
              <a:ea typeface="MS PGothic" panose="020B0600070205080204" pitchFamily="34" charset="-128"/>
            </a:endParaRPr>
          </a:p>
        </p:txBody>
      </p:sp>
      <p:sp>
        <p:nvSpPr>
          <p:cNvPr id="66565" name="Rectangle 5"/>
          <p:cNvSpPr>
            <a:spLocks noChangeArrowheads="1"/>
          </p:cNvSpPr>
          <p:nvPr/>
        </p:nvSpPr>
        <p:spPr bwMode="auto">
          <a:xfrm>
            <a:off x="1524000" y="5186364"/>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900">
              <a:latin typeface="Arial" panose="020B0604020202020204" pitchFamily="34" charset="0"/>
              <a:ea typeface="MS PGothic" panose="020B0600070205080204" pitchFamily="34" charset="-128"/>
            </a:endParaRPr>
          </a:p>
          <a:p>
            <a:pPr>
              <a:spcBef>
                <a:spcPct val="0"/>
              </a:spcBef>
              <a:buFontTx/>
              <a:buNone/>
            </a:pPr>
            <a:endParaRPr lang="cs-CZ" altLang="cs-CZ" sz="1800">
              <a:latin typeface="Arial" panose="020B0604020202020204" pitchFamily="34" charset="0"/>
              <a:ea typeface="MS PGothic" panose="020B0600070205080204" pitchFamily="34" charset="-128"/>
            </a:endParaRPr>
          </a:p>
        </p:txBody>
      </p:sp>
      <p:pic>
        <p:nvPicPr>
          <p:cNvPr id="665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30388"/>
            <a:ext cx="82296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612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5214" y="112714"/>
            <a:ext cx="7521575" cy="663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956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15888"/>
            <a:ext cx="720090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076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2389" y="620713"/>
            <a:ext cx="7248525"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603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8450"/>
            <a:ext cx="57912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80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
            <a:ext cx="74882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3330575"/>
            <a:ext cx="71294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721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Kritika mezinárodních výzkumů výsledků vzdělávání</a:t>
            </a:r>
            <a:endParaRPr lang="cs-CZ" dirty="0"/>
          </a:p>
        </p:txBody>
      </p:sp>
      <p:sp>
        <p:nvSpPr>
          <p:cNvPr id="3" name="Zástupný symbol pro obsah 2"/>
          <p:cNvSpPr>
            <a:spLocks noGrp="1"/>
          </p:cNvSpPr>
          <p:nvPr>
            <p:ph idx="1"/>
          </p:nvPr>
        </p:nvSpPr>
        <p:spPr/>
        <p:txBody>
          <a:bodyPr>
            <a:normAutofit/>
          </a:bodyPr>
          <a:lstStyle/>
          <a:p>
            <a:r>
              <a:rPr lang="cs-CZ" sz="3600" dirty="0" smtClean="0"/>
              <a:t>Metodologické nedostatky</a:t>
            </a:r>
          </a:p>
          <a:p>
            <a:r>
              <a:rPr lang="cs-CZ" sz="3600" dirty="0" smtClean="0"/>
              <a:t>Negativní dopady na školní vzdělávání</a:t>
            </a:r>
          </a:p>
          <a:p>
            <a:r>
              <a:rPr lang="cs-CZ" sz="3600" dirty="0" smtClean="0"/>
              <a:t>Oklešťování kurikula</a:t>
            </a:r>
          </a:p>
          <a:p>
            <a:r>
              <a:rPr lang="cs-CZ" sz="3600" dirty="0" smtClean="0"/>
              <a:t>Zjednodušující závěry</a:t>
            </a:r>
          </a:p>
          <a:p>
            <a:r>
              <a:rPr lang="cs-CZ" sz="3600" dirty="0" smtClean="0"/>
              <a:t>Malé zohlednění národního kontextu</a:t>
            </a:r>
          </a:p>
          <a:p>
            <a:r>
              <a:rPr lang="cs-CZ" sz="3600" dirty="0" smtClean="0"/>
              <a:t>Vysoké náklady (národní navazující studie)</a:t>
            </a:r>
          </a:p>
          <a:p>
            <a:pPr marL="0" indent="0">
              <a:buNone/>
            </a:pPr>
            <a:endParaRPr lang="cs-CZ" sz="3600" dirty="0" smtClean="0"/>
          </a:p>
          <a:p>
            <a:endParaRPr lang="cs-CZ" sz="3600" dirty="0" smtClean="0"/>
          </a:p>
          <a:p>
            <a:endParaRPr lang="cs-CZ" sz="3600" dirty="0" smtClean="0"/>
          </a:p>
        </p:txBody>
      </p:sp>
    </p:spTree>
    <p:extLst>
      <p:ext uri="{BB962C8B-B14F-4D97-AF65-F5344CB8AC3E}">
        <p14:creationId xmlns:p14="http://schemas.microsoft.com/office/powerpoint/2010/main" val="8224229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Děkuji za pozornost</a:t>
            </a:r>
            <a:r>
              <a:rPr lang="en-US" dirty="0" smtClean="0"/>
              <a:t>!</a:t>
            </a:r>
            <a:endParaRPr lang="en-GB" dirty="0"/>
          </a:p>
        </p:txBody>
      </p:sp>
    </p:spTree>
    <p:extLst>
      <p:ext uri="{BB962C8B-B14F-4D97-AF65-F5344CB8AC3E}">
        <p14:creationId xmlns:p14="http://schemas.microsoft.com/office/powerpoint/2010/main" val="87223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Historie</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spcBef>
                <a:spcPct val="50000"/>
              </a:spcBef>
              <a:buNone/>
            </a:pPr>
            <a:r>
              <a:rPr lang="cs-CZ" altLang="cs-CZ" sz="2400" dirty="0">
                <a:latin typeface="Arial" panose="020B0604020202020204" pitchFamily="34" charset="0"/>
              </a:rPr>
              <a:t>Polovina 20. </a:t>
            </a:r>
            <a:r>
              <a:rPr lang="cs-CZ" altLang="cs-CZ" sz="2400" dirty="0" smtClean="0">
                <a:latin typeface="Arial" panose="020B0604020202020204" pitchFamily="34" charset="0"/>
              </a:rPr>
              <a:t>století</a:t>
            </a:r>
            <a:endParaRPr lang="cs-CZ" altLang="cs-CZ" sz="2400" dirty="0">
              <a:latin typeface="Arial" panose="020B0604020202020204" pitchFamily="34" charset="0"/>
            </a:endParaRPr>
          </a:p>
          <a:p>
            <a:pPr lvl="1">
              <a:lnSpc>
                <a:spcPct val="50000"/>
              </a:lnSpc>
              <a:spcBef>
                <a:spcPct val="50000"/>
              </a:spcBef>
            </a:pPr>
            <a:r>
              <a:rPr lang="cs-CZ" altLang="cs-CZ" sz="2000" dirty="0">
                <a:latin typeface="Arial" panose="020B0604020202020204" pitchFamily="34" charset="0"/>
              </a:rPr>
              <a:t>vznik Mezinárodní asociace pro hodnocení výsledků vzdělávání</a:t>
            </a:r>
          </a:p>
          <a:p>
            <a:pPr lvl="1">
              <a:lnSpc>
                <a:spcPct val="50000"/>
              </a:lnSpc>
              <a:spcBef>
                <a:spcPct val="50000"/>
              </a:spcBef>
            </a:pPr>
            <a:r>
              <a:rPr lang="cs-CZ" altLang="cs-CZ" sz="2000" dirty="0">
                <a:latin typeface="Arial" panose="020B0604020202020204" pitchFamily="34" charset="0"/>
              </a:rPr>
              <a:t>12 zakládajících vzdělávacích </a:t>
            </a:r>
            <a:r>
              <a:rPr lang="cs-CZ" altLang="cs-CZ" sz="2000" dirty="0" smtClean="0">
                <a:latin typeface="Arial" panose="020B0604020202020204" pitchFamily="34" charset="0"/>
              </a:rPr>
              <a:t>systémů (odborníci v UIE)</a:t>
            </a:r>
            <a:endParaRPr lang="cs-CZ" altLang="cs-CZ" sz="2000" dirty="0">
              <a:latin typeface="Arial" panose="020B0604020202020204" pitchFamily="34" charset="0"/>
            </a:endParaRPr>
          </a:p>
          <a:p>
            <a:pPr lvl="1">
              <a:lnSpc>
                <a:spcPct val="50000"/>
              </a:lnSpc>
              <a:spcBef>
                <a:spcPct val="50000"/>
              </a:spcBef>
            </a:pPr>
            <a:r>
              <a:rPr lang="cs-CZ" altLang="cs-CZ" sz="2000" dirty="0">
                <a:latin typeface="Arial" panose="020B0604020202020204" pitchFamily="34" charset="0"/>
              </a:rPr>
              <a:t>souvislost s průnikem testování do </a:t>
            </a:r>
            <a:r>
              <a:rPr lang="cs-CZ" altLang="cs-CZ" sz="2000" dirty="0" smtClean="0">
                <a:latin typeface="Arial" panose="020B0604020202020204" pitchFamily="34" charset="0"/>
              </a:rPr>
              <a:t>vzdělávání</a:t>
            </a:r>
          </a:p>
          <a:p>
            <a:pPr lvl="1">
              <a:lnSpc>
                <a:spcPct val="50000"/>
              </a:lnSpc>
              <a:spcBef>
                <a:spcPct val="50000"/>
              </a:spcBef>
            </a:pPr>
            <a:r>
              <a:rPr lang="cs-CZ" altLang="cs-CZ" sz="2000" dirty="0" smtClean="0">
                <a:latin typeface="Arial" panose="020B0604020202020204" pitchFamily="34" charset="0"/>
              </a:rPr>
              <a:t>nutná </a:t>
            </a:r>
            <a:r>
              <a:rPr lang="cs-CZ" altLang="cs-CZ" sz="2000" dirty="0">
                <a:latin typeface="Arial" panose="020B0604020202020204" pitchFamily="34" charset="0"/>
              </a:rPr>
              <a:t>nejen analýza vstupů, ale též důkladná analýza výstupů</a:t>
            </a:r>
          </a:p>
          <a:p>
            <a:pPr lvl="1">
              <a:lnSpc>
                <a:spcPct val="50000"/>
              </a:lnSpc>
              <a:spcBef>
                <a:spcPct val="50000"/>
              </a:spcBef>
            </a:pPr>
            <a:r>
              <a:rPr lang="cs-CZ" altLang="cs-CZ" sz="2000" dirty="0" smtClean="0">
                <a:latin typeface="Arial" panose="020B0604020202020204" pitchFamily="34" charset="0"/>
              </a:rPr>
              <a:t>svět </a:t>
            </a:r>
            <a:r>
              <a:rPr lang="cs-CZ" altLang="cs-CZ" sz="2000" dirty="0">
                <a:latin typeface="Arial" panose="020B0604020202020204" pitchFamily="34" charset="0"/>
              </a:rPr>
              <a:t>jako přirozená </a:t>
            </a:r>
            <a:r>
              <a:rPr lang="cs-CZ" altLang="cs-CZ" sz="2000" dirty="0" smtClean="0">
                <a:latin typeface="Arial" panose="020B0604020202020204" pitchFamily="34" charset="0"/>
              </a:rPr>
              <a:t>laboratoř</a:t>
            </a:r>
          </a:p>
          <a:p>
            <a:pPr marL="0" indent="0">
              <a:spcBef>
                <a:spcPct val="50000"/>
              </a:spcBef>
              <a:buNone/>
            </a:pPr>
            <a:r>
              <a:rPr lang="cs-CZ" altLang="cs-CZ" sz="2400" dirty="0" smtClean="0">
                <a:latin typeface="Arial" panose="020B0604020202020204" pitchFamily="34" charset="0"/>
              </a:rPr>
              <a:t>Přelom </a:t>
            </a:r>
            <a:r>
              <a:rPr lang="cs-CZ" altLang="cs-CZ" sz="2400" dirty="0">
                <a:latin typeface="Arial" panose="020B0604020202020204" pitchFamily="34" charset="0"/>
              </a:rPr>
              <a:t>20. a 21. století</a:t>
            </a:r>
          </a:p>
          <a:p>
            <a:pPr lvl="1">
              <a:lnSpc>
                <a:spcPct val="50000"/>
              </a:lnSpc>
              <a:spcBef>
                <a:spcPct val="50000"/>
              </a:spcBef>
            </a:pPr>
            <a:r>
              <a:rPr lang="cs-CZ" altLang="cs-CZ" sz="2000" dirty="0" smtClean="0">
                <a:latin typeface="Arial" panose="020B0604020202020204" pitchFamily="34" charset="0"/>
              </a:rPr>
              <a:t>angažmá </a:t>
            </a:r>
            <a:r>
              <a:rPr lang="cs-CZ" altLang="cs-CZ" sz="2000" dirty="0">
                <a:latin typeface="Arial" panose="020B0604020202020204" pitchFamily="34" charset="0"/>
              </a:rPr>
              <a:t>Organizace pro mezinárodní spolupráci a rozvoj</a:t>
            </a:r>
          </a:p>
          <a:p>
            <a:pPr lvl="1">
              <a:lnSpc>
                <a:spcPct val="50000"/>
              </a:lnSpc>
              <a:spcBef>
                <a:spcPct val="50000"/>
              </a:spcBef>
            </a:pPr>
            <a:r>
              <a:rPr lang="cs-CZ" altLang="cs-CZ" sz="2000" dirty="0">
                <a:latin typeface="Arial" panose="020B0604020202020204" pitchFamily="34" charset="0"/>
              </a:rPr>
              <a:t>„dovednosti pro život“</a:t>
            </a:r>
          </a:p>
          <a:p>
            <a:pPr lvl="1">
              <a:lnSpc>
                <a:spcPct val="50000"/>
              </a:lnSpc>
              <a:spcBef>
                <a:spcPct val="50000"/>
              </a:spcBef>
            </a:pPr>
            <a:r>
              <a:rPr lang="cs-CZ" altLang="cs-CZ" sz="2000" dirty="0">
                <a:latin typeface="Arial" panose="020B0604020202020204" pitchFamily="34" charset="0"/>
              </a:rPr>
              <a:t>cyklická měření</a:t>
            </a:r>
          </a:p>
          <a:p>
            <a:pPr marL="0" indent="0">
              <a:spcBef>
                <a:spcPct val="50000"/>
              </a:spcBef>
              <a:buNone/>
            </a:pPr>
            <a:r>
              <a:rPr lang="cs-CZ" altLang="cs-CZ" sz="2400" dirty="0">
                <a:latin typeface="Arial" panose="020B0604020202020204" pitchFamily="34" charset="0"/>
              </a:rPr>
              <a:t>Současnost</a:t>
            </a:r>
          </a:p>
          <a:p>
            <a:pPr lvl="1">
              <a:lnSpc>
                <a:spcPct val="50000"/>
              </a:lnSpc>
              <a:spcBef>
                <a:spcPct val="50000"/>
              </a:spcBef>
            </a:pPr>
            <a:r>
              <a:rPr lang="cs-CZ" altLang="cs-CZ" sz="2000" dirty="0">
                <a:latin typeface="Arial" panose="020B0604020202020204" pitchFamily="34" charset="0"/>
              </a:rPr>
              <a:t>důležitá zpětná vazba pro vzdělávací politiku </a:t>
            </a:r>
          </a:p>
          <a:p>
            <a:pPr lvl="1">
              <a:lnSpc>
                <a:spcPct val="50000"/>
              </a:lnSpc>
              <a:spcBef>
                <a:spcPct val="50000"/>
              </a:spcBef>
            </a:pPr>
            <a:r>
              <a:rPr lang="cs-CZ" altLang="cs-CZ" sz="2000" dirty="0">
                <a:latin typeface="Arial" panose="020B0604020202020204" pitchFamily="34" charset="0"/>
              </a:rPr>
              <a:t>široké zapojení (cca </a:t>
            </a:r>
            <a:r>
              <a:rPr lang="cs-CZ" altLang="cs-CZ" sz="2000" dirty="0" smtClean="0">
                <a:latin typeface="Arial" panose="020B0604020202020204" pitchFamily="34" charset="0"/>
              </a:rPr>
              <a:t>80 </a:t>
            </a:r>
            <a:r>
              <a:rPr lang="cs-CZ" altLang="cs-CZ" sz="2000" dirty="0">
                <a:latin typeface="Arial" panose="020B0604020202020204" pitchFamily="34" charset="0"/>
              </a:rPr>
              <a:t>vzdělávacích </a:t>
            </a:r>
            <a:r>
              <a:rPr lang="cs-CZ" altLang="cs-CZ" sz="2000" dirty="0" smtClean="0">
                <a:latin typeface="Arial" panose="020B0604020202020204" pitchFamily="34" charset="0"/>
              </a:rPr>
              <a:t>systémů)</a:t>
            </a:r>
          </a:p>
          <a:p>
            <a:pPr lvl="1">
              <a:lnSpc>
                <a:spcPct val="50000"/>
              </a:lnSpc>
              <a:spcBef>
                <a:spcPct val="50000"/>
              </a:spcBef>
            </a:pPr>
            <a:r>
              <a:rPr lang="cs-CZ" altLang="cs-CZ" sz="2000" dirty="0" smtClean="0">
                <a:latin typeface="Arial" panose="020B0604020202020204" pitchFamily="34" charset="0"/>
              </a:rPr>
              <a:t>metodologická </a:t>
            </a:r>
            <a:r>
              <a:rPr lang="cs-CZ" altLang="cs-CZ" sz="2000" dirty="0">
                <a:latin typeface="Arial" panose="020B0604020202020204" pitchFamily="34" charset="0"/>
              </a:rPr>
              <a:t>zdokonalení</a:t>
            </a:r>
          </a:p>
          <a:p>
            <a:pPr lvl="1">
              <a:lnSpc>
                <a:spcPct val="50000"/>
              </a:lnSpc>
              <a:spcBef>
                <a:spcPct val="50000"/>
              </a:spcBef>
            </a:pPr>
            <a:r>
              <a:rPr lang="cs-CZ" altLang="cs-CZ" sz="2000" dirty="0">
                <a:latin typeface="Arial" panose="020B0604020202020204" pitchFamily="34" charset="0"/>
              </a:rPr>
              <a:t>rozšíření testovaných oblastí (řešení problémů, občanská výchova, </a:t>
            </a:r>
          </a:p>
          <a:p>
            <a:pPr lvl="1">
              <a:lnSpc>
                <a:spcPct val="50000"/>
              </a:lnSpc>
              <a:spcBef>
                <a:spcPct val="50000"/>
              </a:spcBef>
              <a:buNone/>
            </a:pPr>
            <a:r>
              <a:rPr lang="cs-CZ" altLang="cs-CZ" sz="2000" dirty="0">
                <a:latin typeface="Arial" panose="020B0604020202020204" pitchFamily="34" charset="0"/>
              </a:rPr>
              <a:t>	finanční gramotnost)</a:t>
            </a:r>
          </a:p>
          <a:p>
            <a:pPr lvl="1">
              <a:lnSpc>
                <a:spcPct val="50000"/>
              </a:lnSpc>
              <a:spcBef>
                <a:spcPct val="50000"/>
              </a:spcBef>
            </a:pPr>
            <a:r>
              <a:rPr lang="cs-CZ" altLang="cs-CZ" sz="2000" dirty="0">
                <a:latin typeface="Arial" panose="020B0604020202020204" pitchFamily="34" charset="0"/>
              </a:rPr>
              <a:t>přechod na elektronickou administraci</a:t>
            </a:r>
          </a:p>
        </p:txBody>
      </p:sp>
    </p:spTree>
    <p:extLst>
      <p:ext uri="{BB962C8B-B14F-4D97-AF65-F5344CB8AC3E}">
        <p14:creationId xmlns:p14="http://schemas.microsoft.com/office/powerpoint/2010/main" val="2832438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135188" y="620714"/>
            <a:ext cx="7772400" cy="1470025"/>
          </a:xfrm>
        </p:spPr>
        <p:txBody>
          <a:bodyPr/>
          <a:lstStyle/>
          <a:p>
            <a:r>
              <a:rPr lang="cs-CZ" altLang="cs-CZ" sz="3200" b="1" dirty="0" smtClean="0">
                <a:latin typeface="Arial" panose="020B0604020202020204" pitchFamily="34" charset="0"/>
              </a:rPr>
              <a:t>Kategorizace dovedností pro 21. století</a:t>
            </a:r>
            <a:endParaRPr lang="cs-CZ" altLang="cs-CZ" sz="3200" b="1" dirty="0">
              <a:latin typeface="Arial" panose="020B0604020202020204" pitchFamily="34" charset="0"/>
            </a:endParaRPr>
          </a:p>
        </p:txBody>
      </p:sp>
      <p:sp>
        <p:nvSpPr>
          <p:cNvPr id="41987" name="Rectangle 3"/>
          <p:cNvSpPr>
            <a:spLocks noGrp="1" noChangeArrowheads="1"/>
          </p:cNvSpPr>
          <p:nvPr>
            <p:ph type="subTitle" idx="1"/>
          </p:nvPr>
        </p:nvSpPr>
        <p:spPr>
          <a:xfrm>
            <a:off x="2208213" y="2276475"/>
            <a:ext cx="8208962" cy="3816350"/>
          </a:xfrm>
        </p:spPr>
        <p:txBody>
          <a:bodyPr/>
          <a:lstStyle/>
          <a:p>
            <a:pPr marL="342900" indent="-342900" algn="l">
              <a:buFontTx/>
              <a:buChar char="•"/>
            </a:pPr>
            <a:r>
              <a:rPr lang="cs-CZ" altLang="cs-CZ" i="1" dirty="0" smtClean="0">
                <a:latin typeface="Arial" panose="020B0604020202020204" pitchFamily="34" charset="0"/>
                <a:cs typeface="Arial" panose="020B0604020202020204" pitchFamily="34" charset="0"/>
              </a:rPr>
              <a:t>Kognitivní dovednosti</a:t>
            </a:r>
            <a:r>
              <a:rPr lang="cs-CZ" altLang="cs-CZ" dirty="0" smtClean="0">
                <a:latin typeface="Arial" panose="020B0604020202020204" pitchFamily="34" charset="0"/>
                <a:cs typeface="Arial" panose="020B0604020202020204" pitchFamily="34" charset="0"/>
              </a:rPr>
              <a:t>: řešení nerutinních problémů, kritické myšlení, systémové myšlení</a:t>
            </a:r>
            <a:endParaRPr lang="cs-CZ" altLang="cs-CZ" dirty="0">
              <a:latin typeface="Arial" panose="020B0604020202020204" pitchFamily="34" charset="0"/>
              <a:cs typeface="Arial" panose="020B0604020202020204" pitchFamily="34" charset="0"/>
            </a:endParaRPr>
          </a:p>
          <a:p>
            <a:pPr marL="342900" indent="-342900" algn="l">
              <a:buFontTx/>
              <a:buChar char="•"/>
            </a:pPr>
            <a:r>
              <a:rPr lang="cs-CZ" altLang="cs-CZ" i="1" dirty="0" smtClean="0">
                <a:latin typeface="Arial" panose="020B0604020202020204" pitchFamily="34" charset="0"/>
                <a:cs typeface="Arial" panose="020B0604020202020204" pitchFamily="34" charset="0"/>
              </a:rPr>
              <a:t>Interpersonální </a:t>
            </a:r>
            <a:r>
              <a:rPr lang="cs-CZ" altLang="cs-CZ" i="1" dirty="0" smtClean="0">
                <a:latin typeface="Arial" panose="020B0604020202020204" pitchFamily="34" charset="0"/>
                <a:cs typeface="Arial" panose="020B0604020202020204" pitchFamily="34" charset="0"/>
              </a:rPr>
              <a:t>dovednosti</a:t>
            </a:r>
            <a:r>
              <a:rPr lang="cs-CZ" altLang="cs-CZ" dirty="0" smtClean="0">
                <a:latin typeface="Arial" panose="020B0604020202020204" pitchFamily="34" charset="0"/>
                <a:cs typeface="Arial" panose="020B0604020202020204" pitchFamily="34" charset="0"/>
              </a:rPr>
              <a:t>: komplexní komunikace, sociální dovednosti, týmová práce, kulturní citlivost, schopnost pracovat s diverzitou</a:t>
            </a:r>
            <a:endParaRPr lang="cs-CZ" altLang="cs-CZ" dirty="0">
              <a:latin typeface="Arial" panose="020B0604020202020204" pitchFamily="34" charset="0"/>
              <a:cs typeface="Arial" panose="020B0604020202020204" pitchFamily="34" charset="0"/>
            </a:endParaRPr>
          </a:p>
          <a:p>
            <a:pPr marL="342900" indent="-342900" algn="l">
              <a:buFontTx/>
              <a:buChar char="•"/>
            </a:pPr>
            <a:r>
              <a:rPr lang="cs-CZ" altLang="cs-CZ" i="1" dirty="0" smtClean="0">
                <a:latin typeface="Arial" panose="020B0604020202020204" pitchFamily="34" charset="0"/>
                <a:cs typeface="Arial" panose="020B0604020202020204" pitchFamily="34" charset="0"/>
              </a:rPr>
              <a:t>Intrapersonální dovednosti</a:t>
            </a:r>
            <a:r>
              <a:rPr lang="cs-CZ" altLang="cs-CZ" dirty="0" smtClean="0">
                <a:latin typeface="Arial" panose="020B0604020202020204" pitchFamily="34" charset="0"/>
                <a:cs typeface="Arial" panose="020B0604020202020204" pitchFamily="34" charset="0"/>
              </a:rPr>
              <a:t>: sebeřízení, </a:t>
            </a:r>
            <a:r>
              <a:rPr lang="cs-CZ" altLang="cs-CZ" dirty="0" err="1">
                <a:latin typeface="Arial" panose="020B0604020202020204" pitchFamily="34" charset="0"/>
                <a:cs typeface="Arial" panose="020B0604020202020204" pitchFamily="34" charset="0"/>
              </a:rPr>
              <a:t>time</a:t>
            </a:r>
            <a:r>
              <a:rPr lang="cs-CZ" altLang="cs-CZ" dirty="0">
                <a:latin typeface="Arial" panose="020B0604020202020204" pitchFamily="34" charset="0"/>
                <a:cs typeface="Arial" panose="020B0604020202020204" pitchFamily="34" charset="0"/>
              </a:rPr>
              <a:t> management, </a:t>
            </a:r>
            <a:r>
              <a:rPr lang="cs-CZ" altLang="cs-CZ" dirty="0" err="1" smtClean="0">
                <a:latin typeface="Arial" panose="020B0604020202020204" pitchFamily="34" charset="0"/>
                <a:cs typeface="Arial" panose="020B0604020202020204" pitchFamily="34" charset="0"/>
              </a:rPr>
              <a:t>seberozvoj</a:t>
            </a:r>
            <a:r>
              <a:rPr lang="cs-CZ" altLang="cs-CZ" dirty="0" smtClean="0">
                <a:latin typeface="Arial" panose="020B0604020202020204" pitchFamily="34" charset="0"/>
                <a:cs typeface="Arial" panose="020B0604020202020204" pitchFamily="34" charset="0"/>
              </a:rPr>
              <a:t>, seberegulace, adaptabilita, efektivní řešení problémů</a:t>
            </a:r>
            <a:endParaRPr lang="cs-CZ" alt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56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Nejdůležitější </a:t>
            </a:r>
            <a:r>
              <a:rPr lang="cs-CZ" dirty="0"/>
              <a:t>m</a:t>
            </a:r>
            <a:r>
              <a:rPr lang="cs-CZ" dirty="0" smtClean="0"/>
              <a:t>ezinárodní výzkumy výsledků </a:t>
            </a:r>
            <a:r>
              <a:rPr lang="cs-CZ" dirty="0" smtClean="0"/>
              <a:t>vzdělávání realizované v ČR </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cs-CZ" sz="3600" b="1" dirty="0" smtClean="0"/>
              <a:t>4</a:t>
            </a:r>
            <a:r>
              <a:rPr lang="cs-CZ" sz="3600" b="1" dirty="0"/>
              <a:t>. ročník ZŠ</a:t>
            </a:r>
          </a:p>
          <a:p>
            <a:r>
              <a:rPr lang="cs-CZ" sz="3600" dirty="0" smtClean="0"/>
              <a:t>PIRLS </a:t>
            </a:r>
            <a:r>
              <a:rPr lang="cs-CZ" sz="3600" dirty="0"/>
              <a:t>(</a:t>
            </a:r>
            <a:r>
              <a:rPr lang="cs-CZ" sz="3600" dirty="0" err="1"/>
              <a:t>Progress</a:t>
            </a:r>
            <a:r>
              <a:rPr lang="cs-CZ" sz="3600" dirty="0"/>
              <a:t> in International </a:t>
            </a:r>
            <a:r>
              <a:rPr lang="cs-CZ" sz="3600" dirty="0" err="1"/>
              <a:t>Reading</a:t>
            </a:r>
            <a:r>
              <a:rPr lang="cs-CZ" sz="3600" dirty="0"/>
              <a:t> </a:t>
            </a:r>
            <a:r>
              <a:rPr lang="cs-CZ" sz="3600" dirty="0" err="1"/>
              <a:t>Literacy</a:t>
            </a:r>
            <a:r>
              <a:rPr lang="cs-CZ" sz="3600" dirty="0"/>
              <a:t> </a:t>
            </a:r>
            <a:r>
              <a:rPr lang="cs-CZ" sz="3600" dirty="0" smtClean="0"/>
              <a:t>Study)</a:t>
            </a:r>
            <a:r>
              <a:rPr lang="en-US" sz="3600" dirty="0" smtClean="0"/>
              <a:t>, </a:t>
            </a:r>
            <a:r>
              <a:rPr lang="cs-CZ" sz="3600" dirty="0" smtClean="0"/>
              <a:t>čtenářská gramotnost</a:t>
            </a:r>
            <a:r>
              <a:rPr lang="en-US" sz="3600" dirty="0" smtClean="0"/>
              <a:t>, </a:t>
            </a:r>
            <a:r>
              <a:rPr lang="en-US" sz="3600" dirty="0" err="1" smtClean="0"/>
              <a:t>perioda</a:t>
            </a:r>
            <a:r>
              <a:rPr lang="en-US" sz="3600" dirty="0" smtClean="0"/>
              <a:t> 5 let</a:t>
            </a:r>
            <a:endParaRPr lang="cs-CZ" sz="3600" dirty="0"/>
          </a:p>
          <a:p>
            <a:r>
              <a:rPr lang="cs-CZ" sz="3600" dirty="0" smtClean="0"/>
              <a:t>TIMSS </a:t>
            </a:r>
            <a:r>
              <a:rPr lang="cs-CZ" sz="3600" dirty="0"/>
              <a:t>(</a:t>
            </a:r>
            <a:r>
              <a:rPr lang="cs-CZ" sz="3600" dirty="0" err="1"/>
              <a:t>Trends</a:t>
            </a:r>
            <a:r>
              <a:rPr lang="cs-CZ" sz="3600" dirty="0"/>
              <a:t> in International </a:t>
            </a:r>
            <a:r>
              <a:rPr lang="cs-CZ" sz="3600" dirty="0" err="1"/>
              <a:t>Mathematics</a:t>
            </a:r>
            <a:r>
              <a:rPr lang="cs-CZ" sz="3600" dirty="0"/>
              <a:t> and Science Study</a:t>
            </a:r>
            <a:r>
              <a:rPr lang="cs-CZ" sz="3600" dirty="0" smtClean="0"/>
              <a:t>)</a:t>
            </a:r>
            <a:r>
              <a:rPr lang="en-US" sz="3600" dirty="0" smtClean="0"/>
              <a:t>, </a:t>
            </a:r>
            <a:r>
              <a:rPr lang="cs-CZ" sz="3600" dirty="0" smtClean="0"/>
              <a:t>matematika</a:t>
            </a:r>
            <a:r>
              <a:rPr lang="cs-CZ" sz="3600" dirty="0"/>
              <a:t>, </a:t>
            </a:r>
            <a:r>
              <a:rPr lang="cs-CZ" sz="3600" dirty="0" smtClean="0"/>
              <a:t>přírodověda</a:t>
            </a:r>
            <a:r>
              <a:rPr lang="en-US" sz="3600" dirty="0" smtClean="0"/>
              <a:t>, </a:t>
            </a:r>
            <a:r>
              <a:rPr lang="en-US" sz="3600" dirty="0" err="1" smtClean="0"/>
              <a:t>perioda</a:t>
            </a:r>
            <a:r>
              <a:rPr lang="en-US" sz="3600" dirty="0" smtClean="0"/>
              <a:t> 4 </a:t>
            </a:r>
            <a:r>
              <a:rPr lang="en-US" sz="3600" dirty="0" err="1" smtClean="0"/>
              <a:t>roky</a:t>
            </a:r>
            <a:endParaRPr lang="cs-CZ" sz="3600" dirty="0"/>
          </a:p>
          <a:p>
            <a:pPr marL="0" indent="0">
              <a:buNone/>
            </a:pPr>
            <a:r>
              <a:rPr lang="cs-CZ" sz="3600" b="1" dirty="0"/>
              <a:t>15 let (7.-10. ročník)</a:t>
            </a:r>
          </a:p>
          <a:p>
            <a:r>
              <a:rPr lang="cs-CZ" sz="3600" dirty="0" smtClean="0"/>
              <a:t>PISA </a:t>
            </a:r>
            <a:r>
              <a:rPr lang="cs-CZ" sz="3600" dirty="0"/>
              <a:t>(</a:t>
            </a:r>
            <a:r>
              <a:rPr lang="cs-CZ" sz="3600" dirty="0" err="1"/>
              <a:t>Programme</a:t>
            </a:r>
            <a:r>
              <a:rPr lang="cs-CZ" sz="3600" dirty="0"/>
              <a:t> </a:t>
            </a:r>
            <a:r>
              <a:rPr lang="cs-CZ" sz="3600" dirty="0" err="1"/>
              <a:t>for</a:t>
            </a:r>
            <a:r>
              <a:rPr lang="cs-CZ" sz="3600" dirty="0"/>
              <a:t> International Student </a:t>
            </a:r>
            <a:r>
              <a:rPr lang="cs-CZ" sz="3600" dirty="0" err="1" smtClean="0"/>
              <a:t>Assessment</a:t>
            </a:r>
            <a:r>
              <a:rPr lang="cs-CZ" sz="3600" dirty="0" smtClean="0"/>
              <a:t>)</a:t>
            </a:r>
            <a:r>
              <a:rPr lang="en-US" sz="3600" dirty="0" smtClean="0"/>
              <a:t>, </a:t>
            </a:r>
            <a:r>
              <a:rPr lang="cs-CZ" sz="3600" dirty="0" smtClean="0"/>
              <a:t>matematická</a:t>
            </a:r>
            <a:r>
              <a:rPr lang="cs-CZ" sz="3600" dirty="0"/>
              <a:t>, čtenářská a přírodovědná </a:t>
            </a:r>
            <a:r>
              <a:rPr lang="cs-CZ" sz="3600" dirty="0" smtClean="0"/>
              <a:t>gramotnost</a:t>
            </a:r>
            <a:r>
              <a:rPr lang="en-US" sz="3600" dirty="0" smtClean="0"/>
              <a:t>, </a:t>
            </a:r>
            <a:r>
              <a:rPr lang="en-US" sz="3600" dirty="0" err="1" smtClean="0"/>
              <a:t>perioda</a:t>
            </a:r>
            <a:r>
              <a:rPr lang="en-US" sz="3600" dirty="0" smtClean="0"/>
              <a:t> 3 </a:t>
            </a:r>
            <a:r>
              <a:rPr lang="en-US" sz="3600" dirty="0" err="1" smtClean="0"/>
              <a:t>roky</a:t>
            </a:r>
            <a:endParaRPr lang="cs-CZ" sz="3600" dirty="0"/>
          </a:p>
          <a:p>
            <a:pPr marL="0" indent="0">
              <a:buNone/>
            </a:pPr>
            <a:r>
              <a:rPr lang="cs-CZ" sz="3600" b="1" dirty="0"/>
              <a:t>dospělá populace (16-65 let)</a:t>
            </a:r>
          </a:p>
          <a:p>
            <a:r>
              <a:rPr lang="cs-CZ" sz="3600" dirty="0" smtClean="0"/>
              <a:t>PIAAC </a:t>
            </a:r>
            <a:r>
              <a:rPr lang="cs-CZ" sz="3600" dirty="0"/>
              <a:t>(</a:t>
            </a:r>
            <a:r>
              <a:rPr lang="cs-CZ" sz="3600" dirty="0" err="1"/>
              <a:t>Programme</a:t>
            </a:r>
            <a:r>
              <a:rPr lang="cs-CZ" sz="3600" dirty="0"/>
              <a:t> </a:t>
            </a:r>
            <a:r>
              <a:rPr lang="cs-CZ" sz="3600" dirty="0" err="1"/>
              <a:t>for</a:t>
            </a:r>
            <a:r>
              <a:rPr lang="cs-CZ" sz="3600" dirty="0"/>
              <a:t> </a:t>
            </a:r>
            <a:r>
              <a:rPr lang="cs-CZ" sz="3600" dirty="0" err="1"/>
              <a:t>the</a:t>
            </a:r>
            <a:r>
              <a:rPr lang="cs-CZ" sz="3600" dirty="0"/>
              <a:t> International </a:t>
            </a:r>
            <a:r>
              <a:rPr lang="cs-CZ" sz="3600" dirty="0" err="1"/>
              <a:t>Assessment</a:t>
            </a:r>
            <a:r>
              <a:rPr lang="cs-CZ" sz="3600" dirty="0"/>
              <a:t> </a:t>
            </a:r>
            <a:r>
              <a:rPr lang="cs-CZ" sz="3600" dirty="0" err="1"/>
              <a:t>of</a:t>
            </a:r>
            <a:r>
              <a:rPr lang="cs-CZ" sz="3600" dirty="0"/>
              <a:t> </a:t>
            </a:r>
            <a:r>
              <a:rPr lang="cs-CZ" sz="3600" dirty="0" err="1"/>
              <a:t>Adult</a:t>
            </a:r>
            <a:r>
              <a:rPr lang="cs-CZ" sz="3600" dirty="0"/>
              <a:t> </a:t>
            </a:r>
            <a:r>
              <a:rPr lang="cs-CZ" sz="3600" dirty="0" err="1" smtClean="0"/>
              <a:t>Competencies</a:t>
            </a:r>
            <a:r>
              <a:rPr lang="en-US" sz="3600" dirty="0" smtClean="0"/>
              <a:t>), </a:t>
            </a:r>
            <a:r>
              <a:rPr lang="cs-CZ" sz="3600" dirty="0" smtClean="0"/>
              <a:t>matematická </a:t>
            </a:r>
            <a:r>
              <a:rPr lang="cs-CZ" sz="3600" dirty="0"/>
              <a:t>a čtenářská gramotnost, </a:t>
            </a:r>
            <a:r>
              <a:rPr lang="cs-CZ" sz="3600" dirty="0" smtClean="0"/>
              <a:t>řešení </a:t>
            </a:r>
            <a:r>
              <a:rPr lang="cs-CZ" sz="3600" dirty="0"/>
              <a:t>problémů v </a:t>
            </a:r>
            <a:r>
              <a:rPr lang="cs-CZ" sz="3600" dirty="0" smtClean="0"/>
              <a:t>prostředí ICT</a:t>
            </a:r>
            <a:r>
              <a:rPr lang="en-US" sz="3600" dirty="0" smtClean="0"/>
              <a:t>, </a:t>
            </a:r>
            <a:r>
              <a:rPr lang="cs-CZ" sz="3600" dirty="0" smtClean="0"/>
              <a:t>perioda 10 let</a:t>
            </a:r>
            <a:endParaRPr lang="cs-CZ" sz="3600" dirty="0"/>
          </a:p>
        </p:txBody>
      </p:sp>
    </p:spTree>
    <p:extLst>
      <p:ext uri="{BB962C8B-B14F-4D97-AF65-F5344CB8AC3E}">
        <p14:creationId xmlns:p14="http://schemas.microsoft.com/office/powerpoint/2010/main" val="148469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Realizace mezinárodních výzkumů</a:t>
            </a:r>
            <a:endParaRPr lang="cs-CZ" dirty="0"/>
          </a:p>
        </p:txBody>
      </p:sp>
    </p:spTree>
    <p:extLst>
      <p:ext uri="{BB962C8B-B14F-4D97-AF65-F5344CB8AC3E}">
        <p14:creationId xmlns:p14="http://schemas.microsoft.com/office/powerpoint/2010/main" val="72242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Standardizace postupů při vývoji nástrojů a sběru dat</a:t>
            </a:r>
            <a:endParaRPr lang="cs-CZ" dirty="0"/>
          </a:p>
        </p:txBody>
      </p:sp>
      <p:sp>
        <p:nvSpPr>
          <p:cNvPr id="3" name="Zástupný symbol pro obsah 2"/>
          <p:cNvSpPr>
            <a:spLocks noGrp="1"/>
          </p:cNvSpPr>
          <p:nvPr>
            <p:ph idx="1"/>
          </p:nvPr>
        </p:nvSpPr>
        <p:spPr/>
        <p:txBody>
          <a:bodyPr>
            <a:normAutofit fontScale="70000" lnSpcReduction="20000"/>
          </a:bodyPr>
          <a:lstStyle/>
          <a:p>
            <a:r>
              <a:rPr lang="cs-CZ" sz="3200" dirty="0"/>
              <a:t>v</a:t>
            </a:r>
            <a:r>
              <a:rPr lang="cs-CZ" sz="3200" dirty="0" smtClean="0"/>
              <a:t>ývoj konceptuálních rámců (expertní skupina, vyvážení změn a kontinuity)</a:t>
            </a:r>
          </a:p>
          <a:p>
            <a:r>
              <a:rPr lang="cs-CZ" sz="3200" dirty="0" smtClean="0"/>
              <a:t>vývoj testových úloh a dotazníků (spolupráce zúčastněných zemí)</a:t>
            </a:r>
          </a:p>
          <a:p>
            <a:r>
              <a:rPr lang="cs-CZ" sz="3200" dirty="0"/>
              <a:t>p</a:t>
            </a:r>
            <a:r>
              <a:rPr lang="cs-CZ" sz="3200" dirty="0" smtClean="0"/>
              <a:t>řeklad testových nástrojů a dotazníků (dvojitý překlad, verifikace)</a:t>
            </a:r>
          </a:p>
          <a:p>
            <a:r>
              <a:rPr lang="cs-CZ" sz="3200" dirty="0"/>
              <a:t>c</a:t>
            </a:r>
            <a:r>
              <a:rPr lang="cs-CZ" sz="3200" dirty="0" smtClean="0"/>
              <a:t>entrální výběr škol (dvoustupňový systematický výběr z opor zaslaných národními centry, náhradní školy), PIRLS více tříd</a:t>
            </a:r>
          </a:p>
          <a:p>
            <a:r>
              <a:rPr lang="cs-CZ" sz="3200" dirty="0"/>
              <a:t>p</a:t>
            </a:r>
            <a:r>
              <a:rPr lang="cs-CZ" sz="3200" dirty="0" smtClean="0"/>
              <a:t>ilotáž </a:t>
            </a:r>
          </a:p>
          <a:p>
            <a:r>
              <a:rPr lang="cs-CZ" sz="3200" dirty="0"/>
              <a:t>s</a:t>
            </a:r>
            <a:r>
              <a:rPr lang="cs-CZ" sz="3200" dirty="0" smtClean="0"/>
              <a:t>estavení testů (maticový design)</a:t>
            </a:r>
          </a:p>
          <a:p>
            <a:r>
              <a:rPr lang="cs-CZ" sz="3200" dirty="0"/>
              <a:t>v</a:t>
            </a:r>
            <a:r>
              <a:rPr lang="cs-CZ" sz="3200" dirty="0" smtClean="0"/>
              <a:t>yhodnocování otevřených úloh (zácvik, verifikace)</a:t>
            </a:r>
          </a:p>
          <a:p>
            <a:r>
              <a:rPr lang="cs-CZ" sz="3200" dirty="0"/>
              <a:t>j</a:t>
            </a:r>
            <a:r>
              <a:rPr lang="cs-CZ" sz="3200" dirty="0" smtClean="0"/>
              <a:t>ednotná administrace (zácvik, jednotný skript)</a:t>
            </a:r>
          </a:p>
          <a:p>
            <a:r>
              <a:rPr lang="cs-CZ" sz="3200" dirty="0"/>
              <a:t>s</a:t>
            </a:r>
            <a:r>
              <a:rPr lang="cs-CZ" sz="3200" dirty="0" smtClean="0"/>
              <a:t>oftware na pořízení dat, centrální čištění a vážení dat</a:t>
            </a:r>
          </a:p>
          <a:p>
            <a:r>
              <a:rPr lang="cs-CZ" sz="3200" dirty="0"/>
              <a:t>p</a:t>
            </a:r>
            <a:r>
              <a:rPr lang="cs-CZ" sz="3200" dirty="0" smtClean="0"/>
              <a:t>ečlivá dokumentace a kontrola všech procesů (kontrolor kvality, výpočet návratností)</a:t>
            </a:r>
          </a:p>
          <a:p>
            <a:endParaRPr lang="cs-CZ" sz="3600" dirty="0" smtClean="0"/>
          </a:p>
        </p:txBody>
      </p:sp>
    </p:spTree>
    <p:extLst>
      <p:ext uri="{BB962C8B-B14F-4D97-AF65-F5344CB8AC3E}">
        <p14:creationId xmlns:p14="http://schemas.microsoft.com/office/powerpoint/2010/main" val="3036281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Definice přírodovědné gramotnosti</a:t>
            </a:r>
            <a:endParaRPr lang="en-GB" dirty="0"/>
          </a:p>
        </p:txBody>
      </p:sp>
      <p:pic>
        <p:nvPicPr>
          <p:cNvPr id="5" name="Zástupný symbol pro obsah 4"/>
          <p:cNvPicPr>
            <a:picLocks noGrp="1" noChangeAspect="1"/>
          </p:cNvPicPr>
          <p:nvPr>
            <p:ph idx="1"/>
          </p:nvPr>
        </p:nvPicPr>
        <p:blipFill>
          <a:blip r:embed="rId2"/>
          <a:stretch>
            <a:fillRect/>
          </a:stretch>
        </p:blipFill>
        <p:spPr>
          <a:xfrm>
            <a:off x="1307482" y="1557867"/>
            <a:ext cx="9342453" cy="4846243"/>
          </a:xfrm>
          <a:prstGeom prst="rect">
            <a:avLst/>
          </a:prstGeom>
        </p:spPr>
      </p:pic>
    </p:spTree>
    <p:extLst>
      <p:ext uri="{BB962C8B-B14F-4D97-AF65-F5344CB8AC3E}">
        <p14:creationId xmlns:p14="http://schemas.microsoft.com/office/powerpoint/2010/main" val="179248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1122</TotalTime>
  <Words>1153</Words>
  <Application>Microsoft Office PowerPoint</Application>
  <PresentationFormat>Širokoúhlá obrazovka</PresentationFormat>
  <Paragraphs>155</Paragraphs>
  <Slides>39</Slides>
  <Notes>0</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39</vt:i4>
      </vt:variant>
    </vt:vector>
  </HeadingPairs>
  <TitlesOfParts>
    <vt:vector size="46" baseType="lpstr">
      <vt:lpstr>MS PGothic</vt:lpstr>
      <vt:lpstr>Arial</vt:lpstr>
      <vt:lpstr>Calibri</vt:lpstr>
      <vt:lpstr>Calibri Light</vt:lpstr>
      <vt:lpstr>Times New Roman</vt:lpstr>
      <vt:lpstr>Motiv Office</vt:lpstr>
      <vt:lpstr>Dokument</vt:lpstr>
      <vt:lpstr>Mezinárodní výzkumy výsledků vzdělávání</vt:lpstr>
      <vt:lpstr>Mezinárodní výzkumy výsledků vzdělávání jsou</vt:lpstr>
      <vt:lpstr>Obsah</vt:lpstr>
      <vt:lpstr>Historie</vt:lpstr>
      <vt:lpstr>Kategorizace dovedností pro 21. století</vt:lpstr>
      <vt:lpstr>Nejdůležitější mezinárodní výzkumy výsledků vzdělávání realizované v ČR </vt:lpstr>
      <vt:lpstr>Realizace mezinárodních výzkumů</vt:lpstr>
      <vt:lpstr>Standardizace postupů při vývoji nástrojů a sběru dat</vt:lpstr>
      <vt:lpstr>Definice přírodovědné gramotnosti</vt:lpstr>
      <vt:lpstr>Koncepční rámec přírodovědné gramotnosti PISA 2015</vt:lpstr>
      <vt:lpstr>Ukázka úlohy – přírodovědná gramotnost patnáctiletí</vt:lpstr>
      <vt:lpstr>Ukázka úlohy – přírodovědná gramotnost 4. ročník ZŠ (TIMSS)</vt:lpstr>
      <vt:lpstr>Ukázka úlohy – čtenářská gramotnost patnáctiletí, úvodní text</vt:lpstr>
      <vt:lpstr>Ukázka úlohy – čtenářská gramotnost patnáctiletí - úlohy</vt:lpstr>
      <vt:lpstr>Ukázka praktické úlohy z mezinárodního výzkumu TIMSS 1995   NÁDOBY</vt:lpstr>
      <vt:lpstr>Nové hodnocené dimenze – globální kompetence</vt:lpstr>
      <vt:lpstr>Přechod na elektronickou administraci</vt:lpstr>
      <vt:lpstr>Realizace v ČR</vt:lpstr>
      <vt:lpstr>Data z mezinárodních výzkumů výsledků vzdělávání</vt:lpstr>
      <vt:lpstr>Zdroje informací o mezinárodních výzkumech</vt:lpstr>
      <vt:lpstr>Vybrané poznatky z mezinárodních výzkumů</vt:lpstr>
      <vt:lpstr>Výsledky žáků 4. ročníků ve výzkumu PIRLS</vt:lpstr>
      <vt:lpstr>Prezentace aplikace PowerPoint</vt:lpstr>
      <vt:lpstr>Výsledky TIMSS matematika – žáci 4. ročníku</vt:lpstr>
      <vt:lpstr>Prezentace aplikace PowerPoint</vt:lpstr>
      <vt:lpstr>Výsledky TIMSS přírodověda – žáci 4. ročníku</vt:lpstr>
      <vt:lpstr>Prezentace aplikace PowerPoint</vt:lpstr>
      <vt:lpstr>Matematická gramotnost patnáctiletí (ČR, SR, PISA)</vt:lpstr>
      <vt:lpstr>Čtenářská gramotnost patnáctiletí (ČR, SR)</vt:lpstr>
      <vt:lpstr>Výsledky českých patnáctiletých žáků ve výzkumu PISA</vt:lpstr>
      <vt:lpstr>Vědomosti a dovednosti dospělých PIAAC 2012</vt:lpstr>
      <vt:lpstr>Matematické dovednosti podle pohlaví a věku (PIAAC) </vt:lpstr>
      <vt:lpstr>Prezentace aplikace PowerPoint</vt:lpstr>
      <vt:lpstr>Prezentace aplikace PowerPoint</vt:lpstr>
      <vt:lpstr>Prezentace aplikace PowerPoint</vt:lpstr>
      <vt:lpstr>Prezentace aplikace PowerPoint</vt:lpstr>
      <vt:lpstr>Prezentace aplikace PowerPoint</vt:lpstr>
      <vt:lpstr>Kritika mezinárodních výzkumů výsledků vzdělávání</vt:lpstr>
      <vt:lpstr>Děkuji za pozornost!</vt:lpstr>
    </vt:vector>
  </TitlesOfParts>
  <Company>UK Pedf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Strakova</dc:creator>
  <cp:lastModifiedBy>Strakova</cp:lastModifiedBy>
  <cp:revision>147</cp:revision>
  <dcterms:created xsi:type="dcterms:W3CDTF">2016-10-08T17:58:51Z</dcterms:created>
  <dcterms:modified xsi:type="dcterms:W3CDTF">2019-11-13T19:51:46Z</dcterms:modified>
</cp:coreProperties>
</file>