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A867F-A51C-464C-A16E-C0F75B686883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2442C-0AA4-4EB1-9A2C-34FD8572F0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type='1'&gt;1&lt;/mode&gt;&lt;options&gt;5&lt;/options&gt;&lt;answer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type='1'&gt;1&lt;/mode&gt;&lt;options&gt;5&lt;/options&gt;&lt;answer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type='1'&gt;1&lt;/mode&gt;&lt;options&gt;2&lt;/options&gt;&lt;answer choice='1000000000'&gt;&lt;/answer&gt;&lt;points&gt;10&lt;/points&gt;&lt;time&gt;60&lt;/time&gt;&lt;difficulty&gt;1&lt;/difficulty&gt;&lt;hint&gt;&lt;/hint&gt;&lt;remark&gt;&lt;/remark&gt;&lt;/field&gt;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type='1'&gt;1&lt;/mode&gt;&lt;options&gt;2&lt;/options&gt;&lt;answer choice='1000000000'&gt;&lt;/answer&gt;&lt;points&gt;10&lt;/points&gt;&lt;time&gt;60&lt;/time&gt;&lt;difficulty&gt;1&lt;/difficulty&gt;&lt;hint&gt;&lt;/hint&gt;&lt;remark&gt;&lt;/remark&gt;&lt;/field&gt;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type='1'&gt;1&lt;/mode&gt;&lt;options&gt;6&lt;/options&gt;&lt;answer choice='0000100000'&gt;&lt;/answer&gt;&lt;points&gt;10&lt;/points&gt;&lt;time&gt;180&lt;/time&gt;&lt;difficulty&gt;2&lt;/difficulty&gt;&lt;hint&gt;&lt;/hint&gt;&lt;remark&gt;&lt;/remark&gt;&lt;/field&gt;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type='1'&gt;1&lt;/mode&gt;&lt;options&gt;6&lt;/options&gt;&lt;answer choice='0000100000'&gt;&lt;/answer&gt;&lt;points&gt;10&lt;/points&gt;&lt;time&gt;180&lt;/time&gt;&lt;difficulty&gt;2&lt;/difficulty&gt;&lt;hint&gt;&lt;/hint&gt;&lt;remark&gt;&lt;/remark&gt;&lt;/field&gt;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Úloha, na kterou se budeme v budoucnu</a:t>
            </a:r>
            <a:r>
              <a:rPr lang="cs-CZ" baseline="0" dirty="0" smtClean="0"/>
              <a:t> opakovaně odkazovat.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2442C-0AA4-4EB1-9A2C-34FD8572F02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B041F1-5AB0-4F9D-ACC6-89821D7737D4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t&amp;rct=j&amp;q=&amp;esrc=s&amp;source=web&amp;cd=1&amp;cad=rja&amp;uact=8&amp;ved=0CCAQFjAA&amp;url=https://olympiada.karlin.mff.cuni.cz/anotace/roskovec.pdf&amp;ei=OYkxVIa8Aa_B7Aa-7IHYDQ&amp;usg=AFQjCNHVr4UZZx6kvRvCadlN2u7souHpBg&amp;sig2=-ltlkFO8GVj9zAJ7FxKvRA" TargetMode="External"/><Relationship Id="rId2" Type="http://schemas.openxmlformats.org/officeDocument/2006/relationships/hyperlink" Target="https://www.google.cz/url?sa=t&amp;rct=j&amp;q=&amp;esrc=s&amp;source=web&amp;cd=1&amp;cad=rja&amp;uact=8&amp;ved=0CCIQFjAA&amp;url=http://mi21.vsb.cz/sites/mi21.vsb.cz/files/unit/zaklady_diskretni_matematiky.pdf&amp;ei=7oMxVIuJENTY7Abx3IDYAQ&amp;usg=AFQjCNFtUkUmUeeSBORmtRT0R3fvtZRU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Permutace bez opakování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mladíků s krhavýma očima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kina přišlo 9 mladíků a zakoupili si devět lístku vedle sebe. Čtyři z nich měli nadmíru prokrvené, lesklé bělmo a nejasně artikulovali. Podezřívavá uvaděčka se rozhodla, že je </a:t>
            </a:r>
            <a:r>
              <a:rPr lang="cs-CZ" dirty="0" err="1" smtClean="0"/>
              <a:t>rozesadí</a:t>
            </a:r>
            <a:r>
              <a:rPr lang="cs-CZ" dirty="0" smtClean="0"/>
              <a:t> tak, aby žádní dva ze zmíněných čtyř chlapců neseděli vedle sebe. Kolik měla možností?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náhrdelníku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Alenka má 5 různých korálků, které chce navléci na nit a vytvořit </a:t>
            </a:r>
            <a:r>
              <a:rPr lang="pl-PL" dirty="0" smtClean="0"/>
              <a:t>z nich náramek. Kolik má možností</a:t>
            </a:r>
            <a:r>
              <a:rPr lang="pl-PL" dirty="0" smtClean="0"/>
              <a:t>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kulatého stolu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Na konferenci bylo </a:t>
            </a:r>
            <a:r>
              <a:rPr lang="pl-PL" i="1" dirty="0" smtClean="0"/>
              <a:t>𝑛 </a:t>
            </a:r>
            <a:r>
              <a:rPr lang="pl-PL" dirty="0" smtClean="0"/>
              <a:t>účastníků a ti byli posazeni zcela náhodně na </a:t>
            </a:r>
            <a:r>
              <a:rPr lang="cs-CZ" i="1" dirty="0" smtClean="0"/>
              <a:t>𝑛 </a:t>
            </a:r>
            <a:r>
              <a:rPr lang="cs-CZ" dirty="0" smtClean="0"/>
              <a:t>židlí kolem kulatého stolu. Kolika způsoby to lze provést, pokud dvě </a:t>
            </a:r>
            <a:r>
              <a:rPr lang="cs-CZ" dirty="0" err="1" smtClean="0"/>
              <a:t>rozesazení</a:t>
            </a:r>
            <a:r>
              <a:rPr lang="cs-CZ" dirty="0" smtClean="0"/>
              <a:t>, kdy jedno vznikne z druhého pouhým „pootočením“, považujeme za shodná (tzn. v obou </a:t>
            </a:r>
            <a:r>
              <a:rPr lang="cs-CZ" dirty="0" err="1" smtClean="0"/>
              <a:t>rozesazeních</a:t>
            </a:r>
            <a:r>
              <a:rPr lang="cs-CZ" dirty="0" smtClean="0"/>
              <a:t> má každý účastník téhož pravého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 smtClean="0"/>
              <a:t>levého souseda</a:t>
            </a:r>
            <a:r>
              <a:rPr lang="cs-CZ" dirty="0" smtClean="0"/>
              <a:t>)?</a:t>
            </a:r>
          </a:p>
          <a:p>
            <a:r>
              <a:rPr lang="cs-CZ" dirty="0" smtClean="0"/>
              <a:t>Liší se řešení od problému náhrdelníku?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k </a:t>
            </a:r>
            <a:r>
              <a:rPr lang="cs-CZ" dirty="0" err="1" smtClean="0"/>
              <a:t>fomalitám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Kolik existuje vzájemně jednoznačných (bijektivních) zobrazení n-prvkové množiny 𝑋</a:t>
            </a:r>
            <a:r>
              <a:rPr lang="cs-CZ" i="1" dirty="0" smtClean="0"/>
              <a:t> </a:t>
            </a:r>
            <a:r>
              <a:rPr lang="cs-CZ" dirty="0" smtClean="0"/>
              <a:t>na </a:t>
            </a:r>
            <a:r>
              <a:rPr lang="cs-CZ" i="1" dirty="0" smtClean="0"/>
              <a:t>n</a:t>
            </a:r>
            <a:r>
              <a:rPr lang="cs-CZ" dirty="0" smtClean="0"/>
              <a:t>-prvkovou množinu 𝑌 </a:t>
            </a:r>
            <a:r>
              <a:rPr lang="cs-CZ" i="1" dirty="0" smtClean="0"/>
              <a:t>?</a:t>
            </a:r>
          </a:p>
          <a:p>
            <a:r>
              <a:rPr lang="cs-CZ" dirty="0" smtClean="0"/>
              <a:t>𝑃(𝑛) je počet všech permutací na 𝑛-prvkové množině. Jde o uspořádané výběry VŠECH prvků množiny. Platí </a:t>
            </a:r>
            <a:br>
              <a:rPr lang="cs-CZ" dirty="0" smtClean="0"/>
            </a:br>
            <a:r>
              <a:rPr lang="cs-CZ" dirty="0" smtClean="0"/>
              <a:t>𝑃(𝑛) = 𝑛! = 𝑛 · (𝑛 − 1) · (𝑛 − 2) · · · </a:t>
            </a:r>
            <a:r>
              <a:rPr lang="cs-CZ" dirty="0" err="1" smtClean="0"/>
              <a:t>2</a:t>
            </a:r>
            <a:r>
              <a:rPr lang="cs-CZ" dirty="0" smtClean="0"/>
              <a:t> · 1.</a:t>
            </a:r>
          </a:p>
          <a:p>
            <a:r>
              <a:rPr lang="cs-CZ" dirty="0" smtClean="0"/>
              <a:t>Počet všech bijekcí 𝑛-prvkové množiny </a:t>
            </a:r>
            <a:br>
              <a:rPr lang="cs-CZ" dirty="0" smtClean="0"/>
            </a:br>
            <a:r>
              <a:rPr lang="cs-CZ" dirty="0" smtClean="0"/>
              <a:t>na 𝑛-prvkovou množinu je 𝑃(𝑛) = 𝑛!.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 k řešení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Víte, že šestimístné číslo obsahuje číslice 0</a:t>
            </a:r>
            <a:r>
              <a:rPr lang="cs-CZ" i="1" dirty="0" smtClean="0"/>
              <a:t>, 1, 3, 4, 5, 6, přičemž číslice 1 je na místě</a:t>
            </a:r>
          </a:p>
          <a:p>
            <a:r>
              <a:rPr lang="cs-CZ" dirty="0" smtClean="0"/>
              <a:t>desítek a 3 na místě desetitisíců. Kolik takových čísel existuje?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k řešení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existuje pětimístných čísel dělitelných 5, které obsahují číslice 4</a:t>
            </a:r>
            <a:r>
              <a:rPr lang="cs-CZ" i="1" dirty="0" smtClean="0"/>
              <a:t>, 6, 7, 9?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k řešení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Proti devíti terčům stojí 4 dívky a 5 chlapců, každý z nich má luk. Dívky mají růžové a chlapci modré šípy. Každý z nich vystřelil šíp na terč před sebou a terč trefil. Rozhodčí si všiml, že ani v jednom případě nejsou ve dvou sousedních terčích růžové šípy. Kolik existuje různých rozestavení střelců před terči, aby taková situace mohla nastat?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Úlohy jsou převzaty ze skript </a:t>
            </a:r>
            <a:r>
              <a:rPr lang="cs-CZ" b="1" dirty="0" smtClean="0"/>
              <a:t>Michael </a:t>
            </a:r>
            <a:r>
              <a:rPr lang="cs-CZ" b="1" dirty="0" err="1" smtClean="0"/>
              <a:t>Kubesa</a:t>
            </a:r>
            <a:r>
              <a:rPr lang="cs-CZ" b="1" dirty="0" smtClean="0"/>
              <a:t>. </a:t>
            </a:r>
            <a:r>
              <a:rPr lang="cs-CZ" b="1" dirty="0" smtClean="0">
                <a:hlinkClick r:id="rId2"/>
              </a:rPr>
              <a:t>Základy diskrétní matematiky </a:t>
            </a:r>
            <a:endParaRPr lang="cs-CZ" b="1" dirty="0" smtClean="0"/>
          </a:p>
          <a:p>
            <a:r>
              <a:rPr lang="cs-CZ" b="1" dirty="0" smtClean="0"/>
              <a:t>Další on-line zdroje:</a:t>
            </a:r>
          </a:p>
          <a:p>
            <a:r>
              <a:rPr lang="pl-PL" dirty="0" smtClean="0"/>
              <a:t>Tomáš Roskovec. </a:t>
            </a:r>
            <a:r>
              <a:rPr lang="pl-PL" b="1" dirty="0" smtClean="0">
                <a:hlinkClick r:id="rId3"/>
              </a:rPr>
              <a:t>Kombinatorika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na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želvách</a:t>
            </a:r>
            <a:r>
              <a:rPr lang="pl-PL" dirty="0" smtClean="0">
                <a:hlinkClick r:id="rId3"/>
              </a:rPr>
              <a:t>. 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Sedím v jídelně a obědvám. Ve frontě u výdeje obědů stojí pět mých studentů z právě skončeného cvičení, jmenují se </a:t>
            </a:r>
            <a:r>
              <a:rPr lang="cs-CZ" dirty="0" err="1" smtClean="0"/>
              <a:t>Zbyslav</a:t>
            </a:r>
            <a:r>
              <a:rPr lang="cs-CZ" dirty="0" smtClean="0"/>
              <a:t>, Matylda, Petr, Jana a Zikmund. Jsou poměrně pestrobarevně oblečeni. Dívám se na ně a přemýšlím, jak by se ona pestrobarevnost měnila, pokud bych měnil jejich pořadí ve frontě. A tu mne napadne. Kolik mám možností, jak studenty do fronty seřadit? Bude těch možností hodně?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Interaktivní ukázka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ChangeAspect="1"/>
          </p:cNvGraphicFramePr>
          <p:nvPr>
            <p:ph sz="quarter" idx="1"/>
          </p:nvPr>
        </p:nvGraphicFramePr>
        <p:xfrm>
          <a:off x="2895600" y="3794125"/>
          <a:ext cx="2590800" cy="485775"/>
        </p:xfrm>
        <a:graphic>
          <a:graphicData uri="http://schemas.openxmlformats.org/presentationml/2006/ole">
            <p:oleObj spid="_x0000_s1026" name="Balíček" r:id="rId3" imgW="259092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obdobná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Máme 7 bílých kuliček do nichž jsou vyražena čísla od 1 do 7. Chceme je obarvit 7 barvami tak, že každá kulička je obarvena přesně jednou barvou a všech sedm barev je použito (Čísla vyražená na kuličkách jsou i po nabarvení vidět!). Kolik máme různých možností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A – 7</a:t>
            </a:r>
            <a:r>
              <a:rPr lang="en-US" dirty="0" smtClean="0"/>
              <a:t>^7</a:t>
            </a:r>
          </a:p>
          <a:p>
            <a:r>
              <a:rPr lang="en-US" dirty="0" smtClean="0"/>
              <a:t>B – 7x7</a:t>
            </a:r>
          </a:p>
          <a:p>
            <a:r>
              <a:rPr lang="en-US" dirty="0" smtClean="0"/>
              <a:t>C – 7!</a:t>
            </a:r>
          </a:p>
          <a:p>
            <a:r>
              <a:rPr lang="en-US" dirty="0" smtClean="0"/>
              <a:t>D – 2^7</a:t>
            </a:r>
          </a:p>
          <a:p>
            <a:r>
              <a:rPr lang="en-US" dirty="0" smtClean="0"/>
              <a:t>E – 4x7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Snídaňový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výtečné knize </a:t>
            </a:r>
            <a:r>
              <a:rPr lang="cs-CZ" dirty="0" err="1" smtClean="0"/>
              <a:t>Murphy</a:t>
            </a:r>
            <a:r>
              <a:rPr lang="cs-CZ" dirty="0" smtClean="0"/>
              <a:t> (1938) držitele Nobelovy ceny za literaturu (1969) Samuela </a:t>
            </a:r>
            <a:r>
              <a:rPr lang="cs-CZ" dirty="0" err="1" smtClean="0"/>
              <a:t>Becketta</a:t>
            </a:r>
            <a:r>
              <a:rPr lang="cs-CZ" dirty="0" smtClean="0"/>
              <a:t> hlavní postava (</a:t>
            </a:r>
            <a:r>
              <a:rPr lang="cs-CZ" dirty="0" err="1" smtClean="0"/>
              <a:t>Murphy</a:t>
            </a:r>
            <a:r>
              <a:rPr lang="cs-CZ" dirty="0" smtClean="0"/>
              <a:t>) vždy snídá balíček sušenek.</a:t>
            </a:r>
          </a:p>
          <a:p>
            <a:r>
              <a:rPr lang="cs-CZ" dirty="0" smtClean="0"/>
              <a:t>V tomto balíčku je 10 různých sušenek, přičemž </a:t>
            </a:r>
            <a:r>
              <a:rPr lang="cs-CZ" dirty="0" err="1" smtClean="0"/>
              <a:t>Murphy</a:t>
            </a:r>
            <a:r>
              <a:rPr lang="cs-CZ" dirty="0" smtClean="0"/>
              <a:t> chce snídani začít pomerančovou sušenkou (chutná mu nejméně) a ukončit sušenkou s čokoládovou polevou (je jeho nejoblíbenější). Kolik má možností, jak posnídat?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Snídaňový problém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Dále, </a:t>
            </a:r>
            <a:r>
              <a:rPr lang="cs-CZ" dirty="0" err="1" smtClean="0"/>
              <a:t>Murphy</a:t>
            </a:r>
            <a:r>
              <a:rPr lang="cs-CZ" dirty="0" smtClean="0"/>
              <a:t> oponuje své přítelkyni, která jej peskuje ohledně fádní stravy, že jeho balíček sušenek mu umožňuje snídat tak, že žádné dva dny ve svém životě nebude mít tutéž snídani. Má pravdu?</a:t>
            </a:r>
          </a:p>
          <a:p>
            <a:r>
              <a:rPr lang="cs-CZ" dirty="0" smtClean="0"/>
              <a:t>A – Ano</a:t>
            </a:r>
          </a:p>
          <a:p>
            <a:r>
              <a:rPr lang="cs-CZ" dirty="0" smtClean="0"/>
              <a:t>B – Ne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Murphyho</a:t>
            </a:r>
            <a:r>
              <a:rPr lang="cs-CZ" dirty="0" smtClean="0"/>
              <a:t> snídaně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Vraťme se ještě k příkladu 2.8. </a:t>
            </a:r>
            <a:r>
              <a:rPr lang="cs-CZ" dirty="0" err="1" smtClean="0"/>
              <a:t>Murphy</a:t>
            </a:r>
            <a:r>
              <a:rPr lang="cs-CZ" dirty="0" smtClean="0"/>
              <a:t> </a:t>
            </a:r>
            <a:r>
              <a:rPr lang="cs-CZ" dirty="0" err="1" smtClean="0"/>
              <a:t>jakž</a:t>
            </a:r>
            <a:r>
              <a:rPr lang="cs-CZ" dirty="0" smtClean="0"/>
              <a:t> takž překonal svůj odpor k pomerančové sušence a náklonnost k sušence s čokoládovou polevou, což vyjádřil následovně: „Není možné, aby zároveň první nebyla pomerančová a poslední nebyla čokoládová.“ Kolikrát se zvýší počet snídaní, které si je schopen </a:t>
            </a:r>
            <a:r>
              <a:rPr lang="cs-CZ" dirty="0" err="1" smtClean="0"/>
              <a:t>Murphy</a:t>
            </a:r>
            <a:r>
              <a:rPr lang="cs-CZ" dirty="0" smtClean="0"/>
              <a:t> připravit,při tomto méně přísném omezení?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s autíčky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Karlík si rovná do řady autíčka. Má jich 11 v různých barvách, přičemž jedno z nich je zelené (</a:t>
            </a:r>
            <a:r>
              <a:rPr lang="cs-CZ" dirty="0" err="1" smtClean="0"/>
              <a:t>Williams</a:t>
            </a:r>
            <a:r>
              <a:rPr lang="cs-CZ" dirty="0" smtClean="0"/>
              <a:t>-</a:t>
            </a:r>
            <a:r>
              <a:rPr lang="cs-CZ" dirty="0" err="1" smtClean="0"/>
              <a:t>Cosworth</a:t>
            </a:r>
            <a:r>
              <a:rPr lang="cs-CZ" dirty="0" smtClean="0"/>
              <a:t>) a jedno červené (Ferrari). Karlík chce autíčka seřadit tak, aby zelené nikdy nestálo vedle červeného. Kolik má možností</a:t>
            </a:r>
            <a:r>
              <a:rPr lang="cs-CZ" dirty="0" smtClean="0"/>
              <a:t>?</a:t>
            </a:r>
            <a:endParaRPr lang="en-US" dirty="0" smtClean="0"/>
          </a:p>
          <a:p>
            <a:pPr lvl="1"/>
            <a:r>
              <a:rPr lang="cs-CZ" dirty="0" smtClean="0"/>
              <a:t>A – </a:t>
            </a:r>
            <a:r>
              <a:rPr lang="en-US" dirty="0" smtClean="0"/>
              <a:t>11!</a:t>
            </a:r>
          </a:p>
          <a:p>
            <a:pPr lvl="1"/>
            <a:r>
              <a:rPr lang="en-US" dirty="0" smtClean="0"/>
              <a:t>B </a:t>
            </a:r>
            <a:r>
              <a:rPr lang="en-US" dirty="0" smtClean="0"/>
              <a:t>– </a:t>
            </a:r>
            <a:r>
              <a:rPr lang="en-US" dirty="0" smtClean="0"/>
              <a:t>10!</a:t>
            </a:r>
            <a:endParaRPr lang="en-US" dirty="0" smtClean="0"/>
          </a:p>
          <a:p>
            <a:pPr lvl="1"/>
            <a:r>
              <a:rPr lang="en-US" dirty="0" smtClean="0"/>
              <a:t>C – </a:t>
            </a:r>
            <a:r>
              <a:rPr lang="en-US" dirty="0" smtClean="0"/>
              <a:t>9!</a:t>
            </a:r>
            <a:endParaRPr lang="en-US" dirty="0" smtClean="0"/>
          </a:p>
          <a:p>
            <a:pPr lvl="1"/>
            <a:r>
              <a:rPr lang="en-US" dirty="0" smtClean="0"/>
              <a:t>D – </a:t>
            </a:r>
            <a:r>
              <a:rPr lang="en-US" dirty="0" smtClean="0"/>
              <a:t>10.9!</a:t>
            </a:r>
            <a:endParaRPr lang="en-US" dirty="0" smtClean="0"/>
          </a:p>
          <a:p>
            <a:pPr lvl="1"/>
            <a:r>
              <a:rPr lang="en-US" dirty="0" smtClean="0"/>
              <a:t>E – </a:t>
            </a:r>
            <a:r>
              <a:rPr lang="en-US" dirty="0" smtClean="0"/>
              <a:t>9.10!</a:t>
            </a:r>
          </a:p>
          <a:p>
            <a:pPr lvl="1"/>
            <a:r>
              <a:rPr lang="en-US" dirty="0" smtClean="0"/>
              <a:t>Jin</a:t>
            </a:r>
            <a:r>
              <a:rPr lang="cs-CZ" dirty="0" smtClean="0"/>
              <a:t>ý počet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1050</Words>
  <Application>Microsoft Office PowerPoint</Application>
  <PresentationFormat>Předvádění na obrazovce (4:3)</PresentationFormat>
  <Paragraphs>59</Paragraphs>
  <Slides>16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Arkýř</vt:lpstr>
      <vt:lpstr>Balíček</vt:lpstr>
      <vt:lpstr>Permutace bez opakování</vt:lpstr>
      <vt:lpstr>Materiály ke studiu</vt:lpstr>
      <vt:lpstr>Motivační úloha</vt:lpstr>
      <vt:lpstr>Interaktivní ukázka</vt:lpstr>
      <vt:lpstr>Úloha obdobná</vt:lpstr>
      <vt:lpstr>Snídaňový problém</vt:lpstr>
      <vt:lpstr>Snídaňový problém 2</vt:lpstr>
      <vt:lpstr>Murphyho snídaně 2</vt:lpstr>
      <vt:lpstr>Problém s autíčky</vt:lpstr>
      <vt:lpstr>Problém mladíků s krhavýma očima</vt:lpstr>
      <vt:lpstr>Problém náhrdelníku</vt:lpstr>
      <vt:lpstr>Problém kulatého stolu</vt:lpstr>
      <vt:lpstr>Přechod k fomalitám</vt:lpstr>
      <vt:lpstr>Úlohy k řešení 1</vt:lpstr>
      <vt:lpstr>Úloha k řešení 2</vt:lpstr>
      <vt:lpstr>Úloha k řešení 3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Permutace bez opakování</dc:title>
  <dc:creator>Antonín Jančařík</dc:creator>
  <cp:lastModifiedBy>Antonín Jančařík</cp:lastModifiedBy>
  <cp:revision>5</cp:revision>
  <dcterms:created xsi:type="dcterms:W3CDTF">2014-10-05T17:45:05Z</dcterms:created>
  <dcterms:modified xsi:type="dcterms:W3CDTF">2014-10-08T09:20:13Z</dcterms:modified>
</cp:coreProperties>
</file>