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handoutMasterIdLst>
    <p:handoutMasterId r:id="rId32"/>
  </p:handoutMasterIdLst>
  <p:sldIdLst>
    <p:sldId id="265" r:id="rId2"/>
    <p:sldId id="269" r:id="rId3"/>
    <p:sldId id="270" r:id="rId4"/>
    <p:sldId id="271" r:id="rId5"/>
    <p:sldId id="272" r:id="rId6"/>
    <p:sldId id="284" r:id="rId7"/>
    <p:sldId id="285" r:id="rId8"/>
    <p:sldId id="286" r:id="rId9"/>
    <p:sldId id="273" r:id="rId10"/>
    <p:sldId id="292" r:id="rId11"/>
    <p:sldId id="274" r:id="rId12"/>
    <p:sldId id="278" r:id="rId13"/>
    <p:sldId id="279" r:id="rId14"/>
    <p:sldId id="280" r:id="rId15"/>
    <p:sldId id="275" r:id="rId16"/>
    <p:sldId id="277" r:id="rId17"/>
    <p:sldId id="276" r:id="rId18"/>
    <p:sldId id="287" r:id="rId19"/>
    <p:sldId id="288" r:id="rId20"/>
    <p:sldId id="289" r:id="rId21"/>
    <p:sldId id="290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C0F77-BDBD-4B70-B141-845FEAC3AF8D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9CB1E-1FA0-4A10-80B8-3EEF6A011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80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C25F-5AF5-4773-A2AB-CFD2EDEE3C42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5D78-E1EE-418F-B742-AEE0F82FC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7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33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1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2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0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88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69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0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470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55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915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72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86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7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28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58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832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627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86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74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750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905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62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3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02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08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31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2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1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0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hospodářství</a:t>
            </a:r>
            <a:br>
              <a:rPr lang="cs-CZ" dirty="0" smtClean="0"/>
            </a:br>
            <a:r>
              <a:rPr lang="cs-CZ" dirty="0" smtClean="0"/>
              <a:t>1917-1927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8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Válečný </a:t>
            </a:r>
            <a:r>
              <a:rPr lang="cs-CZ" dirty="0" smtClean="0"/>
              <a:t>komunismus -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24643"/>
            <a:ext cx="8915400" cy="4686579"/>
          </a:xfrm>
        </p:spPr>
        <p:txBody>
          <a:bodyPr/>
          <a:lstStyle/>
          <a:p>
            <a:r>
              <a:rPr lang="cs-CZ" dirty="0"/>
              <a:t>Pojem poprvé použit v souvislosti s jeho zrušení jako mimořádná opatření pro válečný stav</a:t>
            </a:r>
          </a:p>
          <a:p>
            <a:r>
              <a:rPr lang="cs-CZ" dirty="0" smtClean="0"/>
              <a:t>1. znárodnění </a:t>
            </a:r>
            <a:r>
              <a:rPr lang="cs-CZ" dirty="0"/>
              <a:t>výrobních prostředků a </a:t>
            </a:r>
            <a:r>
              <a:rPr lang="cs-CZ" dirty="0" smtClean="0"/>
              <a:t>dopravy, </a:t>
            </a:r>
          </a:p>
          <a:p>
            <a:r>
              <a:rPr lang="cs-CZ" dirty="0" smtClean="0"/>
              <a:t>2</a:t>
            </a:r>
            <a:r>
              <a:rPr lang="cs-CZ" dirty="0"/>
              <a:t>. zrušení soukromého sektoru znárodněním maloobchodu </a:t>
            </a:r>
            <a:r>
              <a:rPr lang="cs-CZ" dirty="0" smtClean="0"/>
              <a:t>i velkoobchodu </a:t>
            </a:r>
            <a:r>
              <a:rPr lang="cs-CZ" dirty="0"/>
              <a:t>a zavedením vládou řízeného </a:t>
            </a:r>
            <a:r>
              <a:rPr lang="cs-CZ" dirty="0" smtClean="0"/>
              <a:t>distribučního systému</a:t>
            </a:r>
            <a:r>
              <a:rPr lang="cs-CZ" dirty="0"/>
              <a:t>,</a:t>
            </a:r>
          </a:p>
          <a:p>
            <a:r>
              <a:rPr lang="cs-CZ" dirty="0"/>
              <a:t>3. zrušení peněz jako směnné jednotky ve prospěch </a:t>
            </a:r>
            <a:r>
              <a:rPr lang="cs-CZ" dirty="0" smtClean="0"/>
              <a:t>státně řízeného </a:t>
            </a:r>
            <a:r>
              <a:rPr lang="cs-CZ" dirty="0"/>
              <a:t>výměnného obchodu,</a:t>
            </a:r>
          </a:p>
          <a:p>
            <a:r>
              <a:rPr lang="cs-CZ" dirty="0"/>
              <a:t>4. podrobení celého státního hospodářství jednotnému plánu</a:t>
            </a:r>
          </a:p>
          <a:p>
            <a:r>
              <a:rPr lang="cs-CZ" dirty="0" smtClean="0"/>
              <a:t>5</a:t>
            </a:r>
            <a:r>
              <a:rPr lang="cs-CZ" dirty="0"/>
              <a:t>. zavedení povinného pracovního poměru pro všechny </a:t>
            </a:r>
            <a:r>
              <a:rPr lang="cs-CZ" dirty="0" smtClean="0"/>
              <a:t>tělesně způsobilé </a:t>
            </a:r>
            <a:r>
              <a:rPr lang="cs-CZ" dirty="0"/>
              <a:t>dospělé muže, případně i ženy a děti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54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15895"/>
            <a:ext cx="8911687" cy="1280890"/>
          </a:xfrm>
        </p:spPr>
        <p:txBody>
          <a:bodyPr/>
          <a:lstStyle/>
          <a:p>
            <a:r>
              <a:rPr lang="cs-CZ" dirty="0" smtClean="0"/>
              <a:t>Válečný komunismus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028700"/>
            <a:ext cx="8915400" cy="6074229"/>
          </a:xfrm>
        </p:spPr>
        <p:txBody>
          <a:bodyPr>
            <a:normAutofit/>
          </a:bodyPr>
          <a:lstStyle/>
          <a:p>
            <a:r>
              <a:rPr lang="cs-CZ" dirty="0" smtClean="0"/>
              <a:t>Vláda odmítla splácet zahraniční dluhy</a:t>
            </a:r>
          </a:p>
          <a:p>
            <a:r>
              <a:rPr lang="cs-CZ" dirty="0" smtClean="0"/>
              <a:t>Prostředek pro vedení občanské války</a:t>
            </a:r>
          </a:p>
          <a:p>
            <a:r>
              <a:rPr lang="cs-CZ" dirty="0" smtClean="0"/>
              <a:t>Jaro 1918 zásobovací krize</a:t>
            </a:r>
          </a:p>
          <a:p>
            <a:r>
              <a:rPr lang="cs-CZ" dirty="0" smtClean="0"/>
              <a:t>27. května 1918 založen komisariát zásobování, zaveden přídělový systém</a:t>
            </a:r>
          </a:p>
          <a:p>
            <a:pPr lvl="1"/>
            <a:r>
              <a:rPr lang="cs-CZ" dirty="0" smtClean="0"/>
              <a:t>Třídní hledisko, dělníci zvýhodněni </a:t>
            </a:r>
          </a:p>
          <a:p>
            <a:r>
              <a:rPr lang="cs-CZ" dirty="0" smtClean="0"/>
              <a:t>Odpor rolníků při dodávání obilí </a:t>
            </a:r>
          </a:p>
          <a:p>
            <a:pPr lvl="1"/>
            <a:r>
              <a:rPr lang="cs-CZ" dirty="0" smtClean="0"/>
              <a:t>Kvůli inflaci nemělo smysl obilí prodávat</a:t>
            </a:r>
          </a:p>
          <a:p>
            <a:pPr lvl="1"/>
            <a:r>
              <a:rPr lang="cs-CZ" dirty="0" smtClean="0"/>
              <a:t>Nástroje pro ovládnutí venkova – KOMBĚDY = výbory chudých</a:t>
            </a:r>
          </a:p>
          <a:p>
            <a:pPr lvl="1"/>
            <a:r>
              <a:rPr lang="cs-CZ" dirty="0" smtClean="0"/>
              <a:t>Kulak – vesničtí lichváři (podle slova „pěst“), r. 1917 rolník, co najímal jiné, ale nemusel být bohatý</a:t>
            </a:r>
          </a:p>
          <a:p>
            <a:pPr lvl="1"/>
            <a:r>
              <a:rPr lang="cs-CZ" dirty="0" smtClean="0"/>
              <a:t>Boj o zrno, tažení proti rolníkům – válka mezi bolševiky a vesnicí</a:t>
            </a:r>
          </a:p>
          <a:p>
            <a:pPr lvl="1"/>
            <a:r>
              <a:rPr lang="cs-CZ" dirty="0" smtClean="0"/>
              <a:t>Masové odvody rolníků do ¨Rudé armády, nájezdy na vesnice dělníky, </a:t>
            </a:r>
            <a:r>
              <a:rPr lang="cs-CZ" dirty="0" err="1" smtClean="0"/>
              <a:t>Čekou</a:t>
            </a:r>
            <a:endParaRPr lang="cs-CZ" dirty="0" smtClean="0"/>
          </a:p>
          <a:p>
            <a:pPr lvl="1"/>
            <a:r>
              <a:rPr lang="cs-CZ" dirty="0" smtClean="0"/>
              <a:t>Vznik Zeleného hnutí – obrana vlastních zájmů, ne podpora „bílých“</a:t>
            </a:r>
          </a:p>
          <a:p>
            <a:pPr lvl="1"/>
            <a:r>
              <a:rPr lang="cs-CZ" dirty="0" smtClean="0"/>
              <a:t>Násilné rekvizice vedly k hladomoru, v oblasti Volhy kanibalismus</a:t>
            </a:r>
          </a:p>
          <a:p>
            <a:pPr lvl="1"/>
            <a:r>
              <a:rPr lang="cs-CZ" dirty="0" smtClean="0"/>
              <a:t>S hladomorem souvisel boj proti církvím – rabování majetku na pomoc hladovějícím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2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6/12/30/12/3BB6B56900000578-0-image-a-40_1483101618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2" y="0"/>
            <a:ext cx="91630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9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dailymail.co.uk/i/pix/2016/12/30/12/3BB6B56200000578-0-image-a-38_14831015567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0" y="-291001"/>
            <a:ext cx="916305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1921 russian fa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37" y="-1951527"/>
            <a:ext cx="6530860" cy="9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7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r>
              <a:rPr lang="cs-CZ" dirty="0" smtClean="0"/>
              <a:t>Organizace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685801"/>
            <a:ext cx="8915400" cy="61722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prosinec 1917 – zřízena Nejvyšší národohospodářská rada (</a:t>
            </a:r>
            <a:r>
              <a:rPr lang="cs-CZ" dirty="0" err="1" smtClean="0"/>
              <a:t>VSNCh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Státní dohled nad veškerým ekonomickým děním</a:t>
            </a:r>
          </a:p>
          <a:p>
            <a:r>
              <a:rPr lang="cs-CZ" dirty="0" smtClean="0"/>
              <a:t>Červenec 1918 – dekret o nacionalizaci průmyslu – cukrovary, kovodělné podniky, dráhy</a:t>
            </a:r>
          </a:p>
          <a:p>
            <a:r>
              <a:rPr lang="cs-CZ" dirty="0" smtClean="0"/>
              <a:t>1921 – zřízen GOSPLAN = Státní plánovací komise</a:t>
            </a:r>
          </a:p>
          <a:p>
            <a:pPr lvl="1"/>
            <a:r>
              <a:rPr lang="cs-CZ" dirty="0" smtClean="0"/>
              <a:t>Do budoucna stěžejní místo v systému</a:t>
            </a:r>
          </a:p>
          <a:p>
            <a:pPr lvl="1"/>
            <a:r>
              <a:rPr lang="cs-CZ" dirty="0" smtClean="0"/>
              <a:t>„snaha o racionální uspořádání ekonomické činnosti, jež odráží skutečné potřeby“</a:t>
            </a:r>
          </a:p>
          <a:p>
            <a:r>
              <a:rPr lang="cs-CZ" dirty="0" smtClean="0"/>
              <a:t>Pokud nebude soukromé vlastnictví a trh, není potřeba peněz</a:t>
            </a:r>
          </a:p>
          <a:p>
            <a:r>
              <a:rPr lang="cs-CZ" dirty="0" smtClean="0"/>
              <a:t>Koncem roku 1920 měly být peníze zrušeny</a:t>
            </a:r>
          </a:p>
          <a:p>
            <a:pPr lvl="1"/>
            <a:r>
              <a:rPr lang="cs-CZ" dirty="0" smtClean="0"/>
              <a:t>Ze strany bolševiků snaha o znehodnocení měny</a:t>
            </a:r>
          </a:p>
          <a:p>
            <a:pPr lvl="1"/>
            <a:r>
              <a:rPr lang="pl-PL" dirty="0"/>
              <a:t>Jeden rubl z roku 1913 měl hodnotu 100 milionů </a:t>
            </a:r>
            <a:r>
              <a:rPr lang="pl-PL" dirty="0" smtClean="0"/>
              <a:t>rublů</a:t>
            </a:r>
            <a:r>
              <a:rPr lang="cs-CZ" dirty="0" smtClean="0"/>
              <a:t>z </a:t>
            </a:r>
            <a:r>
              <a:rPr lang="cs-CZ" dirty="0"/>
              <a:t>roku 1922.</a:t>
            </a:r>
            <a:endParaRPr lang="cs-CZ" dirty="0" smtClean="0"/>
          </a:p>
          <a:p>
            <a:pPr lvl="1"/>
            <a:r>
              <a:rPr lang="cs-CZ" dirty="0" smtClean="0"/>
              <a:t>Nahrazeny talony na hodnotu práce</a:t>
            </a:r>
          </a:p>
          <a:p>
            <a:pPr lvl="1"/>
            <a:r>
              <a:rPr lang="cs-CZ" dirty="0" smtClean="0"/>
              <a:t>Služby měly být zdarma, rušení poplatků za nájmy, dopravu</a:t>
            </a:r>
          </a:p>
          <a:p>
            <a:pPr lvl="1"/>
            <a:r>
              <a:rPr lang="cs-CZ" dirty="0" smtClean="0"/>
              <a:t>Rolníků stanovena norma na výživu (děti polovina)</a:t>
            </a:r>
          </a:p>
          <a:p>
            <a:pPr lvl="1"/>
            <a:r>
              <a:rPr lang="cs-CZ" dirty="0" smtClean="0"/>
              <a:t>Zákaz obchodování na trhu (hrozilo zastřelení)</a:t>
            </a:r>
          </a:p>
          <a:p>
            <a:r>
              <a:rPr lang="cs-CZ" dirty="0" smtClean="0"/>
              <a:t>Inflace byla bezprecedentní, v zemi fungovala naturální ekonomika</a:t>
            </a:r>
          </a:p>
          <a:p>
            <a:r>
              <a:rPr lang="cs-CZ" dirty="0" smtClean="0"/>
              <a:t>Otázka řešení po občanské válce? </a:t>
            </a:r>
          </a:p>
          <a:p>
            <a:pPr lvl="1"/>
            <a:r>
              <a:rPr lang="cs-CZ" dirty="0" err="1" smtClean="0"/>
              <a:t>Trockij</a:t>
            </a:r>
            <a:r>
              <a:rPr lang="cs-CZ" dirty="0" smtClean="0"/>
              <a:t> a Bucharin se klonili k tzv. militarizaci práce (poměr v továrnách jako v armádě)</a:t>
            </a:r>
          </a:p>
          <a:p>
            <a:pPr lvl="1"/>
            <a:r>
              <a:rPr lang="cs-CZ" dirty="0" smtClean="0"/>
              <a:t>Lenin a jeho stoupenci se domnívali, že válečný komunismus je tou pravou cestou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52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GOELRO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Zahájeno 1920 – více méně dokončeno v roce 1931</a:t>
            </a:r>
          </a:p>
          <a:p>
            <a:r>
              <a:rPr lang="cs-CZ" dirty="0"/>
              <a:t>První sovětský ekonomický plán</a:t>
            </a:r>
          </a:p>
          <a:p>
            <a:r>
              <a:rPr lang="cs-CZ" dirty="0"/>
              <a:t>Na jeho základě inspirovány všechny ostatní plány</a:t>
            </a:r>
          </a:p>
          <a:p>
            <a:r>
              <a:rPr lang="cs-CZ" dirty="0" smtClean="0"/>
              <a:t>Program na obnovu hospodářství – základem program elektrifikace Ruska</a:t>
            </a:r>
          </a:p>
          <a:p>
            <a:pPr lvl="1"/>
            <a:r>
              <a:rPr lang="cs-CZ" dirty="0" smtClean="0"/>
              <a:t>Velmi prosazováno Leninem</a:t>
            </a:r>
          </a:p>
          <a:p>
            <a:r>
              <a:rPr lang="cs-CZ" dirty="0" smtClean="0"/>
              <a:t>V plánu vybudování 30 elektráren</a:t>
            </a:r>
          </a:p>
          <a:p>
            <a:r>
              <a:rPr lang="cs-CZ" dirty="0" smtClean="0"/>
              <a:t>Z produkce 1,9 kWh chtěli navýšit na 8,8, kWh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2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35015"/>
            <a:ext cx="8915400" cy="4595447"/>
          </a:xfrm>
        </p:spPr>
        <p:txBody>
          <a:bodyPr/>
          <a:lstStyle/>
          <a:p>
            <a:r>
              <a:rPr lang="cs-CZ" dirty="0" smtClean="0"/>
              <a:t>Nedostatek technologií – snaha o nákup ze zahraničí, ale nedostatek prostředků – příjmy z obilí/ drancování venkova; rozprodej uměleckých děl, která byla zabavena ze šlechtických sídel</a:t>
            </a:r>
          </a:p>
          <a:p>
            <a:r>
              <a:rPr lang="cs-CZ" dirty="0" smtClean="0"/>
              <a:t>Mezinárodní izolace </a:t>
            </a:r>
          </a:p>
          <a:p>
            <a:pPr lvl="1"/>
            <a:r>
              <a:rPr lang="cs-CZ" dirty="0" smtClean="0"/>
              <a:t>Spolupráce jen s Německem na základě </a:t>
            </a:r>
            <a:r>
              <a:rPr lang="cs-CZ" dirty="0" err="1" smtClean="0"/>
              <a:t>Rappalské</a:t>
            </a:r>
            <a:r>
              <a:rPr lang="cs-CZ" dirty="0" smtClean="0"/>
              <a:t> dohody 1922</a:t>
            </a:r>
          </a:p>
          <a:p>
            <a:pPr lvl="1"/>
            <a:r>
              <a:rPr lang="cs-CZ" dirty="0" smtClean="0"/>
              <a:t>Ostatní státy mají problém se znárodněním majetku zahraničních investorů, nedodržením spojeneckých dohod a odmítnutím předválečných mezinárodních dluhů (Velká Británie, Francie)</a:t>
            </a:r>
          </a:p>
          <a:p>
            <a:r>
              <a:rPr lang="cs-CZ" dirty="0" smtClean="0"/>
              <a:t>Problém kvalifikovaných pracovníků – pro rozvoj průmyslu nutní</a:t>
            </a:r>
          </a:p>
          <a:p>
            <a:pPr lvl="1"/>
            <a:r>
              <a:rPr lang="cs-CZ" dirty="0" smtClean="0"/>
              <a:t>Vysoká negramotnost, nutnost zavedení vzdělávacího systému na základní úrovni</a:t>
            </a:r>
          </a:p>
          <a:p>
            <a:pPr lvl="2"/>
            <a:r>
              <a:rPr lang="cs-CZ" dirty="0" smtClean="0"/>
              <a:t>Reforma školství 1918 – povinná základní škola</a:t>
            </a:r>
          </a:p>
          <a:p>
            <a:pPr marL="914400" lvl="2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0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občanské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občanské války a zahraničních intervencí</a:t>
            </a:r>
          </a:p>
          <a:p>
            <a:r>
              <a:rPr lang="cs-CZ" dirty="0" smtClean="0"/>
              <a:t>Bilance války – cca 10 milionů mrtvých (80 % civilní obyvatelstvo)</a:t>
            </a:r>
          </a:p>
          <a:p>
            <a:r>
              <a:rPr lang="cs-CZ" dirty="0" smtClean="0"/>
              <a:t>Kolem 6 milionů obětí hladomoru v letech 1921-1922</a:t>
            </a:r>
          </a:p>
          <a:p>
            <a:r>
              <a:rPr lang="cs-CZ" dirty="0" smtClean="0"/>
              <a:t>Milion Rusů – emigrace- hlavně ti s vyšším vzděláním</a:t>
            </a:r>
          </a:p>
          <a:p>
            <a:r>
              <a:rPr lang="cs-CZ" dirty="0" smtClean="0"/>
              <a:t>Zničená infrastruktura, průmysl na úrovni 20 – 30 % roku 1914</a:t>
            </a:r>
          </a:p>
          <a:p>
            <a:r>
              <a:rPr lang="cs-CZ" dirty="0" smtClean="0"/>
              <a:t>Vylidnění měst – útěk na venkov, zde byly potraviny</a:t>
            </a:r>
          </a:p>
          <a:p>
            <a:pPr lvl="1"/>
            <a:r>
              <a:rPr lang="cs-CZ" dirty="0" smtClean="0"/>
              <a:t>Moskva – 1918-1920 ztráta poloviny populace</a:t>
            </a:r>
          </a:p>
          <a:p>
            <a:pPr lvl="1"/>
            <a:r>
              <a:rPr lang="cs-CZ" dirty="0" smtClean="0"/>
              <a:t>Petrohrad 2/3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139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zavedení NEP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Rolnické nepokoje</a:t>
            </a:r>
          </a:p>
          <a:p>
            <a:r>
              <a:rPr lang="cs-CZ" dirty="0" smtClean="0"/>
              <a:t>Rozrušené hospodářství, problém se zásobováním, časté vzpoury</a:t>
            </a:r>
          </a:p>
          <a:p>
            <a:pPr lvl="1"/>
            <a:r>
              <a:rPr lang="cs-CZ" dirty="0" smtClean="0"/>
              <a:t>Rolnické bouře odřízly Moskvu od zásobování</a:t>
            </a:r>
          </a:p>
          <a:p>
            <a:r>
              <a:rPr lang="cs-CZ" dirty="0" smtClean="0"/>
              <a:t>Snaha o obnovu průmyslu</a:t>
            </a:r>
          </a:p>
          <a:p>
            <a:r>
              <a:rPr lang="cs-CZ" dirty="0" smtClean="0"/>
              <a:t>Vrcholem </a:t>
            </a:r>
            <a:r>
              <a:rPr lang="cs-CZ" dirty="0" err="1" smtClean="0"/>
              <a:t>Krondštadtské</a:t>
            </a:r>
            <a:r>
              <a:rPr lang="cs-CZ" dirty="0" smtClean="0"/>
              <a:t> povstání</a:t>
            </a:r>
          </a:p>
          <a:p>
            <a:pPr lvl="1"/>
            <a:r>
              <a:rPr lang="cs-CZ" dirty="0" smtClean="0"/>
              <a:t>Vzpoura Baltského loďstva proti bolševikům v březnu 1921</a:t>
            </a:r>
          </a:p>
          <a:p>
            <a:pPr lvl="1"/>
            <a:r>
              <a:rPr lang="cs-CZ" dirty="0" smtClean="0"/>
              <a:t>Opět důsledek špatného zásobování</a:t>
            </a:r>
          </a:p>
          <a:p>
            <a:pPr lvl="1"/>
            <a:r>
              <a:rPr lang="cs-CZ" dirty="0" smtClean="0"/>
              <a:t>Požadavek na sověty bez komunistů a legalizace opozičních stran</a:t>
            </a:r>
          </a:p>
          <a:p>
            <a:pPr lvl="1"/>
            <a:r>
              <a:rPr lang="cs-CZ" dirty="0" smtClean="0"/>
              <a:t>Potlačeno Rudou armádou pod vedením Michala Tuchačevského</a:t>
            </a:r>
          </a:p>
          <a:p>
            <a:pPr lvl="1"/>
            <a:r>
              <a:rPr lang="cs-CZ" dirty="0" smtClean="0"/>
              <a:t>Na politické rovině vedlo k likvidaci zbytků jiných politických stran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81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prozatímní vlády a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4304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Přijata legislativa na ochranu dělníků a pracovních podmínek</a:t>
            </a:r>
          </a:p>
          <a:p>
            <a:r>
              <a:rPr lang="cs-CZ" dirty="0" smtClean="0"/>
              <a:t>Tolerovala vznik továrních rad, které ale ztěžovaly rozvoj průmyslu</a:t>
            </a:r>
          </a:p>
          <a:p>
            <a:r>
              <a:rPr lang="cs-CZ" dirty="0" smtClean="0"/>
              <a:t>Petrohradský Sovět vyhlásil „Rozkaz číslo jedna“ – demokracie v armádě =&gt; neutralizace důstojnického sboru, centrum nemá kontrolu nad vojskem</a:t>
            </a:r>
          </a:p>
          <a:p>
            <a:r>
              <a:rPr lang="cs-CZ" dirty="0" smtClean="0"/>
              <a:t>Zaveden státní monopol na obilí, ale nefunkční mechanismus  jeho získávání</a:t>
            </a:r>
          </a:p>
          <a:p>
            <a:pPr lvl="1"/>
            <a:r>
              <a:rPr lang="cs-CZ" dirty="0" smtClean="0"/>
              <a:t>Poprvé to tedy nebylo zavedeno Leninem</a:t>
            </a:r>
          </a:p>
          <a:p>
            <a:r>
              <a:rPr lang="cs-CZ" dirty="0" smtClean="0"/>
              <a:t>Prozatímní vláda převzala závazek státu pokračovat ve válce – nebyla ale schopná ekonomicky stabilizovat zemi a zvýšit morálku</a:t>
            </a:r>
          </a:p>
          <a:p>
            <a:r>
              <a:rPr lang="cs-CZ" dirty="0" smtClean="0"/>
              <a:t>Pokles mezd, růst cen – další krize</a:t>
            </a:r>
          </a:p>
          <a:p>
            <a:pPr lvl="1"/>
            <a:r>
              <a:rPr lang="cs-CZ" dirty="0" smtClean="0"/>
              <a:t>Červencové dni – neúspěšný bolševický pokus o převzetí moci</a:t>
            </a:r>
          </a:p>
          <a:p>
            <a:pPr lvl="1"/>
            <a:r>
              <a:rPr lang="cs-CZ" dirty="0" smtClean="0"/>
              <a:t>Dělnické a vojenské bouře, ale potlačeno loajálními jednotkami Prozatímní vlády</a:t>
            </a:r>
          </a:p>
          <a:p>
            <a:pPr lvl="1"/>
            <a:r>
              <a:rPr lang="cs-CZ" dirty="0" smtClean="0"/>
              <a:t>Bolševici zdiskreditováni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04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Zavedení nové ekonomické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02229"/>
            <a:ext cx="8915400" cy="52243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Březen 1921</a:t>
            </a:r>
          </a:p>
          <a:p>
            <a:r>
              <a:rPr lang="cs-CZ" dirty="0"/>
              <a:t>přímá reakce na </a:t>
            </a:r>
            <a:r>
              <a:rPr lang="cs-CZ" dirty="0" smtClean="0"/>
              <a:t>katastrofální hospodářskou </a:t>
            </a:r>
            <a:r>
              <a:rPr lang="cs-CZ" dirty="0"/>
              <a:t>situaci</a:t>
            </a:r>
            <a:endParaRPr lang="cs-CZ" dirty="0" smtClean="0"/>
          </a:p>
          <a:p>
            <a:r>
              <a:rPr lang="cs-CZ" dirty="0" smtClean="0"/>
              <a:t>Cílem obnova ekonomiky po 1. světové válce a občanské válce</a:t>
            </a:r>
          </a:p>
          <a:p>
            <a:r>
              <a:rPr lang="cs-CZ" dirty="0" smtClean="0"/>
              <a:t>Dočasné řešení – nutnost překonání zaostalosti země prostřednictvím společného úsilí dělníků a rolníků</a:t>
            </a:r>
          </a:p>
          <a:p>
            <a:r>
              <a:rPr lang="cs-CZ" dirty="0" smtClean="0"/>
              <a:t>Podstata NEPU</a:t>
            </a:r>
          </a:p>
          <a:p>
            <a:pPr lvl="1"/>
            <a:r>
              <a:rPr lang="cs-CZ" dirty="0" smtClean="0"/>
              <a:t>Obnova soukromé iniciativy v zemědělství, obchodu a lehkém průmyslu</a:t>
            </a:r>
          </a:p>
          <a:p>
            <a:pPr lvl="1"/>
            <a:r>
              <a:rPr lang="cs-CZ" dirty="0" smtClean="0"/>
              <a:t>Prodej koncesí zahraničním společnostem</a:t>
            </a:r>
          </a:p>
          <a:p>
            <a:pPr lvl="1"/>
            <a:r>
              <a:rPr lang="cs-CZ" dirty="0" smtClean="0"/>
              <a:t>Rekvizice všech výnosů nahrazeny daní cca 10 %</a:t>
            </a:r>
          </a:p>
          <a:p>
            <a:pPr lvl="1"/>
            <a:r>
              <a:rPr lang="cs-CZ" dirty="0" smtClean="0"/>
              <a:t>Po splnění odvodů rolník mohl s přebytky disponovat dle svého uvážení</a:t>
            </a:r>
          </a:p>
          <a:p>
            <a:pPr lvl="1"/>
            <a:r>
              <a:rPr lang="cs-CZ" dirty="0" smtClean="0"/>
              <a:t>Odpor levé opozice ve straně – Zinověv, Kameněv, </a:t>
            </a:r>
            <a:r>
              <a:rPr lang="cs-CZ" dirty="0" err="1" smtClean="0"/>
              <a:t>Trockij</a:t>
            </a:r>
            <a:r>
              <a:rPr lang="cs-CZ" dirty="0" smtClean="0"/>
              <a:t> =&gt; označovali za zradu dělnické třídy a socialismu</a:t>
            </a:r>
          </a:p>
          <a:p>
            <a:pPr lvl="1"/>
            <a:r>
              <a:rPr lang="cs-CZ" dirty="0" smtClean="0"/>
              <a:t>R. 1927 pomohlo k dosáhnutí stejné úrovně jako před válkou</a:t>
            </a:r>
          </a:p>
          <a:p>
            <a:pPr lvl="1"/>
            <a:r>
              <a:rPr lang="cs-CZ" dirty="0" smtClean="0"/>
              <a:t>1929 zrušeno Stalinem =&gt; tzv. druhá revoluce - zavedení industrializace a kolektivizace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782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 - 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08098"/>
            <a:ext cx="8915400" cy="1703614"/>
          </a:xfrm>
        </p:spPr>
        <p:txBody>
          <a:bodyPr/>
          <a:lstStyle/>
          <a:p>
            <a:r>
              <a:rPr lang="cs-CZ" dirty="0" smtClean="0"/>
              <a:t>Obnova funkce peněz</a:t>
            </a:r>
          </a:p>
          <a:p>
            <a:pPr lvl="1"/>
            <a:r>
              <a:rPr lang="cs-CZ" dirty="0" smtClean="0"/>
              <a:t>1923 zavedena měna </a:t>
            </a:r>
            <a:r>
              <a:rPr lang="cs-CZ" dirty="0" err="1" smtClean="0"/>
              <a:t>červonce</a:t>
            </a:r>
            <a:endParaRPr lang="cs-CZ" dirty="0" smtClean="0"/>
          </a:p>
          <a:p>
            <a:r>
              <a:rPr lang="cs-CZ" dirty="0" smtClean="0"/>
              <a:t>Začala opět působit státní banka</a:t>
            </a:r>
          </a:p>
          <a:p>
            <a:r>
              <a:rPr lang="cs-CZ" dirty="0" smtClean="0"/>
              <a:t>Znovu se platily nájmy, doprava…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93" y="3011712"/>
            <a:ext cx="5595519" cy="37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7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Denacionalizace drobného průmyslu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5005052"/>
          </a:xfrm>
        </p:spPr>
        <p:txBody>
          <a:bodyPr/>
          <a:lstStyle/>
          <a:p>
            <a:r>
              <a:rPr lang="cs-CZ" dirty="0"/>
              <a:t>První a základní </a:t>
            </a:r>
            <a:r>
              <a:rPr lang="cs-CZ" dirty="0" smtClean="0"/>
              <a:t>potíž - naprostý </a:t>
            </a:r>
            <a:r>
              <a:rPr lang="cs-CZ" dirty="0"/>
              <a:t>nedostatek </a:t>
            </a:r>
            <a:r>
              <a:rPr lang="cs-CZ" dirty="0" smtClean="0"/>
              <a:t>průmyslové produkce (přiměla by rolníka</a:t>
            </a:r>
            <a:r>
              <a:rPr lang="cs-CZ" dirty="0"/>
              <a:t>, aby přinesl své výrobky </a:t>
            </a:r>
            <a:r>
              <a:rPr lang="cs-CZ" dirty="0" smtClean="0"/>
              <a:t>na trh)</a:t>
            </a:r>
          </a:p>
          <a:p>
            <a:r>
              <a:rPr lang="cs-CZ" dirty="0" smtClean="0"/>
              <a:t>Původně se s </a:t>
            </a:r>
            <a:r>
              <a:rPr lang="cs-CZ" dirty="0" err="1" smtClean="0"/>
              <a:t>NEPem</a:t>
            </a:r>
            <a:r>
              <a:rPr lang="cs-CZ" dirty="0" smtClean="0"/>
              <a:t> nepočítalo pro průmysl</a:t>
            </a:r>
          </a:p>
          <a:p>
            <a:r>
              <a:rPr lang="cs-CZ" dirty="0" smtClean="0"/>
              <a:t>Potřeba výrobků (nářadí atp.) ale nakonec převládla</a:t>
            </a:r>
          </a:p>
          <a:p>
            <a:r>
              <a:rPr lang="cs-CZ" dirty="0" smtClean="0"/>
              <a:t>Zprvu zaměřeno na malé a střední podniky</a:t>
            </a:r>
          </a:p>
          <a:p>
            <a:r>
              <a:rPr lang="cs-CZ" dirty="0" smtClean="0"/>
              <a:t>Na 2-5 let možnost pronájmu podniků družstvům nebo soukromým osobám</a:t>
            </a:r>
          </a:p>
          <a:p>
            <a:r>
              <a:rPr lang="cs-CZ" dirty="0" smtClean="0"/>
              <a:t>Renta placena v naturáliích/ procento z vyrobeného zboží</a:t>
            </a:r>
          </a:p>
          <a:p>
            <a:r>
              <a:rPr lang="cs-CZ" dirty="0" smtClean="0"/>
              <a:t>Ústupky pak pokračovaly =&gt; rolníci raději než od státu za fixní cenu nakupovali/směňovali se soukromníky</a:t>
            </a:r>
          </a:p>
          <a:p>
            <a:pPr lvl="1"/>
            <a:r>
              <a:rPr lang="cs-CZ" dirty="0" smtClean="0"/>
              <a:t>Stát dvě možnosti, aby získal potraviny</a:t>
            </a:r>
          </a:p>
          <a:p>
            <a:pPr lvl="2"/>
            <a:r>
              <a:rPr lang="cs-CZ" dirty="0" smtClean="0"/>
              <a:t>Návrat k válečnému komunismu</a:t>
            </a:r>
          </a:p>
          <a:p>
            <a:pPr lvl="2"/>
            <a:r>
              <a:rPr lang="cs-CZ" dirty="0" smtClean="0"/>
              <a:t>Větší uvolnění trhu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88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Prohloubení </a:t>
            </a:r>
            <a:r>
              <a:rPr lang="cs-CZ" dirty="0" err="1" smtClean="0"/>
              <a:t>NEPu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3797"/>
            <a:ext cx="8915400" cy="5454203"/>
          </a:xfrm>
        </p:spPr>
        <p:txBody>
          <a:bodyPr>
            <a:normAutofit/>
          </a:bodyPr>
          <a:lstStyle/>
          <a:p>
            <a:r>
              <a:rPr lang="cs-CZ" dirty="0" smtClean="0"/>
              <a:t>Zrušen jeho lokální charakter</a:t>
            </a:r>
          </a:p>
          <a:p>
            <a:r>
              <a:rPr lang="cs-CZ" dirty="0" smtClean="0"/>
              <a:t>Zrušení naturální směny, zavedení nové měny</a:t>
            </a:r>
          </a:p>
          <a:p>
            <a:r>
              <a:rPr lang="cs-CZ" dirty="0" smtClean="0"/>
              <a:t>Postupně vydávány dekrety k obnově normálních tržních vztahů</a:t>
            </a:r>
          </a:p>
          <a:p>
            <a:r>
              <a:rPr lang="cs-CZ" dirty="0" smtClean="0"/>
              <a:t>Velké průmyslové komplexy ale zůstaly pod kontrolou státu</a:t>
            </a:r>
          </a:p>
          <a:p>
            <a:pPr lvl="1"/>
            <a:r>
              <a:rPr lang="cs-CZ" dirty="0" smtClean="0"/>
              <a:t>Byl ale zrušen centrální systém řízení a zavedeny komerční prvky</a:t>
            </a:r>
          </a:p>
          <a:p>
            <a:pPr lvl="1"/>
            <a:r>
              <a:rPr lang="cs-CZ" dirty="0" smtClean="0"/>
              <a:t>Velkoprůmyslové podniky mohly hospodařit se svými přebytky</a:t>
            </a:r>
          </a:p>
          <a:p>
            <a:pPr lvl="1"/>
            <a:r>
              <a:rPr lang="cs-CZ" dirty="0" smtClean="0"/>
              <a:t>Podniky mohly </a:t>
            </a:r>
            <a:r>
              <a:rPr lang="cs-CZ" dirty="0"/>
              <a:t>uzavírat vlastní kontrakty na koupi surovin </a:t>
            </a:r>
            <a:endParaRPr lang="cs-CZ" dirty="0" smtClean="0"/>
          </a:p>
          <a:p>
            <a:pPr lvl="1"/>
            <a:r>
              <a:rPr lang="cs-CZ" dirty="0" smtClean="0"/>
              <a:t>zároveň </a:t>
            </a:r>
            <a:r>
              <a:rPr lang="cs-CZ" dirty="0"/>
              <a:t>získaly dispoziční právo na prodej svých </a:t>
            </a:r>
            <a:r>
              <a:rPr lang="cs-CZ" dirty="0" smtClean="0"/>
              <a:t>výrobků (od srpna </a:t>
            </a:r>
            <a:r>
              <a:rPr lang="cs-CZ" dirty="0"/>
              <a:t>1921 bylo většině průmyslových podniků dovoleno disponovat polovinou své produkce na </a:t>
            </a:r>
            <a:r>
              <a:rPr lang="cs-CZ" dirty="0" smtClean="0"/>
              <a:t>trhu</a:t>
            </a:r>
          </a:p>
          <a:p>
            <a:pPr lvl="1"/>
            <a:r>
              <a:rPr lang="cs-CZ" dirty="0" smtClean="0"/>
              <a:t>druhou </a:t>
            </a:r>
            <a:r>
              <a:rPr lang="cs-CZ" dirty="0"/>
              <a:t>polovinou měly podniky hradit odpovídající množství surovin a paliva, které obdržely z ústřední zásobovací </a:t>
            </a:r>
            <a:r>
              <a:rPr lang="cs-CZ" dirty="0" smtClean="0"/>
              <a:t>sítě</a:t>
            </a:r>
          </a:p>
          <a:p>
            <a:pPr lvl="1"/>
            <a:r>
              <a:rPr lang="cs-CZ" dirty="0" smtClean="0"/>
              <a:t>Později přešly </a:t>
            </a:r>
            <a:r>
              <a:rPr lang="cs-CZ" dirty="0"/>
              <a:t>tyto podniky úplně na komerční princip jak v nákupu surovin, tak i v prodeji hotových </a:t>
            </a:r>
            <a:r>
              <a:rPr lang="cs-CZ" dirty="0" smtClean="0"/>
              <a:t>výrobků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71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daňového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červnu 1921 byl proto obnoven klasický daňový </a:t>
            </a:r>
            <a:r>
              <a:rPr lang="cs-CZ" dirty="0" smtClean="0"/>
              <a:t>systém</a:t>
            </a:r>
          </a:p>
          <a:p>
            <a:r>
              <a:rPr lang="cs-CZ" dirty="0" smtClean="0"/>
              <a:t>průmyslové </a:t>
            </a:r>
            <a:r>
              <a:rPr lang="cs-CZ" dirty="0"/>
              <a:t>i obchodní podniky podléhaly </a:t>
            </a:r>
            <a:r>
              <a:rPr lang="cs-CZ" dirty="0" smtClean="0"/>
              <a:t>zdanění</a:t>
            </a:r>
          </a:p>
          <a:p>
            <a:r>
              <a:rPr lang="cs-CZ" smtClean="0"/>
              <a:t>zavedeny  nepřímé </a:t>
            </a:r>
            <a:r>
              <a:rPr lang="cs-CZ" dirty="0"/>
              <a:t>daně např. na víno a lihoviny, tabák, zápalky, čaj, kávu apod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6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 v politické rovině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90162"/>
            <a:ext cx="8915400" cy="4778063"/>
          </a:xfrm>
        </p:spPr>
        <p:txBody>
          <a:bodyPr/>
          <a:lstStyle/>
          <a:p>
            <a:r>
              <a:rPr lang="cs-CZ" dirty="0" smtClean="0"/>
              <a:t>Hlavním odpůrcem </a:t>
            </a:r>
            <a:r>
              <a:rPr lang="cs-CZ" dirty="0" err="1" smtClean="0"/>
              <a:t>Trockij</a:t>
            </a:r>
            <a:endParaRPr lang="cs-CZ" dirty="0" smtClean="0"/>
          </a:p>
          <a:p>
            <a:r>
              <a:rPr lang="cs-CZ" dirty="0" smtClean="0"/>
              <a:t>Po smrti Lenina (1924) dva hlavní směry ve vztahu k NEP</a:t>
            </a:r>
          </a:p>
          <a:p>
            <a:pPr lvl="1"/>
            <a:r>
              <a:rPr lang="cs-CZ" dirty="0" smtClean="0"/>
              <a:t>1925 – Zinověv, Kameněv – kritika </a:t>
            </a:r>
            <a:r>
              <a:rPr lang="cs-CZ" dirty="0" err="1" smtClean="0"/>
              <a:t>NEPu</a:t>
            </a:r>
            <a:r>
              <a:rPr lang="cs-CZ" dirty="0" smtClean="0"/>
              <a:t>, jakožto odklonu od původního ideálu</a:t>
            </a:r>
          </a:p>
          <a:p>
            <a:pPr lvl="2"/>
            <a:r>
              <a:rPr lang="cs-CZ" dirty="0" smtClean="0"/>
              <a:t>Vytvoření tzv. sjednocené opozice= společně s Trockým kritika </a:t>
            </a:r>
            <a:r>
              <a:rPr lang="cs-CZ" dirty="0" err="1" smtClean="0"/>
              <a:t>NEPu</a:t>
            </a:r>
            <a:r>
              <a:rPr lang="cs-CZ" dirty="0" smtClean="0"/>
              <a:t> z levicových důvodů</a:t>
            </a:r>
          </a:p>
          <a:p>
            <a:pPr lvl="2"/>
            <a:r>
              <a:rPr lang="cs-CZ" dirty="0" smtClean="0"/>
              <a:t>X „pravicová pozice“ Stalina ve spolupráci s Bucharinem, </a:t>
            </a:r>
            <a:r>
              <a:rPr lang="cs-CZ" dirty="0" err="1" smtClean="0"/>
              <a:t>Rykovem</a:t>
            </a:r>
            <a:r>
              <a:rPr lang="cs-CZ" dirty="0" smtClean="0"/>
              <a:t> a Tomským</a:t>
            </a:r>
          </a:p>
          <a:p>
            <a:pPr lvl="3"/>
            <a:r>
              <a:rPr lang="cs-CZ" dirty="0" smtClean="0"/>
              <a:t>Více odpovídalo obnově hospodářství vyčerpaného státu</a:t>
            </a:r>
          </a:p>
          <a:p>
            <a:r>
              <a:rPr lang="cs-CZ" dirty="0" smtClean="0"/>
              <a:t> 1928 – prohlubující se krize, Stalin se přiklání k levicové pozici – noví spolupracovníci Molotov, Kirov, Vorošilov; předchozí spolupracovníci obviněni z „pravé úchylky“</a:t>
            </a:r>
          </a:p>
          <a:p>
            <a:r>
              <a:rPr lang="cs-CZ" dirty="0" smtClean="0"/>
              <a:t>1928/29 zahájena tzv. </a:t>
            </a:r>
            <a:r>
              <a:rPr lang="cs-CZ" smtClean="0"/>
              <a:t>druhá revoluce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681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hospodářství</a:t>
            </a:r>
            <a:br>
              <a:rPr lang="cs-CZ" dirty="0" smtClean="0"/>
            </a:br>
            <a:r>
              <a:rPr lang="cs-CZ" dirty="0" smtClean="0"/>
              <a:t>od r. 1928 do druhé světové války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6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914400"/>
            <a:ext cx="8907413" cy="990600"/>
          </a:xfrm>
        </p:spPr>
        <p:txBody>
          <a:bodyPr/>
          <a:lstStyle/>
          <a:p>
            <a:r>
              <a:rPr lang="cs-CZ" dirty="0" smtClean="0"/>
              <a:t>Konec 20.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8931" y="1905000"/>
            <a:ext cx="8915400" cy="4466493"/>
          </a:xfrm>
        </p:spPr>
        <p:txBody>
          <a:bodyPr>
            <a:normAutofit/>
          </a:bodyPr>
          <a:lstStyle/>
          <a:p>
            <a:r>
              <a:rPr lang="cs-CZ" dirty="0" smtClean="0"/>
              <a:t>Neúspěch na mezinárodním poli</a:t>
            </a:r>
          </a:p>
          <a:p>
            <a:r>
              <a:rPr lang="cs-CZ" dirty="0" smtClean="0"/>
              <a:t>Soupeřní vrcholného sovětského vedení</a:t>
            </a:r>
          </a:p>
          <a:p>
            <a:r>
              <a:rPr lang="cs-CZ" dirty="0" smtClean="0"/>
              <a:t>Vedlo postupně ke krizi, obavy z vojenského střetu</a:t>
            </a:r>
          </a:p>
          <a:p>
            <a:pPr lvl="1"/>
            <a:r>
              <a:rPr lang="cs-CZ" dirty="0" smtClean="0"/>
              <a:t>Tyto obavy výhodné pro Stalina, mohl vyžadovat jednotu strany a likvidovat „nepřátele“ a „cizí agenty“</a:t>
            </a:r>
          </a:p>
          <a:p>
            <a:r>
              <a:rPr lang="cs-CZ" dirty="0" smtClean="0"/>
              <a:t>Vnější obavy z války nebyly reálné, vnitřní problémy ano</a:t>
            </a:r>
          </a:p>
          <a:p>
            <a:r>
              <a:rPr lang="cs-CZ" dirty="0" smtClean="0"/>
              <a:t>Stálý problém – nedostatek průmyslového zboží</a:t>
            </a:r>
          </a:p>
          <a:p>
            <a:r>
              <a:rPr lang="cs-CZ" dirty="0" smtClean="0"/>
              <a:t>Malé investice do jeho rozvoje</a:t>
            </a:r>
          </a:p>
          <a:p>
            <a:r>
              <a:rPr lang="cs-CZ" dirty="0" smtClean="0"/>
              <a:t>Zvyšování daní</a:t>
            </a:r>
          </a:p>
          <a:p>
            <a:r>
              <a:rPr lang="cs-CZ" dirty="0" smtClean="0"/>
              <a:t>Stát neschopen získat půjčku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209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krize, která vedla ke vzniku autoritářského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následky světové a občanské války</a:t>
            </a:r>
          </a:p>
          <a:p>
            <a:pPr lvl="1"/>
            <a:r>
              <a:rPr lang="cs-CZ" dirty="0" smtClean="0"/>
              <a:t>Hospodářská a společenská destrukce</a:t>
            </a:r>
          </a:p>
          <a:p>
            <a:r>
              <a:rPr lang="cs-CZ" dirty="0" smtClean="0"/>
              <a:t>2) zahraničně-politická izolace země</a:t>
            </a:r>
          </a:p>
          <a:p>
            <a:r>
              <a:rPr lang="cs-CZ" dirty="0" smtClean="0"/>
              <a:t>3) model hospodářského a sociálního vývoje Ruska cestou socialismu  nebyl pro zemi vhodný/ Rusko nebylo v dostatečném stupni zralosti/ Marx a Engels navrhovali svou původní koncepci pro rozvinuté Německo</a:t>
            </a:r>
          </a:p>
          <a:p>
            <a:r>
              <a:rPr lang="cs-CZ" dirty="0" smtClean="0"/>
              <a:t>4) problém Leninova dědictví – vnitřní politická krize a otřesy/ vnitřní mocenské boje ve straně místo včasné a plynulé koncepce hospodářského rozvoje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018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„Dohnat a předehnat“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3395" y="1324708"/>
            <a:ext cx="9919311" cy="5638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 západě modernizace hospodářství – chemický, elektrický, letecký, automobilový průmysl</a:t>
            </a:r>
          </a:p>
          <a:p>
            <a:r>
              <a:rPr lang="cs-CZ" dirty="0" smtClean="0"/>
              <a:t>Stalinova teze: „Do 10 let musí SSSR uběhnout vzdálenost, která ho dělí od vyspělých západních států nebo bude převálcován.“</a:t>
            </a:r>
          </a:p>
          <a:p>
            <a:r>
              <a:rPr lang="cs-CZ" dirty="0"/>
              <a:t>Řešení rolnické problematiky – násilná, hromadná a plošná kolektivizace</a:t>
            </a:r>
          </a:p>
          <a:p>
            <a:r>
              <a:rPr lang="cs-CZ" dirty="0" smtClean="0"/>
              <a:t>1928 schválen první pětiletý plán</a:t>
            </a:r>
          </a:p>
          <a:p>
            <a:pPr lvl="1"/>
            <a:r>
              <a:rPr lang="cs-CZ" dirty="0" smtClean="0"/>
              <a:t>První plán byl GOERLO</a:t>
            </a:r>
          </a:p>
          <a:p>
            <a:pPr lvl="1"/>
            <a:r>
              <a:rPr lang="cs-CZ" dirty="0" smtClean="0"/>
              <a:t>S </a:t>
            </a:r>
            <a:r>
              <a:rPr lang="cs-CZ" dirty="0" err="1" smtClean="0"/>
              <a:t>NEPem</a:t>
            </a:r>
            <a:r>
              <a:rPr lang="cs-CZ" dirty="0" smtClean="0"/>
              <a:t> plány ale pouze orientační</a:t>
            </a:r>
          </a:p>
          <a:p>
            <a:pPr lvl="1"/>
            <a:r>
              <a:rPr lang="cs-CZ" dirty="0" smtClean="0"/>
              <a:t>Od roku 1928 najíždí SSHR na plánované hospodářství</a:t>
            </a:r>
          </a:p>
          <a:p>
            <a:pPr lvl="1"/>
            <a:r>
              <a:rPr lang="cs-CZ" dirty="0" smtClean="0"/>
              <a:t>Dvě varianty plánu</a:t>
            </a:r>
          </a:p>
          <a:p>
            <a:pPr lvl="2"/>
            <a:r>
              <a:rPr lang="cs-CZ" dirty="0" smtClean="0"/>
              <a:t>Výchozí a optimální</a:t>
            </a:r>
          </a:p>
          <a:p>
            <a:pPr lvl="2"/>
            <a:r>
              <a:rPr lang="cs-CZ" dirty="0" smtClean="0"/>
              <a:t>Výchozí – možnost zajistit plynulý chod hospodářství jako celku</a:t>
            </a:r>
          </a:p>
          <a:p>
            <a:pPr lvl="2"/>
            <a:r>
              <a:rPr lang="cs-CZ" dirty="0" smtClean="0"/>
              <a:t>Optimální – vycházela z hmotného obsahu výroby na konci pětiletky, stanovila kolik čeho vyrobit</a:t>
            </a:r>
          </a:p>
          <a:p>
            <a:pPr lvl="2"/>
            <a:r>
              <a:rPr lang="cs-CZ" dirty="0" smtClean="0"/>
              <a:t>Příklad výchozího vs. optimálního plánu:</a:t>
            </a:r>
          </a:p>
          <a:p>
            <a:pPr lvl="3"/>
            <a:r>
              <a:rPr lang="cs-CZ" dirty="0" smtClean="0"/>
              <a:t>Surové železo 1928/3,3 mil. Tun; výchozí 1932 10 mil. Tun; optimální 15-17 mil. Tun</a:t>
            </a:r>
          </a:p>
          <a:p>
            <a:pPr lvl="1"/>
            <a:r>
              <a:rPr lang="cs-CZ" dirty="0" smtClean="0"/>
              <a:t>I optimální se Stalinovi zdál malý – pětiletka zkrácena na čtyři roky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2155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Rolnická otázka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49262"/>
          </a:xfrm>
        </p:spPr>
        <p:txBody>
          <a:bodyPr>
            <a:normAutofit/>
          </a:bodyPr>
          <a:lstStyle/>
          <a:p>
            <a:r>
              <a:rPr lang="cs-CZ" dirty="0" smtClean="0"/>
              <a:t>Na venkově aktivní agitátoři politických stran</a:t>
            </a:r>
          </a:p>
          <a:p>
            <a:r>
              <a:rPr lang="cs-CZ" dirty="0" smtClean="0"/>
              <a:t>Revoluce – naděje na půdu a mír</a:t>
            </a:r>
          </a:p>
          <a:p>
            <a:r>
              <a:rPr lang="cs-CZ" b="1" dirty="0" smtClean="0"/>
              <a:t>Důležitá otázka přerozdělení půdy</a:t>
            </a:r>
          </a:p>
          <a:p>
            <a:r>
              <a:rPr lang="cs-CZ" dirty="0" smtClean="0"/>
              <a:t>Politika vlády – nucený prodej obilí za pevné ceny</a:t>
            </a:r>
          </a:p>
          <a:p>
            <a:r>
              <a:rPr lang="cs-CZ" dirty="0" smtClean="0"/>
              <a:t>Prozatímní vláda neřešila agrární otázku, tzn. Ztrácela na oblibě</a:t>
            </a:r>
          </a:p>
          <a:p>
            <a:r>
              <a:rPr lang="cs-CZ" dirty="0" smtClean="0"/>
              <a:t>Docházelo k ilegálním záborům půdy</a:t>
            </a:r>
          </a:p>
          <a:p>
            <a:pPr lvl="1"/>
            <a:r>
              <a:rPr lang="cs-CZ" dirty="0" smtClean="0"/>
              <a:t>Vláda nebyla schopna reagovat/ absence armády =&gt; beztrestnost záborů =&gt; radikalizace rolníků</a:t>
            </a:r>
          </a:p>
          <a:p>
            <a:pPr lvl="1"/>
            <a:r>
              <a:rPr lang="cs-CZ" dirty="0" smtClean="0"/>
              <a:t>Likvidace venkovské šlechty</a:t>
            </a:r>
          </a:p>
          <a:p>
            <a:pPr lvl="1"/>
            <a:r>
              <a:rPr lang="cs-CZ" dirty="0" smtClean="0"/>
              <a:t>Podpořilo rozklad armády – povolaní rolníci dezertovali, aby nepřišli o rozebírání půdy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15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k „Říjnové revoluci“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817077"/>
            <a:ext cx="8915400" cy="4794737"/>
          </a:xfrm>
        </p:spPr>
        <p:txBody>
          <a:bodyPr>
            <a:normAutofit/>
          </a:bodyPr>
          <a:lstStyle/>
          <a:p>
            <a:r>
              <a:rPr lang="cs-CZ" dirty="0" smtClean="0"/>
              <a:t>Rozklad a destabilizace starých společenských struktur</a:t>
            </a:r>
          </a:p>
          <a:p>
            <a:pPr lvl="1"/>
            <a:r>
              <a:rPr lang="cs-CZ" dirty="0" smtClean="0"/>
              <a:t>Armáda</a:t>
            </a:r>
          </a:p>
          <a:p>
            <a:pPr lvl="1"/>
            <a:r>
              <a:rPr lang="cs-CZ" dirty="0" smtClean="0"/>
              <a:t>Venkov</a:t>
            </a:r>
          </a:p>
          <a:p>
            <a:r>
              <a:rPr lang="cs-CZ" dirty="0" smtClean="0"/>
              <a:t>Bolševici sice zdiskreditováni v červenci, ale v srpnu </a:t>
            </a:r>
            <a:r>
              <a:rPr lang="cs-CZ" dirty="0" err="1" smtClean="0"/>
              <a:t>Kornilovův</a:t>
            </a:r>
            <a:r>
              <a:rPr lang="cs-CZ" dirty="0" smtClean="0"/>
              <a:t> puč =&gt; snaha potlačit sověty, bez vědomí vlády, nebylo ale podpořeno obyvatelstvem, vedlo k diskreditaci vlády a armády/ definitivní rozpad armády</a:t>
            </a:r>
          </a:p>
          <a:p>
            <a:r>
              <a:rPr lang="cs-CZ" dirty="0" smtClean="0"/>
              <a:t>Říjnová revoluce – převrat, zatčení vlády</a:t>
            </a:r>
          </a:p>
          <a:p>
            <a:pPr lvl="1"/>
            <a:r>
              <a:rPr lang="cs-CZ" dirty="0" smtClean="0"/>
              <a:t>Nebylo masově podpořeno dělníky</a:t>
            </a:r>
          </a:p>
          <a:p>
            <a:pPr lvl="1"/>
            <a:r>
              <a:rPr lang="cs-CZ" dirty="0" smtClean="0"/>
              <a:t>Sami Bolševici nazývali zpočátku převratem</a:t>
            </a: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564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roky bolševické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1643" y="1395045"/>
            <a:ext cx="8915400" cy="5556739"/>
          </a:xfrm>
        </p:spPr>
        <p:txBody>
          <a:bodyPr>
            <a:normAutofit/>
          </a:bodyPr>
          <a:lstStyle/>
          <a:p>
            <a:r>
              <a:rPr lang="cs-CZ" dirty="0" smtClean="0"/>
              <a:t>Nová  vláda necítila závazky ke spojencům</a:t>
            </a:r>
          </a:p>
          <a:p>
            <a:r>
              <a:rPr lang="cs-CZ" dirty="0" smtClean="0"/>
              <a:t>Potřeba ukončit válku</a:t>
            </a:r>
          </a:p>
          <a:p>
            <a:r>
              <a:rPr lang="cs-CZ" dirty="0" smtClean="0"/>
              <a:t>26. října 1917 – Dekret o míru a Dekret o půdě</a:t>
            </a:r>
          </a:p>
          <a:p>
            <a:pPr lvl="1"/>
            <a:r>
              <a:rPr lang="cs-CZ" dirty="0" smtClean="0"/>
              <a:t>Aby naplnili očekávání obyvatelstva</a:t>
            </a:r>
          </a:p>
          <a:p>
            <a:pPr lvl="1"/>
            <a:r>
              <a:rPr lang="cs-CZ" dirty="0" smtClean="0"/>
              <a:t>Dekret o půdě – potvrdil to, co probíhalo předtím na venkově</a:t>
            </a:r>
          </a:p>
          <a:p>
            <a:pPr lvl="1"/>
            <a:r>
              <a:rPr lang="cs-CZ" dirty="0" smtClean="0"/>
              <a:t>Do ledna 1918 zkonfiskovány ¾ půdy</a:t>
            </a:r>
          </a:p>
          <a:p>
            <a:r>
              <a:rPr lang="cs-CZ" dirty="0" smtClean="0"/>
              <a:t>Dekret o míru</a:t>
            </a:r>
          </a:p>
          <a:p>
            <a:pPr lvl="1"/>
            <a:r>
              <a:rPr lang="cs-CZ" dirty="0" smtClean="0"/>
              <a:t>Jednání s Německem složitá – vysoké požadavky</a:t>
            </a:r>
          </a:p>
          <a:p>
            <a:pPr lvl="1"/>
            <a:r>
              <a:rPr lang="cs-CZ" dirty="0" smtClean="0"/>
              <a:t>Lev </a:t>
            </a:r>
            <a:r>
              <a:rPr lang="cs-CZ" dirty="0" err="1" smtClean="0"/>
              <a:t>Trockij</a:t>
            </a:r>
            <a:r>
              <a:rPr lang="cs-CZ" dirty="0" smtClean="0"/>
              <a:t> – nepřistoupil na podmínky</a:t>
            </a:r>
          </a:p>
          <a:p>
            <a:pPr lvl="1"/>
            <a:r>
              <a:rPr lang="cs-CZ" dirty="0" smtClean="0"/>
              <a:t>=&gt; další postup německých vojsk</a:t>
            </a:r>
          </a:p>
          <a:p>
            <a:pPr lvl="1"/>
            <a:r>
              <a:rPr lang="cs-CZ" dirty="0" smtClean="0"/>
              <a:t>Levé křídlo bolševiků proti jednání (Bucharin) – Rusko zachrání mezinárodní revoluce</a:t>
            </a:r>
          </a:p>
          <a:p>
            <a:pPr lvl="1"/>
            <a:r>
              <a:rPr lang="cs-CZ" dirty="0" smtClean="0"/>
              <a:t>Mír nakonec podepsán v březnu 1918</a:t>
            </a:r>
          </a:p>
          <a:p>
            <a:pPr lvl="2"/>
            <a:r>
              <a:rPr lang="cs-CZ" dirty="0" smtClean="0"/>
              <a:t>Ztráta 56 milionů obyvatel, ¼ zem. Půdy; ¾ uhelných ložisek a ocelářského </a:t>
            </a:r>
            <a:r>
              <a:rPr lang="cs-CZ" dirty="0" err="1" smtClean="0"/>
              <a:t>prům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Hospodářství na 20 % předválečné produkce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7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t.mpei.ru/do/eres/hist/data/lesson_8_final/data/img/dekret_o_zem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806326"/>
            <a:ext cx="4064733" cy="53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prx.livejournal.net/92db2530f92d4a1be4cc6eafa0f6deab2b6fadc0/zc8yfvvgQXBAUTg58iiiGdu1ONhd3lr2G9fDRVqhob5kN81zV4JJpBOCxFj78yMRuNEdi_g2F5CSvNuJN0Eq0UjQvGCNvhtCVw411i-L1kqQNt7KvVReGpt9jOHxBpghvyI9rch_LL1x_ft4WlnO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36" y="422031"/>
            <a:ext cx="4205409" cy="58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0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90" y="926977"/>
            <a:ext cx="77914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4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русская деревня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44" y="518746"/>
            <a:ext cx="762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Občanská válka/ počátky válečného komunismu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07170"/>
          </a:xfrm>
        </p:spPr>
        <p:txBody>
          <a:bodyPr>
            <a:normAutofit/>
          </a:bodyPr>
          <a:lstStyle/>
          <a:p>
            <a:r>
              <a:rPr lang="cs-CZ" dirty="0" smtClean="0"/>
              <a:t>Snaha bolševiků o likvidaci konkurentů</a:t>
            </a:r>
          </a:p>
          <a:p>
            <a:r>
              <a:rPr lang="cs-CZ" dirty="0" smtClean="0"/>
              <a:t>Největší vojenské konfrontace 1919</a:t>
            </a:r>
          </a:p>
          <a:p>
            <a:pPr lvl="1"/>
            <a:r>
              <a:rPr lang="cs-CZ" dirty="0" err="1" smtClean="0"/>
              <a:t>Trockij</a:t>
            </a:r>
            <a:r>
              <a:rPr lang="cs-CZ" dirty="0" smtClean="0"/>
              <a:t> buduje Rudou armádu</a:t>
            </a:r>
          </a:p>
          <a:p>
            <a:pPr lvl="1"/>
            <a:r>
              <a:rPr lang="cs-CZ" dirty="0" smtClean="0"/>
              <a:t>Ofenzivy bílých generálů </a:t>
            </a:r>
            <a:r>
              <a:rPr lang="cs-CZ" dirty="0" err="1" smtClean="0"/>
              <a:t>Kolčaka</a:t>
            </a:r>
            <a:r>
              <a:rPr lang="cs-CZ" dirty="0" smtClean="0"/>
              <a:t>, </a:t>
            </a:r>
            <a:r>
              <a:rPr lang="cs-CZ" dirty="0" err="1" smtClean="0"/>
              <a:t>Děnikina</a:t>
            </a:r>
            <a:r>
              <a:rPr lang="cs-CZ" dirty="0" smtClean="0"/>
              <a:t> a </a:t>
            </a:r>
            <a:r>
              <a:rPr lang="cs-CZ" dirty="0" err="1" smtClean="0"/>
              <a:t>Judeniče</a:t>
            </a:r>
            <a:endParaRPr lang="cs-CZ" dirty="0" smtClean="0"/>
          </a:p>
          <a:p>
            <a:pPr lvl="1"/>
            <a:r>
              <a:rPr lang="cs-CZ" dirty="0" smtClean="0"/>
              <a:t>Označení bílí – v bolševické terminologii, ztotožnění s monarchií</a:t>
            </a:r>
          </a:p>
          <a:p>
            <a:r>
              <a:rPr lang="cs-CZ" dirty="0" smtClean="0"/>
              <a:t>Od roku 1920 hlavním problémem častá rolnická povstání</a:t>
            </a:r>
          </a:p>
          <a:p>
            <a:pPr lvl="1"/>
            <a:r>
              <a:rPr lang="cs-CZ" dirty="0" smtClean="0"/>
              <a:t>Tzv. zelené hnutí</a:t>
            </a:r>
          </a:p>
          <a:p>
            <a:r>
              <a:rPr lang="cs-CZ" dirty="0" smtClean="0"/>
              <a:t>V zázemí budování státního aparátu</a:t>
            </a:r>
          </a:p>
          <a:p>
            <a:pPr lvl="1"/>
            <a:r>
              <a:rPr lang="cs-CZ" dirty="0" smtClean="0"/>
              <a:t>Rada lidových komisařů, komisariáty, přebírání starých úřadů</a:t>
            </a:r>
          </a:p>
          <a:p>
            <a:pPr lvl="1"/>
            <a:r>
              <a:rPr lang="cs-CZ" dirty="0" smtClean="0"/>
              <a:t>Obnovení tajné policie – </a:t>
            </a:r>
            <a:r>
              <a:rPr lang="cs-CZ" dirty="0" err="1" smtClean="0"/>
              <a:t>Čeka</a:t>
            </a:r>
            <a:r>
              <a:rPr lang="cs-CZ" dirty="0" smtClean="0"/>
              <a:t> (F. </a:t>
            </a:r>
            <a:r>
              <a:rPr lang="cs-CZ" dirty="0" err="1" smtClean="0"/>
              <a:t>Dzeržinskij</a:t>
            </a:r>
            <a:r>
              <a:rPr lang="cs-CZ" dirty="0" smtClean="0"/>
              <a:t>) – boj proti opozici</a:t>
            </a:r>
          </a:p>
          <a:p>
            <a:pPr lvl="1"/>
            <a:r>
              <a:rPr lang="cs-CZ" dirty="0" smtClean="0"/>
              <a:t>Zakládání koncentračních táborů</a:t>
            </a:r>
          </a:p>
          <a:p>
            <a:pPr lvl="1"/>
            <a:r>
              <a:rPr lang="cs-CZ" dirty="0" smtClean="0"/>
              <a:t>Rudý teror, 10.7.1918 ústava – zbavuje práv lidí spojených s předchozím režimem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19461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ébla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1934</Words>
  <Application>Microsoft Office PowerPoint</Application>
  <PresentationFormat>Širokoúhlá obrazovka</PresentationFormat>
  <Paragraphs>251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Stébla</vt:lpstr>
      <vt:lpstr>Vývoj ruského hospodářství 1917-1927</vt:lpstr>
      <vt:lpstr>Období prozatímní vlády a hospodářství</vt:lpstr>
      <vt:lpstr>Rolnická otázka</vt:lpstr>
      <vt:lpstr>Cesta k „Říjnové revoluci“</vt:lpstr>
      <vt:lpstr>První roky bolševické vlády</vt:lpstr>
      <vt:lpstr>Prezentace aplikace PowerPoint</vt:lpstr>
      <vt:lpstr>Prezentace aplikace PowerPoint</vt:lpstr>
      <vt:lpstr>Prezentace aplikace PowerPoint</vt:lpstr>
      <vt:lpstr>Občanská válka/ počátky válečného komunismu</vt:lpstr>
      <vt:lpstr>Válečný komunismus - principy</vt:lpstr>
      <vt:lpstr>Válečný komunismus</vt:lpstr>
      <vt:lpstr>Prezentace aplikace PowerPoint</vt:lpstr>
      <vt:lpstr>Prezentace aplikace PowerPoint</vt:lpstr>
      <vt:lpstr>Prezentace aplikace PowerPoint</vt:lpstr>
      <vt:lpstr>Organizace hospodářství</vt:lpstr>
      <vt:lpstr>Plán GOELRO</vt:lpstr>
      <vt:lpstr>Problémy hospodářství</vt:lpstr>
      <vt:lpstr>Bilance občanské války</vt:lpstr>
      <vt:lpstr>Důvody zavedení NEP</vt:lpstr>
      <vt:lpstr>Zavedení nové ekonomické politiky</vt:lpstr>
      <vt:lpstr>NEP - měna</vt:lpstr>
      <vt:lpstr>Denacionalizace drobného průmyslu</vt:lpstr>
      <vt:lpstr>Prohloubení NEPu</vt:lpstr>
      <vt:lpstr>Úprava daňového systému</vt:lpstr>
      <vt:lpstr>NEP v politické rovině</vt:lpstr>
      <vt:lpstr>Vývoj ruského hospodářství od r. 1928 do druhé světové války</vt:lpstr>
      <vt:lpstr>Konec 20. let</vt:lpstr>
      <vt:lpstr>Důvody krize, která vedla ke vzniku autoritářského systému</vt:lpstr>
      <vt:lpstr>„Dohnat a předehnat“</vt:lpstr>
    </vt:vector>
  </TitlesOfParts>
  <Company>Správa státních hmotných rezerv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Jasenčáková Miroslava</cp:lastModifiedBy>
  <cp:revision>71</cp:revision>
  <cp:lastPrinted>2018-10-29T14:42:01Z</cp:lastPrinted>
  <dcterms:created xsi:type="dcterms:W3CDTF">2017-10-10T07:19:29Z</dcterms:created>
  <dcterms:modified xsi:type="dcterms:W3CDTF">2018-11-01T16:47:17Z</dcterms:modified>
</cp:coreProperties>
</file>