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3" r:id="rId2"/>
    <p:sldId id="271" r:id="rId3"/>
    <p:sldId id="273" r:id="rId4"/>
    <p:sldId id="274" r:id="rId5"/>
    <p:sldId id="276" r:id="rId6"/>
    <p:sldId id="316" r:id="rId7"/>
    <p:sldId id="277" r:id="rId8"/>
    <p:sldId id="301" r:id="rId9"/>
    <p:sldId id="302" r:id="rId10"/>
    <p:sldId id="278" r:id="rId11"/>
    <p:sldId id="280" r:id="rId12"/>
    <p:sldId id="291" r:id="rId13"/>
    <p:sldId id="292" r:id="rId14"/>
    <p:sldId id="29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7" autoAdjust="0"/>
    <p:restoredTop sz="33333" autoAdjust="0"/>
  </p:normalViewPr>
  <p:slideViewPr>
    <p:cSldViewPr snapToGrid="0">
      <p:cViewPr varScale="1">
        <p:scale>
          <a:sx n="28" d="100"/>
          <a:sy n="28" d="100"/>
        </p:scale>
        <p:origin x="257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B0B5A-E858-41EF-8ED6-B1A71B535F5E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68E3F-5619-4020-9057-87232B63D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672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habilitace.info/zdravotni/marfanuv-syndrom-dolichostenomelie-priznaky-priciny-lecba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rehabilitace.info/nemoci/downuv-syndrom-priznaky-priciny-a-lecba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68E3F-5619-4020-9057-87232B63DF9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334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>
            <a:extLst>
              <a:ext uri="{FF2B5EF4-FFF2-40B4-BE49-F238E27FC236}">
                <a16:creationId xmlns:a16="http://schemas.microsoft.com/office/drawing/2014/main" id="{F64C3B3A-F8F5-4A08-91EC-6D0B41D882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55077F6-5C85-4C5F-80CD-2490DEEA4D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manuální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techniky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–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na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plosce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nohy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–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urychlení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krevního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mízního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oběhu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↓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otoku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podpora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reparačních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funkcí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organismu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(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odstranění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toxinů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zlepšení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výživy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tkání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zlepšení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prokrvení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) </a:t>
            </a:r>
            <a:endParaRPr lang="cs-CZ" altLang="cs-CZ" sz="1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defRPr/>
            </a:pP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– MASÁŽ 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–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postupovat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k CENTRU,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lze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automasáž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stimulační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prostředky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–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kartáček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,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ježek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labilní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plocha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  <a:endParaRPr lang="cs-CZ" altLang="cs-CZ" sz="1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defRPr/>
            </a:pPr>
            <a:r>
              <a:rPr lang="cs-CZ" altLang="cs-CZ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Hydroterapie </a:t>
            </a:r>
            <a:r>
              <a:rPr lang="cs-CZ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Vibrační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vířivý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účinek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hydroterapie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cs-CZ" altLang="cs-CZ" sz="1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defRPr/>
            </a:pPr>
            <a:endParaRPr lang="en-GB" altLang="cs-CZ" sz="1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defRPr/>
            </a:pPr>
            <a:r>
              <a:rPr lang="cs-CZ" dirty="0" err="1"/>
              <a:t>Kneippův</a:t>
            </a:r>
            <a:r>
              <a:rPr lang="cs-CZ" dirty="0"/>
              <a:t> chodník</a:t>
            </a:r>
          </a:p>
        </p:txBody>
      </p:sp>
      <p:sp>
        <p:nvSpPr>
          <p:cNvPr id="56324" name="Zástupný symbol pro číslo snímku 3">
            <a:extLst>
              <a:ext uri="{FF2B5EF4-FFF2-40B4-BE49-F238E27FC236}">
                <a16:creationId xmlns:a16="http://schemas.microsoft.com/office/drawing/2014/main" id="{C304C2DE-00EF-407C-BDE3-F3A6015141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9pPr>
          </a:lstStyle>
          <a:p>
            <a:fld id="{088B1017-59C1-4A58-9C79-260C2FFB1C11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68E3F-5619-4020-9057-87232B63DF9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579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>
            <a:extLst>
              <a:ext uri="{FF2B5EF4-FFF2-40B4-BE49-F238E27FC236}">
                <a16:creationId xmlns:a16="http://schemas.microsoft.com/office/drawing/2014/main" id="{AF5D5E30-2A4B-4020-BB72-2B35579A0A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>
            <a:extLst>
              <a:ext uri="{FF2B5EF4-FFF2-40B4-BE49-F238E27FC236}">
                <a16:creationId xmlns:a16="http://schemas.microsoft.com/office/drawing/2014/main" id="{E15516D5-5873-455F-BD35-F5B5B5453E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9396" name="Zástupný symbol pro číslo snímku 3">
            <a:extLst>
              <a:ext uri="{FF2B5EF4-FFF2-40B4-BE49-F238E27FC236}">
                <a16:creationId xmlns:a16="http://schemas.microsoft.com/office/drawing/2014/main" id="{F06F2345-9A5C-49E9-9441-064800AE12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9pPr>
          </a:lstStyle>
          <a:p>
            <a:fld id="{B1621605-55C5-40FF-B4E5-170D5E09D7BF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68E3F-5619-4020-9057-87232B63DF9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830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68E3F-5619-4020-9057-87232B63DF9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533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>
            <a:extLst>
              <a:ext uri="{FF2B5EF4-FFF2-40B4-BE49-F238E27FC236}">
                <a16:creationId xmlns:a16="http://schemas.microsoft.com/office/drawing/2014/main" id="{C152F56F-FFD0-4A66-A38A-2CC86F6DF4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19509FD-FAB6-4D33-B321-625F3C755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Řízení pohybu v lidském těle spočívá v souhře řídících center v mozku a míše, </a:t>
            </a:r>
            <a:r>
              <a:rPr lang="cs-CZ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muskuloskeletárního</a:t>
            </a:r>
            <a:r>
              <a:rPr lang="cs-CZ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aparátu a správných zpětných informací. </a:t>
            </a:r>
          </a:p>
          <a:p>
            <a:pPr>
              <a:defRPr/>
            </a:pPr>
            <a:endParaRPr lang="cs-CZ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Propriocepce</a:t>
            </a:r>
            <a:r>
              <a:rPr lang="cs-CZ" altLang="cs-CZ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cs-CZ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– svalová vřeténka a šlachová tělíska uložená ve svalech a kloubech DK.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Exterocepce</a:t>
            </a:r>
            <a:r>
              <a:rPr lang="cs-CZ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je dráždění dotykových a bolestivých čidel v kůži. Taktilní podněty na chodidlech zvyšují napětí extensorů a tyto reflexy jsou základem postojových reakcí. Bolestivé podněty reflexně aktivují flexorů a způsobují odtažení, jsou nazývány obrannými reflexy </a:t>
            </a:r>
          </a:p>
          <a:p>
            <a:pPr>
              <a:defRPr/>
            </a:pPr>
            <a:endParaRPr lang="cs-CZ" sz="1600" b="1" dirty="0"/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Periferní srdce </a:t>
            </a:r>
            <a:r>
              <a: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noha je místo nejvzdálenější od srdce</a:t>
            </a:r>
          </a:p>
          <a:p>
            <a:pPr>
              <a:lnSpc>
                <a:spcPct val="130000"/>
              </a:lnSpc>
              <a:defRPr/>
            </a:pPr>
            <a:r>
              <a: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lýtkové svaly při flexi a extenzi pomáhají vypuzovat krev vzhůru, chlopně na žílách zabraňují zpětnému návratu, podtlak při výdechu nasává krev do dutiny břišní</a:t>
            </a:r>
          </a:p>
          <a:p>
            <a:pPr>
              <a:defRPr/>
            </a:pPr>
            <a:endParaRPr lang="cs-CZ" sz="1600" b="1" dirty="0"/>
          </a:p>
        </p:txBody>
      </p:sp>
      <p:sp>
        <p:nvSpPr>
          <p:cNvPr id="46084" name="Zástupný symbol pro číslo snímku 3">
            <a:extLst>
              <a:ext uri="{FF2B5EF4-FFF2-40B4-BE49-F238E27FC236}">
                <a16:creationId xmlns:a16="http://schemas.microsoft.com/office/drawing/2014/main" id="{ADE63B0A-65EA-4719-919C-EEADDAF23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9pPr>
          </a:lstStyle>
          <a:p>
            <a:fld id="{5AAFBE9D-EAAC-4151-9D59-FEC2F6461185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68E3F-5619-4020-9057-87232B63DF9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440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>
            <a:extLst>
              <a:ext uri="{FF2B5EF4-FFF2-40B4-BE49-F238E27FC236}">
                <a16:creationId xmlns:a16="http://schemas.microsoft.com/office/drawing/2014/main" id="{3193431F-9964-4B91-B804-5CA083D9F3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3AE6E0B-E126-4A6C-A46E-E912EA5FD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vazy nohy – nestačí →  dynamická fce svalů</a:t>
            </a:r>
            <a:endParaRPr lang="cs-CZ" alt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 udržování klenby </a:t>
            </a:r>
            <a:endParaRPr lang="cs-CZ" alt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  </a:t>
            </a:r>
            <a:r>
              <a:rPr lang="es-ES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všechny svaly jdoucí longitudinálně plantou – </a:t>
            </a:r>
            <a:r>
              <a:rPr lang="es-ES" altLang="cs-C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flexorů prstů</a:t>
            </a:r>
            <a:r>
              <a:rPr lang="es-ES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(m. flexorů digitorum longus, m. flexorů hallucis longus, dále </a:t>
            </a:r>
            <a:r>
              <a:rPr lang="es-ES" altLang="cs-C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m. tibialis posterior </a:t>
            </a:r>
            <a:r>
              <a:rPr lang="es-ES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(podchycuje nejvyšší místo klenby)</a:t>
            </a:r>
            <a:endParaRPr lang="cs-CZ" alt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cs-CZ" alt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  t</a:t>
            </a:r>
            <a:r>
              <a:rPr lang="es-ES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ibiální okraj nohy zdvihá </a:t>
            </a:r>
            <a:r>
              <a:rPr lang="es-ES" altLang="cs-C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m. tibialis anterior</a:t>
            </a:r>
            <a:r>
              <a:rPr lang="cs-CZ" altLang="cs-C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+</a:t>
            </a:r>
            <a:r>
              <a:rPr lang="es-ES" altLang="cs-C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 m. peroneus longus =  šlašitý třmen</a:t>
            </a:r>
            <a:r>
              <a:rPr lang="cs-CZ" altLang="cs-C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cs-CZ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</a:t>
            </a:r>
            <a:r>
              <a:rPr lang="es-ES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klenbu podchycuje a tahem zdvihá</a:t>
            </a:r>
            <a:r>
              <a:rPr lang="cs-CZ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en-GB" alt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  n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apětí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svalů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při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palci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(m. abductor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hallucis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m.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flexorů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hallucis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brevis)</a:t>
            </a:r>
            <a:endParaRPr lang="cs-CZ" alt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Šlašitý třmen udržuje kl</a:t>
            </a:r>
            <a:r>
              <a:rPr lang="cs-CZ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</a:t>
            </a:r>
            <a:r>
              <a:rPr lang="es-ES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nbu podélnou.</a:t>
            </a:r>
            <a:endParaRPr lang="cs-CZ" alt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M. peroneus longus klenbu příčnou.</a:t>
            </a:r>
            <a:endParaRPr lang="cs-CZ" alt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defRPr/>
            </a:pPr>
            <a:endParaRPr lang="cs-CZ" dirty="0"/>
          </a:p>
        </p:txBody>
      </p:sp>
      <p:sp>
        <p:nvSpPr>
          <p:cNvPr id="49156" name="Zástupný symbol pro číslo snímku 3">
            <a:extLst>
              <a:ext uri="{FF2B5EF4-FFF2-40B4-BE49-F238E27FC236}">
                <a16:creationId xmlns:a16="http://schemas.microsoft.com/office/drawing/2014/main" id="{BE053D62-C657-4072-8143-544F07778E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9pPr>
          </a:lstStyle>
          <a:p>
            <a:fld id="{EC76FC09-E7C8-461B-B7D6-93BF536E6431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68E3F-5619-4020-9057-87232B63DF9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959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Dalšími možnými příčinami plochých nohou jsou:</a:t>
            </a:r>
          </a:p>
          <a:p>
            <a:endParaRPr lang="cs-CZ" dirty="0"/>
          </a:p>
          <a:p>
            <a:r>
              <a:rPr lang="cs-CZ" dirty="0"/>
              <a:t>- nervosvalové onemocnění (dětská obrna, svalová dystrofie, mozková obrna)</a:t>
            </a:r>
          </a:p>
          <a:p>
            <a:pPr marL="171450" indent="-171450">
              <a:buFontTx/>
              <a:buChar char="-"/>
            </a:pPr>
            <a:r>
              <a:rPr lang="cs-CZ" dirty="0"/>
              <a:t>poruchy vaziva (např. </a:t>
            </a:r>
            <a:r>
              <a:rPr lang="cs-CZ" dirty="0" err="1">
                <a:hlinkClick r:id="rId3"/>
              </a:rPr>
              <a:t>Marfanův</a:t>
            </a:r>
            <a:r>
              <a:rPr lang="cs-CZ" dirty="0">
                <a:hlinkClick r:id="rId3"/>
              </a:rPr>
              <a:t> syndrom</a:t>
            </a:r>
            <a:r>
              <a:rPr lang="cs-CZ" dirty="0"/>
              <a:t>, </a:t>
            </a:r>
            <a:r>
              <a:rPr lang="cs-CZ" dirty="0">
                <a:hlinkClick r:id="rId4"/>
              </a:rPr>
              <a:t>Downův syndrom</a:t>
            </a:r>
            <a:r>
              <a:rPr lang="cs-CZ" dirty="0"/>
              <a:t> a jiné)</a:t>
            </a:r>
          </a:p>
          <a:p>
            <a:pPr marL="171450" indent="-171450">
              <a:buFontTx/>
              <a:buChar char="-"/>
            </a:pPr>
            <a:r>
              <a:rPr lang="cs-CZ" dirty="0"/>
              <a:t>dlouhodobé přetěžování nohou stáním na tvrdé podlaze</a:t>
            </a:r>
          </a:p>
          <a:p>
            <a:pPr marL="171450" indent="-171450">
              <a:buFontTx/>
              <a:buChar char="-"/>
            </a:pPr>
            <a:r>
              <a:rPr lang="cs-CZ" dirty="0"/>
              <a:t>obezita</a:t>
            </a:r>
          </a:p>
          <a:p>
            <a:pPr marL="171450" indent="-171450">
              <a:buFontTx/>
              <a:buChar char="-"/>
            </a:pPr>
            <a:r>
              <a:rPr lang="cs-CZ" dirty="0"/>
              <a:t>celkové oslabení organismu</a:t>
            </a:r>
          </a:p>
          <a:p>
            <a:pPr marL="171450" indent="-171450">
              <a:buFontTx/>
              <a:buChar char="-"/>
            </a:pPr>
            <a:endParaRPr 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Kdy je zvýšené riziko vzniku ploché nohy?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cs-CZ" altLang="cs-CZ" sz="1200" dirty="0">
                <a:solidFill>
                  <a:schemeClr val="hlink"/>
                </a:solidFill>
                <a:latin typeface="Comic Sans MS" panose="030F0702030302020204" pitchFamily="66" charset="0"/>
              </a:rPr>
              <a:t>     - dítě začíná chodit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cs-CZ" altLang="cs-CZ" sz="1200" dirty="0">
                <a:solidFill>
                  <a:schemeClr val="hlink"/>
                </a:solidFill>
                <a:latin typeface="Comic Sans MS" panose="030F0702030302020204" pitchFamily="66" charset="0"/>
              </a:rPr>
              <a:t>     -  v době rychlého růstu: mezi 7-10 , případně 16-20 -tým rokem. -  v době klimaktéria  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cs-CZ" altLang="cs-CZ" sz="1200" dirty="0">
                <a:solidFill>
                  <a:schemeClr val="hlink"/>
                </a:solidFill>
                <a:latin typeface="Comic Sans MS" panose="030F0702030302020204" pitchFamily="66" charset="0"/>
              </a:rPr>
              <a:t>     - často se může vyvinout také v době těhotenství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68E3F-5619-4020-9057-87232B63DF9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770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>
            <a:extLst>
              <a:ext uri="{FF2B5EF4-FFF2-40B4-BE49-F238E27FC236}">
                <a16:creationId xmlns:a16="http://schemas.microsoft.com/office/drawing/2014/main" id="{90010F6E-42B1-4DD4-9EAA-FAEB4DB818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E229028-83B4-4595-A5AA-EB58151DB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volba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správné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odpovídající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obuvi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tvrdá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obuv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vysoké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podpatky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výška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podpatku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do 4cm ,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úzká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špička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látková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obuv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ploché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pantofle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),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váha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boty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co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nejm</a:t>
            </a:r>
            <a:r>
              <a:rPr lang="cs-CZ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nší</a:t>
            </a:r>
            <a:endParaRPr lang="en-GB" altLang="cs-CZ" sz="1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dostatek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pohybové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activity - 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preventivní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cvičení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ve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smyslu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protahování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unavených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nohou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nebo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naopak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několik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cviků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pro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podporu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nožní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klenby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u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jedinců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kteří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mají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sedavé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zaměstnání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noha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je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tak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celý</a:t>
            </a:r>
            <a:r>
              <a:rPr lang="en-GB" altLang="cs-CZ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den bez </a:t>
            </a:r>
            <a:r>
              <a:rPr lang="en-GB" altLang="cs-C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pohybu</a:t>
            </a:r>
            <a:endParaRPr lang="cs-CZ" altLang="cs-CZ" sz="1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defRPr/>
            </a:pPr>
            <a:endParaRPr lang="cs-CZ" altLang="cs-CZ" sz="1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Dle Buchtelové a Vaníkové (2010) je již ve čtyřech a půl týdnech  patrný základ nohy.  Od 3. měsíce se vytváří podélná a příčná klenba. Ve 4. roce života je ukončen vývoj nožní klenby (</a:t>
            </a:r>
            <a:r>
              <a:rPr lang="cs-CZ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Toppischová</a:t>
            </a:r>
            <a: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Šnoplová</a:t>
            </a:r>
            <a: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2008). Základ podélné klenby je u kojenců a batolat vyplněn tukovým polštářem. Klenba se stává klinicky zřetelnou většinou až po druhém roce věku (Adamec, 2005).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Studie zabývající se  deformacemi nohy v dětském věku se ne vždy shodují. Podle některých studií se 99 % dětí rodí se zdravýma nohama, avšak do první třídy přichází 30 % dětí s různými deformacemi nohou. (Janáková, 2010).  Dle </a:t>
            </a:r>
            <a:r>
              <a:rPr lang="cs-CZ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Larsena</a:t>
            </a:r>
            <a: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kol. (2009) se u novorozenců vyskytují deformace nohou u 3 - 4 procent, avšak nejčastěji se jedná o neškodné chybné pozice, které způsobil nedostatek místa v děložní dutině (kosé a hákovité nohy), které se během prvních měsíců života dítěte napraví. I přes neshody v četnosti výskytu deformace dětské nohy je však patrné, že ve většině případů je noha novorozence zdravá.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Plochá noha je velmi častým problémem dětského věku. U dětí se nejčastěji setkáváme s podélně plochou nohou, většinou se jedná o flexibilní pes </a:t>
            </a:r>
            <a:r>
              <a:rPr lang="cs-CZ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planovalgus</a:t>
            </a:r>
            <a: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podmíněný zvýšenou </a:t>
            </a:r>
            <a:r>
              <a:rPr lang="cs-CZ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laxicitou</a:t>
            </a:r>
            <a: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(volností) vaziva v dětském věku (Řehůřková, 2011).  Dle </a:t>
            </a:r>
            <a:r>
              <a:rPr lang="cs-CZ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Larsena</a:t>
            </a:r>
            <a: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kol. (2009) dvě třetiny dětí nosí příliš malé boty, polovina z nich má deformované nohy a jedna třetina prozrazuje, že nikdy neběhala bosky. Funkční změny způsobené </a:t>
            </a:r>
            <a:r>
              <a:rPr lang="cs-CZ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plochonožím</a:t>
            </a:r>
            <a: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neprojevují jen v oblasti nohy, ale promítají se do vyšších etáží a mohou způsobit mimo jiné i vadné držení těla. 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altLang="cs-CZ" sz="1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defRPr/>
            </a:pPr>
            <a:endParaRPr lang="cs-CZ" dirty="0"/>
          </a:p>
        </p:txBody>
      </p:sp>
      <p:sp>
        <p:nvSpPr>
          <p:cNvPr id="52228" name="Zástupný symbol pro číslo snímku 3">
            <a:extLst>
              <a:ext uri="{FF2B5EF4-FFF2-40B4-BE49-F238E27FC236}">
                <a16:creationId xmlns:a16="http://schemas.microsoft.com/office/drawing/2014/main" id="{EE5D6080-19F5-46CD-ACC3-FB256EF352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tencil" panose="040409050D0802020404" pitchFamily="82" charset="0"/>
              </a:defRPr>
            </a:lvl9pPr>
          </a:lstStyle>
          <a:p>
            <a:fld id="{5220606B-659A-4AD0-9D5C-B4D8D3AE4515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PODPORA NOŽNÍ KLENBY</a:t>
            </a:r>
          </a:p>
          <a:p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 nohy </a:t>
            </a:r>
            <a:r>
              <a:rPr lang="cs-CZ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zásadní vliv na držení celého těla  i  na harmonický a ekonomický pohyb</a:t>
            </a:r>
          </a:p>
          <a:p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když noha špatně stojí - přenáší zátěž na svaly lýtka, kolena, k pánvi až ke krční páteři  </a:t>
            </a:r>
            <a:r>
              <a:rPr lang="cs-CZ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tyto změny zapříčiní způsob sezení i stání</a:t>
            </a:r>
            <a:r>
              <a:rPr lang="cs-CZ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→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vyvíjí se asymetrické postavení </a:t>
            </a:r>
            <a:r>
              <a:rPr lang="cs-CZ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člověk nestojí správně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důležité rozvíjet jak pohybové (jemná motorika, udržování rovnováhy, zapojení v chůzi) tak senzorické funkce nohy (vnímání)</a:t>
            </a:r>
          </a:p>
          <a:p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neřešená porucha funkce v oblasti nohy totiž v čase projeví jako bolest zad se všemi nepříznivými sociálně-ekonomickými důsledky</a:t>
            </a:r>
          </a:p>
          <a:p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SENZOMOTORIKA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senzomotorická stimulace </a:t>
            </a: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(balanční plochy)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metodika senzomotorické stimulace zlepšuje koordinaci a automatizaci pohybových stereotypů, urychluje svalovou kontrakci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základními pomůckami, které usnadňují senzomotorickou stimulaci jsou kulové a válcové úseče, balanční sandály, točny, </a:t>
            </a:r>
            <a:r>
              <a:rPr lang="cs-CZ" altLang="cs-C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minitrampolíny</a:t>
            </a: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bosu, čočky a balanční nafukovací míče.</a:t>
            </a:r>
          </a:p>
          <a:p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68E3F-5619-4020-9057-87232B63DF9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051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68E3F-5619-4020-9057-87232B63DF9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47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0B40C2-9400-4DA8-A8DF-FE52BED8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48C2-952A-4624-B368-2A84B110E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201AA9-A9D5-425D-BDEF-1908E450B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A273-F775-4BB3-B4DA-FC0B3A87E04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66B8D6-3901-4937-9D37-E1AD26780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CF21B4-A5FC-4A75-8CD1-0C39C99B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BB68-5FB6-46CF-B3BC-BA266EE30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76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EDE48E-753C-4B9C-9C4F-9A6F3C17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E2847D9-ED0C-48B2-9C16-EF8BC52CB9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251DEB-2D35-484B-A263-03B95D746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A273-F775-4BB3-B4DA-FC0B3A87E04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C88685-3967-4BCF-BCFC-055004C7D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4CF77E-66E9-4B51-88FD-26DEDF3B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BB68-5FB6-46CF-B3BC-BA266EE30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7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A1ECF30-CF84-4C18-A102-AA1018091B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962B303-BBA4-49B1-AD68-61675B4C9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740ACB-83F3-4646-AD8B-5812E7B7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A273-F775-4BB3-B4DA-FC0B3A87E04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2F5BB5-45AC-4088-A0A8-0DF419DC7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50B84D-4052-4C7D-8511-FF597D6B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BB68-5FB6-46CF-B3BC-BA266EE30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97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6CBEC6-A7D1-4455-8BAE-277C5BCF2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DC7DA8-6CDE-4075-A1E5-85FB4B91A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E7C511-E952-4732-A552-9DEBD13BA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A273-F775-4BB3-B4DA-FC0B3A87E04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1F4FE4-1E13-4B14-AC68-E206C9E71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48F706-A9E5-4BF1-8EF9-383C64B16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BB68-5FB6-46CF-B3BC-BA266EE30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7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C1630B-DB5A-4884-85F6-F779EB449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46F65F-D58B-47C4-AD74-FF49EDE6E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65147F-FE6E-49C3-A9AE-1DFF65FCF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A273-F775-4BB3-B4DA-FC0B3A87E04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F76600-81AB-4514-BFE4-5128AAE73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901AD3-605D-4CCA-A838-CD307A52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BB68-5FB6-46CF-B3BC-BA266EE30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93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92FA7-CE4D-4E09-B9EA-83B36EEE5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3D2DCC-4C0C-46E2-8962-D5567720C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4947C3-0125-474B-A77C-AB52081A5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7450035-2A7E-4930-BF70-534B8B0A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A273-F775-4BB3-B4DA-FC0B3A87E04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E8B2872-2230-4799-801B-EACCBB75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F7C809-E3B6-428D-AA4C-158DF0206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BB68-5FB6-46CF-B3BC-BA266EE30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05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46A444-6D9A-4E1E-B52C-1024DDCA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161881-E42A-4615-AF21-07C412DE1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A293B09-2971-4D2E-A2FF-DF26CD56B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BFA9308-198C-4FD2-9190-B9F5EDB5A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7308E02-D292-4C72-A269-E42F06443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0D1279F-046B-4BD4-8314-8B7626C91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A273-F775-4BB3-B4DA-FC0B3A87E04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0251792-097B-4CE4-967F-1A129BCC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449AC86-1B6D-4831-8E88-AEAD255A0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BB68-5FB6-46CF-B3BC-BA266EE30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09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1FDCC7-B5DC-405C-BD92-1CA217B46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F4EB930-8AB8-48A0-B765-AAB77CA7B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A273-F775-4BB3-B4DA-FC0B3A87E04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3E23C0-871B-4C6B-A563-7E3F5253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83646D1-7A8C-40FF-8CAC-F218228E5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BB68-5FB6-46CF-B3BC-BA266EE30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89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DC69EF1-F37D-479F-8497-2DF136278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A273-F775-4BB3-B4DA-FC0B3A87E04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3D32FDD-CB3D-45C6-889F-B088711D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55E66C-E56D-48AA-B483-FA283116F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BB68-5FB6-46CF-B3BC-BA266EE30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46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3BD5F1-D3BD-4CBA-BB85-B854C398C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84CB3E-5927-490D-A9D6-A1DD1F1DC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F55B03-3B01-4214-BF48-A80052900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D1E58B-7572-4D29-AF3E-1FF27DE41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A273-F775-4BB3-B4DA-FC0B3A87E04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E179EA-6073-49D5-8B03-48585F191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0B8DADA-16F7-4B89-BAFD-24F152B7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BB68-5FB6-46CF-B3BC-BA266EE30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150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5EF6BD-3872-49E5-B76A-4B560CEF8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C31FB43-FCEB-4A4A-89EF-8D110A6569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C7A1997-DE37-4FD0-A0DB-320BD0A29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A532209-AA7C-4A89-8958-0241A8F3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A273-F775-4BB3-B4DA-FC0B3A87E04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64FBAA4-5D45-452B-B09B-B4F04A2C3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CB7E43-A007-4605-B20F-065A345D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BB68-5FB6-46CF-B3BC-BA266EE30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81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00000"/>
          </a:fgClr>
          <a:bgClr>
            <a:srgbClr val="0070C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D698F5B-F912-4A96-A8D2-96C19970E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33F2038-4EF9-4B1A-B727-71F424645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D049D8-87C8-4340-BD40-F60C3E17F6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8A273-F775-4BB3-B4DA-FC0B3A87E04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BDE16E-06E2-4E8B-9A45-02A9D550B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C564D7-C4E2-4A28-B38D-692B97251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DBB68-5FB6-46CF-B3BC-BA266EE30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27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frm=1&amp;source=images&amp;cd=&amp;cad=rja&amp;docid=SEBuL_h41DALJM&amp;tbnid=lyqW8PY6jmF4gM:&amp;ved=0CAUQjRw&amp;url=http%3A%2F%2Fwww.alphaorthotics.com%2Fpages%2Fdr-kevin-m-wong-bunion-aid-foot-problem-expert&amp;ei=2TVwUr3IOIrBtAahn4HYAg&amp;bvm=bv.55123115,d.Yms&amp;psig=AFQjCNEVuN0l2Yd3rem_1cYt02B4o7eCoA&amp;ust=138317177828467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0016162-3056-45D7-87DC-D6F36D2DDE1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0" y="1617663"/>
            <a:ext cx="4541520" cy="29527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Oslabení pohybového systému</a:t>
            </a:r>
            <a:br>
              <a:rPr lang="cs-CZ" alt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</a:br>
            <a:r>
              <a:rPr lang="cs-CZ" altLang="cs-CZ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ll</a:t>
            </a:r>
            <a:r>
              <a:rPr lang="cs-CZ" alt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. část</a:t>
            </a:r>
            <a:br>
              <a:rPr lang="cs-CZ" altLang="cs-CZ" dirty="0">
                <a:solidFill>
                  <a:srgbClr val="FF9900"/>
                </a:solidFill>
                <a:latin typeface="Gill Sans Ultra Bold Condensed" panose="020B0A06020104020203" pitchFamily="34" charset="0"/>
              </a:rPr>
            </a:br>
            <a:endParaRPr lang="cs-CZ" altLang="cs-CZ" dirty="0">
              <a:solidFill>
                <a:srgbClr val="FF9900"/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51D7955-4A73-4298-8AD0-3A1CA0FBE8E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867719" y="4838383"/>
            <a:ext cx="5576887" cy="1752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Pavlína Nováková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Katedra Zdravotní TV a TVL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FTVS UK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panovakova</a:t>
            </a:r>
            <a:r>
              <a:rPr lang="en-US" altLang="cs-CZ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@</a:t>
            </a:r>
            <a:r>
              <a:rPr lang="cs-CZ" altLang="cs-CZ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ftvs.cuni.cz</a:t>
            </a:r>
          </a:p>
        </p:txBody>
      </p:sp>
      <p:pic>
        <p:nvPicPr>
          <p:cNvPr id="3076" name="Picture 4" descr="vzpřímený stoj">
            <a:extLst>
              <a:ext uri="{FF2B5EF4-FFF2-40B4-BE49-F238E27FC236}">
                <a16:creationId xmlns:a16="http://schemas.microsoft.com/office/drawing/2014/main" id="{6597EA41-F48F-4976-8F57-3D81813AE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9" y="908051"/>
            <a:ext cx="2732087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C20F0121-0DDD-4D3D-A3EB-78F1F1BF6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562" y="273049"/>
            <a:ext cx="8229600" cy="863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cs-CZ" altLang="cs-CZ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éčebné</a:t>
            </a:r>
            <a:r>
              <a:rPr lang="cs-CZ" alt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postupy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254BF0AF-DCD7-443C-BC75-67D629E76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0562" y="1136649"/>
            <a:ext cx="8496300" cy="6165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operace</a:t>
            </a:r>
            <a:endParaRPr lang="en-GB" altLang="cs-CZ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manuální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techniky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–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na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plosce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nohy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(masáž, hydroterapie)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mobilizační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techniky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–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vhodné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před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ovlivňováním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plosky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nohy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–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uvolnění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blokád</a:t>
            </a:r>
            <a:endParaRPr lang="en-GB" altLang="cs-CZ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měkké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techniky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– po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palpačním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vyšetření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když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je ↑ tonus,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kožní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odpor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↓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protažitelnost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tkání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–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uvolnění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jizev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pedik</a:t>
            </a: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ú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ra</a:t>
            </a:r>
            <a:endParaRPr lang="es-ES" altLang="cs-CZ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obklady a koupele (parafín) – dobré střídat teplotu vody</a:t>
            </a:r>
            <a:endParaRPr lang="en-GB" altLang="cs-CZ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elektroterapie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prokrvení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pohybové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aktivity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(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kolo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plavání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různé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cvičební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metody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pomůcky</a:t>
            </a:r>
            <a:endParaRPr lang="cs-CZ" altLang="cs-CZ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masáže</a:t>
            </a:r>
          </a:p>
        </p:txBody>
      </p:sp>
      <p:pic>
        <p:nvPicPr>
          <p:cNvPr id="55300" name="Obrázek 1">
            <a:extLst>
              <a:ext uri="{FF2B5EF4-FFF2-40B4-BE49-F238E27FC236}">
                <a16:creationId xmlns:a16="http://schemas.microsoft.com/office/drawing/2014/main" id="{8D4EC659-239E-41E3-A5EF-767D79FE0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337" y="3982437"/>
            <a:ext cx="3370161" cy="228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B1B2C48A-8742-4996-8E59-C175200EF5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803" y="150919"/>
            <a:ext cx="8229600" cy="74453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Valgózní a varózní postavení DK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0708C925-3FB0-4F0B-9317-E4CD03CBD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49" y="1067841"/>
            <a:ext cx="8715047" cy="554316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vbočené (X) nebo vybočené (O) postavení kolenních kloubů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Příčiny</a:t>
            </a: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- primární (dědičnost)  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- sekundární (růstové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vady, úrazy, degenerativní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změny, …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    </a:t>
            </a:r>
            <a:r>
              <a:rPr lang="cs-CZ" altLang="cs-CZ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cs-CZ" altLang="cs-CZ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 nesprávné postavení kyčelních kloubů, deformity kolen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 postavení paty (X)</a:t>
            </a:r>
          </a:p>
          <a:p>
            <a:pPr marL="0" indent="0">
              <a:buNone/>
              <a:defRPr/>
            </a:pP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nedostatečně funkční svaly kloubů DK</a:t>
            </a:r>
          </a:p>
          <a:p>
            <a:pPr marL="0" indent="0">
              <a:buNone/>
              <a:defRPr/>
            </a:pP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nestabilní klouby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 svaly na vnější straně stehna zkrácené (O)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 svaly na vnitřní straně stehna zkrácené (X)</a:t>
            </a:r>
          </a:p>
        </p:txBody>
      </p:sp>
      <p:pic>
        <p:nvPicPr>
          <p:cNvPr id="57348" name="Obrázek 2">
            <a:extLst>
              <a:ext uri="{FF2B5EF4-FFF2-40B4-BE49-F238E27FC236}">
                <a16:creationId xmlns:a16="http://schemas.microsoft.com/office/drawing/2014/main" id="{FDC21EF7-2D03-4262-BA4E-5A4D49FDB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367" y="1594563"/>
            <a:ext cx="4508938" cy="252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>
            <a:extLst>
              <a:ext uri="{FF2B5EF4-FFF2-40B4-BE49-F238E27FC236}">
                <a16:creationId xmlns:a16="http://schemas.microsoft.com/office/drawing/2014/main" id="{F60DA82F-9B8F-41CE-AF48-13DD3A5740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9241" y="333375"/>
            <a:ext cx="10988566" cy="619125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Zásady vyrovnání: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 </a:t>
            </a: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uvolňování a posilování svalů stehenních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 ovlivnění správného postavení pánve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 správné kladení chodidel a celých DK při chůzi</a:t>
            </a:r>
          </a:p>
          <a:p>
            <a:pPr marL="0" indent="0">
              <a:buNone/>
              <a:defRPr/>
            </a:pP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uvolňovat DK</a:t>
            </a:r>
          </a:p>
          <a:p>
            <a:pPr marL="0" indent="0">
              <a:buNone/>
              <a:defRPr/>
            </a:pP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korekce </a:t>
            </a:r>
            <a:r>
              <a:rPr lang="cs-CZ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plochonoží</a:t>
            </a:r>
            <a:endParaRPr lang="cs-CZ" altLang="cs-CZ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FontTx/>
              <a:buChar char="-"/>
              <a:defRPr/>
            </a:pP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cvičení na stabilizaci kloubů</a:t>
            </a:r>
          </a:p>
          <a:p>
            <a:pPr>
              <a:buFontTx/>
              <a:buChar char="-"/>
              <a:defRPr/>
            </a:pPr>
            <a:endParaRPr lang="cs-CZ" altLang="cs-CZ" sz="2400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cs-CZ" alt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Vhodná cvičení: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 </a:t>
            </a: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cvičení pro uvolňování kyčel. kl. a protahování m. </a:t>
            </a:r>
            <a:r>
              <a:rPr lang="cs-CZ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iliopsoas</a:t>
            </a: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m. </a:t>
            </a:r>
            <a:r>
              <a:rPr lang="cs-CZ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quadriceps</a:t>
            </a: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cs-CZ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femoris</a:t>
            </a: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(</a:t>
            </a:r>
            <a:r>
              <a:rPr lang="cs-CZ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caput</a:t>
            </a: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cs-CZ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rectum</a:t>
            </a: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), tenzor </a:t>
            </a:r>
            <a:r>
              <a:rPr lang="cs-CZ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f.l</a:t>
            </a: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., příp. vnější rotátory kyčle – O / vnitřní stranu stehna (X)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 cvičení pro posilování m. </a:t>
            </a:r>
            <a:r>
              <a:rPr lang="cs-CZ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quadriceps</a:t>
            </a: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cs-CZ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femoris</a:t>
            </a: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(</a:t>
            </a:r>
            <a:r>
              <a:rPr lang="cs-CZ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vastus</a:t>
            </a: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med., lat., </a:t>
            </a:r>
            <a:r>
              <a:rPr lang="cs-CZ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intermed</a:t>
            </a: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.), vnitřní str. stehna – O / hýždě, abduktory - X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>
            <a:extLst>
              <a:ext uri="{FF2B5EF4-FFF2-40B4-BE49-F238E27FC236}">
                <a16:creationId xmlns:a16="http://schemas.microsoft.com/office/drawing/2014/main" id="{BD9B7157-4AD7-4289-BB26-40E411076A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1076" y="404812"/>
            <a:ext cx="10389476" cy="60483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Nevhodná cvičení: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 baletní pozice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 stoj rozkročný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 dřepy, posilování s nadměrnou zátěží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 skoky, doskoky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 dlouhé a rychlé běhy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 dlouhá chůze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 dlouhé stání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>
              <a:solidFill>
                <a:srgbClr val="FF99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Doporučení: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 dbát na správné postavení DK a na správnou chůzi (kladení chodidel)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 před zahájením cvičení nutné uvolnit bederní oblast a kyčelní kloub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>
            <a:extLst>
              <a:ext uri="{FF2B5EF4-FFF2-40B4-BE49-F238E27FC236}">
                <a16:creationId xmlns:a16="http://schemas.microsoft.com/office/drawing/2014/main" id="{64679A2B-D75F-4D73-A7C2-3F9A5AD4D7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63508" y="2775279"/>
            <a:ext cx="3598863" cy="1828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 </a:t>
            </a:r>
            <a:r>
              <a:rPr lang="cs-CZ" altLang="cs-CZ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cs-CZ" altLang="cs-CZ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43" name="Picture 6" descr="VÃ½sledek obrÃ¡zku pro lali joga">
            <a:extLst>
              <a:ext uri="{FF2B5EF4-FFF2-40B4-BE49-F238E27FC236}">
                <a16:creationId xmlns:a16="http://schemas.microsoft.com/office/drawing/2014/main" id="{169B7043-E8D7-4A7B-A323-2CEA99DED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1125539"/>
            <a:ext cx="437515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D74DAD9-5130-44E0-93B9-CFA0F2D0F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1546" y="323053"/>
            <a:ext cx="7372844" cy="1287737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cs-CZ" alt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Plochá noha</a:t>
            </a:r>
            <a:br>
              <a:rPr lang="cs-CZ" alt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 </a:t>
            </a:r>
            <a:r>
              <a:rPr lang="cs-CZ" altLang="cs-CZ" sz="3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planus</a:t>
            </a:r>
            <a:endParaRPr lang="cs-CZ" altLang="cs-CZ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318008C-88A9-4C6C-81F7-C11140F34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886" y="1069317"/>
            <a:ext cx="8713787" cy="56165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4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Význam nohy</a:t>
            </a:r>
            <a:r>
              <a:rPr lang="cs-CZ" altLang="cs-CZ" sz="2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– zprostředkování kontaktu těla s terénem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</a:t>
            </a: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Noha</a:t>
            </a: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velká schopnost adaptace na nerovném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terénu – </a:t>
            </a:r>
            <a:r>
              <a:rPr lang="cs-CZ" altLang="cs-CZ" sz="2400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baze</a:t>
            </a:r>
            <a:r>
              <a:rPr lang="cs-CZ" altLang="cs-CZ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základna </a:t>
            </a: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altLang="cs-CZ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nosič</a:t>
            </a:r>
            <a:endParaRPr lang="cs-CZ" altLang="cs-CZ" sz="24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- tlumí mechanické rázy vznikající při lokomoci - </a:t>
            </a:r>
            <a:r>
              <a:rPr lang="cs-CZ" altLang="cs-CZ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tlumič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vnímá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proprioceptivně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terén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informace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z 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ní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jsou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cs-CZ" altLang="cs-CZ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</a:t>
            </a:r>
            <a:r>
              <a:rPr lang="en-GB" altLang="cs-CZ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vedeny</a:t>
            </a:r>
            <a:r>
              <a:rPr lang="en-GB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do CNS</a:t>
            </a: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– </a:t>
            </a:r>
            <a:r>
              <a:rPr lang="cs-CZ" altLang="cs-CZ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čidlo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- </a:t>
            </a:r>
            <a:r>
              <a:rPr lang="cs-CZ" altLang="cs-CZ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reflexní oblast</a:t>
            </a:r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cs-CZ" altLang="cs-CZ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- periferní srdce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i="1" dirty="0">
              <a:solidFill>
                <a:srgbClr val="FF9900"/>
              </a:solidFill>
            </a:endParaRPr>
          </a:p>
        </p:txBody>
      </p:sp>
      <p:pic>
        <p:nvPicPr>
          <p:cNvPr id="45061" name="Obrázek 4">
            <a:extLst>
              <a:ext uri="{FF2B5EF4-FFF2-40B4-BE49-F238E27FC236}">
                <a16:creationId xmlns:a16="http://schemas.microsoft.com/office/drawing/2014/main" id="{282CA188-6332-4B00-8567-CC1F802CE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81" y="172108"/>
            <a:ext cx="5364697" cy="12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304AAF35-B3FE-4D4E-9F56-86ADBC1DB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90" y="3855308"/>
            <a:ext cx="3562308" cy="23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C4AD56EC-5A2C-4437-9282-87DD6577A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2201" y="155247"/>
            <a:ext cx="8229600" cy="69406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Nožní klenba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0F05F962-6372-4C0D-B8B6-29040059D6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6" y="954416"/>
            <a:ext cx="8435975" cy="59023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útvar labilní a zranitelný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→ nejčastější ortopedická vada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altLang="cs-CZ" sz="2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Stabilita</a:t>
            </a:r>
            <a:r>
              <a:rPr lang="es-ES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- 3 opěrné body </a:t>
            </a:r>
            <a:endParaRPr lang="cs-CZ" altLang="cs-CZ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s-ES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– hlavička 1. a 5. metatarzu</a:t>
            </a:r>
            <a:endParaRPr lang="cs-CZ" altLang="cs-CZ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 </a:t>
            </a:r>
            <a:r>
              <a:rPr lang="es-ES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hrbol patní kost</a:t>
            </a:r>
            <a:endParaRPr lang="cs-CZ" altLang="cs-CZ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Klenby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-   pasivně  - tvar a architektonika kostí, klouby a vazy</a:t>
            </a:r>
            <a:endParaRPr lang="es-ES" altLang="cs-CZ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r>
              <a:rPr lang="es-ES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  aktivně </a:t>
            </a: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- </a:t>
            </a:r>
            <a:r>
              <a:rPr lang="es-ES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svaly nohy a bérce</a:t>
            </a:r>
            <a:endParaRPr lang="cs-CZ" altLang="cs-CZ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cs-CZ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</a:t>
            </a:r>
            <a:r>
              <a:rPr lang="es-ES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ro funkci nohy – význam svaly lýtka, bérce v oblasti nohy a krátké svaly nožní.</a:t>
            </a:r>
            <a:endParaRPr lang="cs-CZ" altLang="cs-CZ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cs-CZ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Svaly</a:t>
            </a:r>
            <a:r>
              <a:rPr lang="en-GB" altLang="cs-CZ" sz="24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24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jsou</a:t>
            </a:r>
            <a:r>
              <a:rPr lang="en-GB" altLang="cs-CZ" sz="24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24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jediným</a:t>
            </a:r>
            <a:r>
              <a:rPr lang="en-GB" altLang="cs-CZ" sz="24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24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činitelem</a:t>
            </a:r>
            <a:r>
              <a:rPr lang="en-GB" altLang="cs-CZ" sz="24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GB" altLang="cs-CZ" sz="24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který</a:t>
            </a:r>
            <a:r>
              <a:rPr lang="en-GB" altLang="cs-CZ" sz="24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24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lze</a:t>
            </a:r>
            <a:r>
              <a:rPr lang="en-GB" altLang="cs-CZ" sz="24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24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ovlivnit</a:t>
            </a:r>
            <a:r>
              <a:rPr lang="en-GB" altLang="cs-CZ" sz="24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24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cvičením</a:t>
            </a:r>
            <a:r>
              <a:rPr lang="en-GB" altLang="cs-CZ" sz="24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r>
              <a:rPr lang="en-GB" altLang="cs-CZ" sz="2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cs-CZ" altLang="cs-CZ" sz="24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7108" name="Picture 4">
            <a:extLst>
              <a:ext uri="{FF2B5EF4-FFF2-40B4-BE49-F238E27FC236}">
                <a16:creationId xmlns:a16="http://schemas.microsoft.com/office/drawing/2014/main" id="{009F5C15-1C1D-4204-970A-14FD479D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263" y="476250"/>
            <a:ext cx="2626164" cy="323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6A63E624-9D82-4DC2-A221-D8BAC535A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263" y="4426739"/>
            <a:ext cx="2753989" cy="171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716CF42-A18D-4DDF-9A4A-6E1992E35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9577" y="188914"/>
            <a:ext cx="8229600" cy="79697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cs-CZ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</a:t>
            </a:r>
            <a:r>
              <a:rPr lang="en-GB" alt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cs-CZ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nožní</a:t>
            </a:r>
            <a:r>
              <a:rPr lang="en-GB" alt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cs-CZ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klenby</a:t>
            </a:r>
            <a:endParaRPr lang="cs-CZ" altLang="cs-CZ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E1FD8508-F553-4CB3-8A41-F18BD86C16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9844" y="1126413"/>
            <a:ext cx="8229600" cy="57610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cs-CZ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Příčná</a:t>
            </a:r>
            <a:r>
              <a:rPr lang="en-GB" altLang="cs-CZ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cs-CZ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klenba</a:t>
            </a:r>
            <a:endParaRPr lang="en-GB" altLang="cs-CZ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cs-CZ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m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ezi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hlavičkami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1. a 5.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metatarzu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udržuje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ji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šlašitý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třmen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(m. tibialis anterior a m. peroneus longus)</a:t>
            </a:r>
          </a:p>
          <a:p>
            <a:pPr marL="0" indent="0">
              <a:buNone/>
              <a:defRPr/>
            </a:pPr>
            <a:r>
              <a:rPr lang="cs-CZ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fce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ochranná</a:t>
            </a:r>
            <a:endParaRPr lang="cs-CZ" alt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altLang="cs-CZ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cs-CZ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Podélná</a:t>
            </a:r>
            <a:r>
              <a:rPr lang="en-GB" altLang="cs-CZ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cs-CZ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klenba</a:t>
            </a:r>
            <a:endParaRPr lang="en-GB" altLang="cs-CZ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- 2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oblouky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+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krátké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svaly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nohy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některé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dlouhé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svaly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– m-. tibialis ant. a post. a m. peroneus longus</a:t>
            </a:r>
          </a:p>
          <a:p>
            <a:pPr marL="0" indent="0">
              <a:buNone/>
              <a:defRPr/>
            </a:pP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na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vnitřním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okraji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nohy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na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zevním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okraji</a:t>
            </a:r>
            <a:r>
              <a:rPr lang="en-GB" alt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je </a:t>
            </a:r>
            <a:r>
              <a:rPr lang="en-GB" altLang="cs-CZ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nižší</a:t>
            </a:r>
            <a:endParaRPr lang="cs-CZ" alt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8132" name="Obrázek 1">
            <a:extLst>
              <a:ext uri="{FF2B5EF4-FFF2-40B4-BE49-F238E27FC236}">
                <a16:creationId xmlns:a16="http://schemas.microsoft.com/office/drawing/2014/main" id="{148361AB-F3FB-4399-8920-AC3205368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21" y="2644501"/>
            <a:ext cx="49450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075F33EB-B008-4349-B7D8-8E4E8B2EE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771" y="-467"/>
            <a:ext cx="4870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>
            <a:extLst>
              <a:ext uri="{FF2B5EF4-FFF2-40B4-BE49-F238E27FC236}">
                <a16:creationId xmlns:a16="http://schemas.microsoft.com/office/drawing/2014/main" id="{0953D116-6849-43FF-B186-58E889D2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904" y="-467"/>
            <a:ext cx="4500563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8" name="Rectangle 4">
            <a:extLst>
              <a:ext uri="{FF2B5EF4-FFF2-40B4-BE49-F238E27FC236}">
                <a16:creationId xmlns:a16="http://schemas.microsoft.com/office/drawing/2014/main" id="{FE30477E-0911-4C07-836C-CEBFDB5D9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748" y="3553128"/>
            <a:ext cx="5186252" cy="30469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s-ES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Největší vliv na vznik ploché nohy má únava svalů peroneálních, které drží konkavitu chodidla. U staticky vzniklých plochých nohou jsou nejvíce namánány m. tibialis anterior a posterior, které zajišťují v</a:t>
            </a:r>
            <a:r>
              <a:rPr lang="cs-CZ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</a:t>
            </a:r>
            <a:r>
              <a:rPr lang="es-ES" altLang="cs-CZ" sz="2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rózní postavení chodidla – jsou odolné námaze, ale podléhají → nerovnováha svalová při jejich oslabení.</a:t>
            </a:r>
            <a:endParaRPr lang="cs-CZ" altLang="cs-CZ" sz="24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025D28-5D4B-4F8C-B987-B4039DAD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16" y="-117015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poznám plochou nohu?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36BF2-B6F4-426E-84B6-B46086F6C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58" y="1039044"/>
            <a:ext cx="10515600" cy="5656723"/>
          </a:xfrm>
        </p:spPr>
        <p:txBody>
          <a:bodyPr>
            <a:normAutofit fontScale="62500" lnSpcReduction="20000"/>
          </a:bodyPr>
          <a:lstStyle/>
          <a:p>
            <a:r>
              <a:rPr lang="cs-CZ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otisk </a:t>
            </a:r>
          </a:p>
          <a:p>
            <a:pPr marL="0" indent="0">
              <a:buNone/>
            </a:pPr>
            <a:endParaRPr lang="cs-CZ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příčná klenba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cs-CZ" altLang="cs-CZ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-dám-li ruku v pěst, tak mohu spočítat všech pět vystupujících kloubů. na noze by to mělo vypadat stejně</a:t>
            </a:r>
          </a:p>
          <a:p>
            <a:pPr>
              <a:lnSpc>
                <a:spcPct val="150000"/>
              </a:lnSpc>
              <a:defRPr/>
            </a:pPr>
            <a:r>
              <a:rPr lang="cs-CZ" altLang="cs-CZ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podélná klenba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 prsty se musí vejít pod klenbu</a:t>
            </a:r>
          </a:p>
          <a:p>
            <a:pPr>
              <a:lnSpc>
                <a:spcPct val="60000"/>
              </a:lnSpc>
              <a:buNone/>
              <a:defRPr/>
            </a:pPr>
            <a:endParaRPr lang="cs-CZ" altLang="cs-CZ" sz="40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4000" dirty="0">
                <a:solidFill>
                  <a:schemeClr val="bg1"/>
                </a:solidFill>
              </a:rPr>
              <a:t>       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40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40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4500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cs-CZ" altLang="cs-CZ" sz="5100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 svaly je nerovnováha → klenba se propadá</a:t>
            </a:r>
            <a:endParaRPr lang="cs-CZ" altLang="cs-CZ" sz="4500" dirty="0">
              <a:solidFill>
                <a:srgbClr val="33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Noha ztrácí svoji eleganci a svou schopnost pružné chůze</a:t>
            </a:r>
            <a:endParaRPr lang="cs-CZ" altLang="cs-CZ" sz="4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endParaRPr lang="cs-CZ" alt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9" descr="https://static.shopify.com/s/files/1/0059/0122/assets/foot_arches_exam.jpg?101230">
            <a:hlinkClick r:id="rId3"/>
            <a:extLst>
              <a:ext uri="{FF2B5EF4-FFF2-40B4-BE49-F238E27FC236}">
                <a16:creationId xmlns:a16="http://schemas.microsoft.com/office/drawing/2014/main" id="{04E74B52-E14C-4FF8-9F26-EBE9C6452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300" y="3053058"/>
            <a:ext cx="3602294" cy="218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Výsledek obrázku pro rychlá diagnostika ploché nohy u dětí">
            <a:extLst>
              <a:ext uri="{FF2B5EF4-FFF2-40B4-BE49-F238E27FC236}">
                <a16:creationId xmlns:a16="http://schemas.microsoft.com/office/drawing/2014/main" id="{729D3059-2D45-48C0-A062-804AF9AA1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937" y="2882936"/>
            <a:ext cx="2626683" cy="252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rychlá diagnostika ploché nohy u dětí">
            <a:extLst>
              <a:ext uri="{FF2B5EF4-FFF2-40B4-BE49-F238E27FC236}">
                <a16:creationId xmlns:a16="http://schemas.microsoft.com/office/drawing/2014/main" id="{E5D8FFB6-C466-456F-93CB-9A3C014FE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284" y="300856"/>
            <a:ext cx="3925982" cy="187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94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AD013EED-C824-4982-8CE9-A25C9A030F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1075" y="201611"/>
            <a:ext cx="8229600" cy="817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altLang="cs-C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revence</a:t>
            </a:r>
            <a:endParaRPr lang="cs-CZ" altLang="cs-CZ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F03E31A4-AC9E-4BC1-8CE5-674F9B5C7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1519" y="1144042"/>
            <a:ext cx="8229600" cy="54387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GB" altLang="cs-CZ" sz="3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nenucení</a:t>
            </a:r>
            <a:r>
              <a:rPr lang="en-GB" altLang="cs-CZ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k </a:t>
            </a:r>
            <a:r>
              <a:rPr lang="en-GB" altLang="cs-CZ" sz="3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předčasnému</a:t>
            </a:r>
            <a:r>
              <a:rPr lang="en-GB" altLang="cs-CZ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3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stoji</a:t>
            </a:r>
            <a:r>
              <a:rPr lang="en-GB" altLang="cs-CZ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 </a:t>
            </a:r>
            <a:r>
              <a:rPr lang="en-GB" altLang="cs-CZ" sz="3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chůzi</a:t>
            </a:r>
            <a:endParaRPr lang="en-GB" altLang="cs-CZ" sz="3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GB" altLang="cs-CZ" sz="3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chůze</a:t>
            </a:r>
            <a:r>
              <a:rPr lang="en-GB" altLang="cs-CZ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bosky po </a:t>
            </a:r>
            <a:r>
              <a:rPr lang="en-GB" altLang="cs-CZ" sz="3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přírodním</a:t>
            </a:r>
            <a:r>
              <a:rPr lang="en-GB" altLang="cs-CZ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3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nerovném</a:t>
            </a:r>
            <a:r>
              <a:rPr lang="en-GB" altLang="cs-CZ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3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terénu</a:t>
            </a:r>
            <a:endParaRPr lang="en-GB" altLang="cs-CZ" sz="3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GB" altLang="cs-CZ" sz="3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volba</a:t>
            </a:r>
            <a:r>
              <a:rPr lang="en-GB" altLang="cs-CZ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3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správné</a:t>
            </a:r>
            <a:r>
              <a:rPr lang="en-GB" altLang="cs-CZ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 </a:t>
            </a:r>
            <a:r>
              <a:rPr lang="en-GB" altLang="cs-CZ" sz="3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odpovídající</a:t>
            </a:r>
            <a:r>
              <a:rPr lang="en-GB" altLang="cs-CZ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3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obuvi</a:t>
            </a:r>
            <a:endParaRPr lang="en-GB" altLang="cs-CZ" sz="3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GB" altLang="cs-CZ" sz="3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polohování</a:t>
            </a:r>
            <a:r>
              <a:rPr lang="en-GB" altLang="cs-CZ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3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nohou</a:t>
            </a:r>
            <a:endParaRPr lang="en-GB" altLang="cs-CZ" sz="3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GB" altLang="cs-CZ" sz="3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redukce</a:t>
            </a:r>
            <a:r>
              <a:rPr lang="en-GB" altLang="cs-CZ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3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nadváhy</a:t>
            </a:r>
            <a:endParaRPr lang="en-GB" altLang="cs-CZ" sz="3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GB" altLang="cs-CZ" sz="3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dostatek</a:t>
            </a:r>
            <a:r>
              <a:rPr lang="en-GB" altLang="cs-CZ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3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pohybové</a:t>
            </a:r>
            <a:r>
              <a:rPr lang="en-GB" altLang="cs-CZ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</a:t>
            </a:r>
            <a:r>
              <a:rPr lang="cs-CZ" altLang="cs-CZ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</a:t>
            </a:r>
            <a:r>
              <a:rPr lang="en-GB" altLang="cs-CZ" sz="3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tivity</a:t>
            </a:r>
            <a:r>
              <a:rPr lang="en-GB" altLang="cs-CZ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-  </a:t>
            </a:r>
            <a:r>
              <a:rPr lang="en-GB" altLang="cs-CZ" sz="3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preventivní</a:t>
            </a:r>
            <a:r>
              <a:rPr lang="en-GB" altLang="cs-CZ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3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cvičení</a:t>
            </a:r>
            <a:r>
              <a:rPr lang="en-GB" altLang="cs-CZ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cs-CZ" altLang="cs-CZ" sz="3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GB" altLang="cs-CZ" sz="3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metody</a:t>
            </a:r>
            <a:r>
              <a:rPr lang="en-GB" altLang="cs-CZ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3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fyzikální</a:t>
            </a:r>
            <a:r>
              <a:rPr lang="en-GB" altLang="cs-CZ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cs-CZ" sz="3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terapie</a:t>
            </a:r>
            <a:r>
              <a:rPr lang="cs-CZ" altLang="cs-CZ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(otužování)</a:t>
            </a:r>
            <a:endParaRPr lang="en-GB" altLang="cs-CZ" sz="3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cs-CZ" altLang="cs-CZ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</a:t>
            </a:r>
            <a:r>
              <a:rPr lang="en-GB" altLang="cs-CZ" sz="3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asáže</a:t>
            </a:r>
            <a:r>
              <a:rPr lang="cs-CZ" altLang="cs-CZ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 mobilizace</a:t>
            </a:r>
            <a:endParaRPr lang="cs-CZ" altLang="cs-CZ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04" name="Obrázek 3">
            <a:extLst>
              <a:ext uri="{FF2B5EF4-FFF2-40B4-BE49-F238E27FC236}">
                <a16:creationId xmlns:a16="http://schemas.microsoft.com/office/drawing/2014/main" id="{DD3EEB3A-3C07-465F-9444-AAC8A4E6F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63501"/>
            <a:ext cx="2914650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Obrázek 4">
            <a:extLst>
              <a:ext uri="{FF2B5EF4-FFF2-40B4-BE49-F238E27FC236}">
                <a16:creationId xmlns:a16="http://schemas.microsoft.com/office/drawing/2014/main" id="{522DDD14-4EF2-439F-8A76-73FF97940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5229226"/>
            <a:ext cx="2900363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Obrázek 5">
            <a:extLst>
              <a:ext uri="{FF2B5EF4-FFF2-40B4-BE49-F238E27FC236}">
                <a16:creationId xmlns:a16="http://schemas.microsoft.com/office/drawing/2014/main" id="{514D3343-343B-4AC1-BE45-DB4BE9ECA8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0" y="2611439"/>
            <a:ext cx="197485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0CDB4E-C5F8-44C4-BBAC-C790735F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613" y="412531"/>
            <a:ext cx="8229600" cy="1176338"/>
          </a:xfrm>
        </p:spPr>
        <p:txBody>
          <a:bodyPr/>
          <a:lstStyle/>
          <a:p>
            <a:pPr>
              <a:defRPr/>
            </a:pPr>
            <a:r>
              <a:rPr 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Vhodné pohybové činnosti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C82D1E-739B-44B8-99EC-FB2254103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490" y="1723697"/>
            <a:ext cx="8229600" cy="5157131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cs-CZ" dirty="0">
                <a:solidFill>
                  <a:schemeClr val="bg2"/>
                </a:solidFill>
              </a:rPr>
              <a:t>cvičení pro hlezenní kloub</a:t>
            </a:r>
          </a:p>
          <a:p>
            <a:pPr>
              <a:lnSpc>
                <a:spcPct val="150000"/>
              </a:lnSpc>
              <a:defRPr/>
            </a:pPr>
            <a:r>
              <a:rPr lang="cs-CZ" dirty="0">
                <a:solidFill>
                  <a:schemeClr val="bg2"/>
                </a:solidFill>
              </a:rPr>
              <a:t>chůze po nerovném terénu</a:t>
            </a:r>
          </a:p>
          <a:p>
            <a:pPr>
              <a:lnSpc>
                <a:spcPct val="150000"/>
              </a:lnSpc>
              <a:defRPr/>
            </a:pPr>
            <a:r>
              <a:rPr lang="cs-CZ" dirty="0">
                <a:solidFill>
                  <a:schemeClr val="bg2"/>
                </a:solidFill>
              </a:rPr>
              <a:t>chůze po zevní hraně chodidla, po špičkách, po patách</a:t>
            </a:r>
          </a:p>
          <a:p>
            <a:pPr>
              <a:lnSpc>
                <a:spcPct val="150000"/>
              </a:lnSpc>
              <a:defRPr/>
            </a:pPr>
            <a:r>
              <a:rPr lang="cs-CZ" dirty="0">
                <a:solidFill>
                  <a:schemeClr val="bg2"/>
                </a:solidFill>
              </a:rPr>
              <a:t>cvičení pro svaly bérce</a:t>
            </a:r>
          </a:p>
          <a:p>
            <a:pPr>
              <a:lnSpc>
                <a:spcPct val="150000"/>
              </a:lnSpc>
              <a:defRPr/>
            </a:pPr>
            <a:r>
              <a:rPr lang="cs-CZ" dirty="0">
                <a:solidFill>
                  <a:schemeClr val="bg2"/>
                </a:solidFill>
              </a:rPr>
              <a:t>cvičení s využitím senzomotorických pomůcek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pic>
        <p:nvPicPr>
          <p:cNvPr id="53252" name="Picture 5" descr="Image result for cgůze bosky po nerovném terénu">
            <a:extLst>
              <a:ext uri="{FF2B5EF4-FFF2-40B4-BE49-F238E27FC236}">
                <a16:creationId xmlns:a16="http://schemas.microsoft.com/office/drawing/2014/main" id="{6B1F904D-916F-435E-95F2-2C112AF5F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604" y="4491585"/>
            <a:ext cx="3582341" cy="185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15F1034-B4A8-4C3A-BE9C-B324124EA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162" y="318705"/>
            <a:ext cx="2503783" cy="1859291"/>
          </a:xfrm>
          <a:prstGeom prst="rect">
            <a:avLst/>
          </a:prstGeom>
        </p:spPr>
      </p:pic>
      <p:pic>
        <p:nvPicPr>
          <p:cNvPr id="7" name="Picture 4" descr="trampMJ96">
            <a:extLst>
              <a:ext uri="{FF2B5EF4-FFF2-40B4-BE49-F238E27FC236}">
                <a16:creationId xmlns:a16="http://schemas.microsoft.com/office/drawing/2014/main" id="{B539F4A5-418D-470B-BDAB-EBE70A529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1781" y="987002"/>
            <a:ext cx="1871663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07D55A-07BE-4A7E-84CB-DBB056D00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79" y="576537"/>
            <a:ext cx="8229600" cy="889000"/>
          </a:xfrm>
        </p:spPr>
        <p:txBody>
          <a:bodyPr/>
          <a:lstStyle/>
          <a:p>
            <a:pPr>
              <a:defRPr/>
            </a:pPr>
            <a:r>
              <a:rPr 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Nevhodné pohybové 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EACEAD-4050-45C7-932E-0FE343A6E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594" y="1776086"/>
            <a:ext cx="8229600" cy="4611687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cs-CZ" dirty="0">
                <a:solidFill>
                  <a:schemeClr val="bg2"/>
                </a:solidFill>
              </a:rPr>
              <a:t>dlouhé pochody a stání</a:t>
            </a:r>
          </a:p>
          <a:p>
            <a:pPr>
              <a:lnSpc>
                <a:spcPct val="150000"/>
              </a:lnSpc>
              <a:defRPr/>
            </a:pPr>
            <a:r>
              <a:rPr lang="cs-CZ" dirty="0">
                <a:solidFill>
                  <a:schemeClr val="bg2"/>
                </a:solidFill>
              </a:rPr>
              <a:t>skoky, poskoky</a:t>
            </a:r>
          </a:p>
          <a:p>
            <a:pPr>
              <a:lnSpc>
                <a:spcPct val="150000"/>
              </a:lnSpc>
              <a:defRPr/>
            </a:pPr>
            <a:r>
              <a:rPr lang="cs-CZ" dirty="0">
                <a:solidFill>
                  <a:schemeClr val="bg2"/>
                </a:solidFill>
              </a:rPr>
              <a:t>široké stoje rozkročné</a:t>
            </a:r>
          </a:p>
          <a:p>
            <a:pPr>
              <a:lnSpc>
                <a:spcPct val="150000"/>
              </a:lnSpc>
              <a:defRPr/>
            </a:pPr>
            <a:r>
              <a:rPr lang="cs-CZ" dirty="0">
                <a:solidFill>
                  <a:schemeClr val="bg2"/>
                </a:solidFill>
              </a:rPr>
              <a:t>přetěžování hybného systému obecně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1645</Words>
  <Application>Microsoft Office PowerPoint</Application>
  <PresentationFormat>Širokoúhlá obrazovka</PresentationFormat>
  <Paragraphs>198</Paragraphs>
  <Slides>14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Comic Sans MS</vt:lpstr>
      <vt:lpstr>Gadugi</vt:lpstr>
      <vt:lpstr>Gill Sans Ultra Bold Condensed</vt:lpstr>
      <vt:lpstr>Stencil</vt:lpstr>
      <vt:lpstr>Wingdings</vt:lpstr>
      <vt:lpstr>Motiv Office</vt:lpstr>
      <vt:lpstr>Oslabení pohybového systému ll. část </vt:lpstr>
      <vt:lpstr>Plochá noha Pes planus</vt:lpstr>
      <vt:lpstr>Nožní klenba</vt:lpstr>
      <vt:lpstr>Typy nožní klenby</vt:lpstr>
      <vt:lpstr>Prezentace aplikace PowerPoint</vt:lpstr>
      <vt:lpstr>Jak poznám plochou nohu?</vt:lpstr>
      <vt:lpstr>Prevence</vt:lpstr>
      <vt:lpstr>Vhodné pohybové činnosti</vt:lpstr>
      <vt:lpstr>Nevhodné pohybové aktivity</vt:lpstr>
      <vt:lpstr>Léčebné  postupy</vt:lpstr>
      <vt:lpstr>Valgózní a varózní postavení DK</vt:lpstr>
      <vt:lpstr>Prezentace aplikace PowerPoint</vt:lpstr>
      <vt:lpstr>Prezentace aplikace PowerPoint</vt:lpstr>
      <vt:lpstr>Děkuji za pozornost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Oslabení pohybového systému ll. část </dc:title>
  <dc:creator>Vlastník</dc:creator>
  <cp:lastModifiedBy>Vlastník</cp:lastModifiedBy>
  <cp:revision>17</cp:revision>
  <dcterms:created xsi:type="dcterms:W3CDTF">2020-10-12T09:40:03Z</dcterms:created>
  <dcterms:modified xsi:type="dcterms:W3CDTF">2020-10-19T11:31:38Z</dcterms:modified>
</cp:coreProperties>
</file>