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47F47883-C47A-4657-8F38-88A31384AF47}" type="datetimeFigureOut">
              <a:rPr lang="cs-CZ" smtClean="0"/>
              <a:t>14.04.2020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209753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F47883-C47A-4657-8F38-88A31384AF47}" type="datetimeFigureOut">
              <a:rPr lang="cs-CZ" smtClean="0"/>
              <a:t>14.04.2020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252538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F47883-C47A-4657-8F38-88A31384AF47}" type="datetimeFigureOut">
              <a:rPr lang="cs-CZ" smtClean="0"/>
              <a:t>14.04.2020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401460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F47883-C47A-4657-8F38-88A31384AF47}" type="datetimeFigureOut">
              <a:rPr lang="cs-CZ" smtClean="0"/>
              <a:t>14.04.2020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321705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7F47883-C47A-4657-8F38-88A31384AF47}" type="datetimeFigureOut">
              <a:rPr lang="cs-CZ" smtClean="0"/>
              <a:t>14.04.2020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169236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7F47883-C47A-4657-8F38-88A31384AF47}" type="datetimeFigureOut">
              <a:rPr lang="cs-CZ" smtClean="0"/>
              <a:t>14.04.2020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576546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7F47883-C47A-4657-8F38-88A31384AF47}" type="datetimeFigureOut">
              <a:rPr lang="cs-CZ" smtClean="0"/>
              <a:t>14.04.2020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56764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7F47883-C47A-4657-8F38-88A31384AF47}" type="datetimeFigureOut">
              <a:rPr lang="cs-CZ" smtClean="0"/>
              <a:t>14.04.2020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127289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7F47883-C47A-4657-8F38-88A31384AF47}" type="datetimeFigureOut">
              <a:rPr lang="cs-CZ" smtClean="0"/>
              <a:t>14.04.2020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132869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7F47883-C47A-4657-8F38-88A31384AF47}" type="datetimeFigureOut">
              <a:rPr lang="cs-CZ" smtClean="0"/>
              <a:t>14.04.2020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185424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7F47883-C47A-4657-8F38-88A31384AF47}" type="datetimeFigureOut">
              <a:rPr lang="cs-CZ" smtClean="0"/>
              <a:t>14.04.2020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2A04E0D-C136-41FD-957E-6E34CD62AB79}" type="slidenum">
              <a:rPr lang="cs-CZ" smtClean="0"/>
              <a:t>‹#›</a:t>
            </a:fld>
            <a:endParaRPr lang="cs-CZ"/>
          </a:p>
        </p:txBody>
      </p:sp>
    </p:spTree>
    <p:extLst>
      <p:ext uri="{BB962C8B-B14F-4D97-AF65-F5344CB8AC3E}">
        <p14:creationId xmlns:p14="http://schemas.microsoft.com/office/powerpoint/2010/main" val="192023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47883-C47A-4657-8F38-88A31384AF47}" type="datetimeFigureOut">
              <a:rPr lang="cs-CZ" smtClean="0"/>
              <a:t>14.04.2020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04E0D-C136-41FD-957E-6E34CD62AB79}" type="slidenum">
              <a:rPr lang="cs-CZ" smtClean="0"/>
              <a:t>‹#›</a:t>
            </a:fld>
            <a:endParaRPr lang="cs-CZ"/>
          </a:p>
        </p:txBody>
      </p:sp>
    </p:spTree>
    <p:extLst>
      <p:ext uri="{BB962C8B-B14F-4D97-AF65-F5344CB8AC3E}">
        <p14:creationId xmlns:p14="http://schemas.microsoft.com/office/powerpoint/2010/main" val="19993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Patočka</a:t>
            </a:r>
            <a:r>
              <a:rPr lang="fr-FR" dirty="0" smtClean="0"/>
              <a:t>’s </a:t>
            </a:r>
            <a:r>
              <a:rPr lang="fr-FR" dirty="0" err="1" smtClean="0"/>
              <a:t>Third</a:t>
            </a:r>
            <a:r>
              <a:rPr lang="fr-FR" dirty="0" smtClean="0"/>
              <a:t> </a:t>
            </a:r>
            <a:r>
              <a:rPr lang="fr-FR" i="1" dirty="0" err="1" smtClean="0"/>
              <a:t>Heretical</a:t>
            </a:r>
            <a:r>
              <a:rPr lang="fr-FR" i="1" dirty="0" smtClean="0"/>
              <a:t> Es</a:t>
            </a:r>
            <a:r>
              <a:rPr lang="en-US" i="1" dirty="0" smtClean="0"/>
              <a:t>say</a:t>
            </a:r>
            <a:r>
              <a:rPr lang="en-US" dirty="0" smtClean="0"/>
              <a:t/>
            </a:r>
            <a:br>
              <a:rPr lang="en-US" dirty="0" smtClean="0"/>
            </a:br>
            <a:r>
              <a:rPr lang="en-US" sz="2200" dirty="0" smtClean="0"/>
              <a:t/>
            </a:r>
            <a:br>
              <a:rPr lang="en-US" sz="2200" dirty="0" smtClean="0"/>
            </a:br>
            <a:r>
              <a:rPr lang="cs-CZ" dirty="0" err="1" smtClean="0"/>
              <a:t>The</a:t>
            </a:r>
            <a:r>
              <a:rPr lang="cs-CZ" dirty="0" smtClean="0"/>
              <a:t> </a:t>
            </a:r>
            <a:r>
              <a:rPr lang="cs-CZ" dirty="0" err="1" smtClean="0"/>
              <a:t>beginning</a:t>
            </a:r>
            <a:r>
              <a:rPr lang="cs-CZ" dirty="0" smtClean="0"/>
              <a:t> of </a:t>
            </a:r>
            <a:r>
              <a:rPr lang="cs-CZ" dirty="0" err="1" smtClean="0"/>
              <a:t>history</a:t>
            </a:r>
            <a:endParaRPr lang="cs-CZ" dirty="0"/>
          </a:p>
        </p:txBody>
      </p:sp>
      <p:sp>
        <p:nvSpPr>
          <p:cNvPr id="3" name="Podnadpis 2"/>
          <p:cNvSpPr>
            <a:spLocks noGrp="1"/>
          </p:cNvSpPr>
          <p:nvPr>
            <p:ph type="subTitle" idx="1"/>
          </p:nvPr>
        </p:nvSpPr>
        <p:spPr>
          <a:xfrm>
            <a:off x="1524000" y="4206240"/>
            <a:ext cx="9144000" cy="1051560"/>
          </a:xfrm>
        </p:spPr>
        <p:txBody>
          <a:bodyPr/>
          <a:lstStyle/>
          <a:p>
            <a:r>
              <a:rPr lang="cs-CZ" dirty="0" smtClean="0"/>
              <a:t>Ondřej Švec</a:t>
            </a:r>
            <a:endParaRPr lang="cs-CZ" dirty="0"/>
          </a:p>
        </p:txBody>
      </p:sp>
    </p:spTree>
    <p:extLst>
      <p:ext uri="{BB962C8B-B14F-4D97-AF65-F5344CB8AC3E}">
        <p14:creationId xmlns:p14="http://schemas.microsoft.com/office/powerpoint/2010/main" val="853323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t>
            </a:r>
            <a:r>
              <a:rPr lang="en-US" dirty="0" err="1" smtClean="0"/>
              <a:t>Polemos</a:t>
            </a:r>
            <a:r>
              <a:rPr lang="en-US" dirty="0" smtClean="0"/>
              <a:t> is the father of all . . ."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r>
              <a:rPr lang="en-US" dirty="0" smtClean="0"/>
              <a:t>The </a:t>
            </a:r>
            <a:r>
              <a:rPr lang="en-US" dirty="0"/>
              <a:t>figure of confrontation, of struggle is at the center of Patočka´s account of history, politics, and philosophy. </a:t>
            </a:r>
            <a:endParaRPr lang="cs-CZ" dirty="0"/>
          </a:p>
          <a:p>
            <a:pPr marL="0" indent="0">
              <a:buNone/>
            </a:pPr>
            <a:r>
              <a:rPr lang="en-US" dirty="0" smtClean="0"/>
              <a:t> </a:t>
            </a:r>
            <a:endParaRPr lang="cs-CZ" dirty="0"/>
          </a:p>
          <a:p>
            <a:r>
              <a:rPr lang="en-US" dirty="0"/>
              <a:t>What does it mean that strife-struggle-even war (</a:t>
            </a:r>
            <a:r>
              <a:rPr lang="en-US" i="1" dirty="0" err="1"/>
              <a:t>polemos</a:t>
            </a:r>
            <a:r>
              <a:rPr lang="en-US" dirty="0"/>
              <a:t>) is not exception, but central to political life? </a:t>
            </a:r>
            <a:endParaRPr lang="cs-CZ" dirty="0"/>
          </a:p>
          <a:p>
            <a:endParaRPr lang="cs-CZ" dirty="0" smtClean="0"/>
          </a:p>
          <a:p>
            <a:endParaRPr lang="cs-CZ" dirty="0"/>
          </a:p>
        </p:txBody>
      </p:sp>
    </p:spTree>
    <p:extLst>
      <p:ext uri="{BB962C8B-B14F-4D97-AF65-F5344CB8AC3E}">
        <p14:creationId xmlns:p14="http://schemas.microsoft.com/office/powerpoint/2010/main" val="4133882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Questions</a:t>
            </a:r>
            <a:endParaRPr lang="cs-CZ" dirty="0"/>
          </a:p>
        </p:txBody>
      </p:sp>
      <p:sp>
        <p:nvSpPr>
          <p:cNvPr id="3" name="Zástupný symbol pro obsah 2"/>
          <p:cNvSpPr>
            <a:spLocks noGrp="1"/>
          </p:cNvSpPr>
          <p:nvPr>
            <p:ph idx="1"/>
          </p:nvPr>
        </p:nvSpPr>
        <p:spPr/>
        <p:txBody>
          <a:bodyPr/>
          <a:lstStyle/>
          <a:p>
            <a:r>
              <a:rPr lang="en-US" dirty="0" smtClean="0"/>
              <a:t>Why </a:t>
            </a:r>
            <a:r>
              <a:rPr lang="en-US" dirty="0"/>
              <a:t>is Patočka denying that history starts with writing</a:t>
            </a:r>
            <a:r>
              <a:rPr lang="cs-CZ" dirty="0"/>
              <a:t>?</a:t>
            </a:r>
          </a:p>
          <a:p>
            <a:r>
              <a:rPr lang="cs-CZ" dirty="0" err="1"/>
              <a:t>Explain</a:t>
            </a:r>
            <a:r>
              <a:rPr lang="cs-CZ" dirty="0"/>
              <a:t> </a:t>
            </a:r>
            <a:r>
              <a:rPr lang="cs-CZ" dirty="0" err="1"/>
              <a:t>the</a:t>
            </a:r>
            <a:r>
              <a:rPr lang="cs-CZ" dirty="0"/>
              <a:t> </a:t>
            </a:r>
            <a:r>
              <a:rPr lang="en-US" dirty="0"/>
              <a:t>simultaneous origin of politics, philosophy and history and the link among the polemical nature of both politics and philosophy and discontinuous nature of history. </a:t>
            </a:r>
            <a:endParaRPr lang="cs-CZ" dirty="0" smtClean="0"/>
          </a:p>
          <a:p>
            <a:endParaRPr lang="cs-CZ" dirty="0"/>
          </a:p>
          <a:p>
            <a:r>
              <a:rPr lang="cs-CZ" dirty="0" err="1" smtClean="0"/>
              <a:t>How</a:t>
            </a:r>
            <a:r>
              <a:rPr lang="cs-CZ" dirty="0" smtClean="0"/>
              <a:t> </a:t>
            </a:r>
            <a:r>
              <a:rPr lang="cs-CZ" dirty="0" err="1" smtClean="0"/>
              <a:t>is</a:t>
            </a:r>
            <a:r>
              <a:rPr lang="cs-CZ" dirty="0" smtClean="0"/>
              <a:t> Patočka´s </a:t>
            </a:r>
            <a:r>
              <a:rPr lang="cs-CZ" dirty="0" err="1" smtClean="0"/>
              <a:t>account</a:t>
            </a:r>
            <a:r>
              <a:rPr lang="cs-CZ" dirty="0" smtClean="0"/>
              <a:t> of </a:t>
            </a:r>
            <a:r>
              <a:rPr lang="cs-CZ" dirty="0" err="1" smtClean="0"/>
              <a:t>the</a:t>
            </a:r>
            <a:r>
              <a:rPr lang="cs-CZ" dirty="0" smtClean="0"/>
              <a:t> emergence of </a:t>
            </a:r>
            <a:r>
              <a:rPr lang="cs-CZ" dirty="0" err="1" smtClean="0"/>
              <a:t>history</a:t>
            </a:r>
            <a:r>
              <a:rPr lang="cs-CZ" dirty="0" smtClean="0"/>
              <a:t> </a:t>
            </a:r>
            <a:r>
              <a:rPr lang="cs-CZ" dirty="0" err="1" smtClean="0"/>
              <a:t>related</a:t>
            </a:r>
            <a:r>
              <a:rPr lang="cs-CZ" dirty="0" smtClean="0"/>
              <a:t> to </a:t>
            </a:r>
            <a:r>
              <a:rPr lang="cs-CZ" dirty="0" err="1" smtClean="0"/>
              <a:t>the</a:t>
            </a:r>
            <a:r>
              <a:rPr lang="cs-CZ" dirty="0" smtClean="0"/>
              <a:t> „</a:t>
            </a:r>
            <a:r>
              <a:rPr lang="cs-CZ" dirty="0" err="1" smtClean="0"/>
              <a:t>three</a:t>
            </a:r>
            <a:r>
              <a:rPr lang="cs-CZ" dirty="0" smtClean="0"/>
              <a:t> </a:t>
            </a:r>
            <a:r>
              <a:rPr lang="cs-CZ" dirty="0" err="1" smtClean="0"/>
              <a:t>movements</a:t>
            </a:r>
            <a:r>
              <a:rPr lang="cs-CZ" dirty="0" smtClean="0"/>
              <a:t> of </a:t>
            </a:r>
            <a:r>
              <a:rPr lang="cs-CZ" dirty="0" err="1" smtClean="0"/>
              <a:t>human</a:t>
            </a:r>
            <a:r>
              <a:rPr lang="cs-CZ" dirty="0" smtClean="0"/>
              <a:t> existence“? </a:t>
            </a:r>
            <a:endParaRPr lang="cs-CZ" dirty="0"/>
          </a:p>
          <a:p>
            <a:endParaRPr lang="cs-CZ" dirty="0"/>
          </a:p>
        </p:txBody>
      </p:sp>
    </p:spTree>
    <p:extLst>
      <p:ext uri="{BB962C8B-B14F-4D97-AF65-F5344CB8AC3E}">
        <p14:creationId xmlns:p14="http://schemas.microsoft.com/office/powerpoint/2010/main" val="3024404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1</a:t>
            </a:r>
            <a:r>
              <a:rPr lang="en-US" b="1" baseline="30000" dirty="0"/>
              <a:t>st</a:t>
            </a:r>
            <a:r>
              <a:rPr lang="en-US" b="1" dirty="0"/>
              <a:t> Essay: </a:t>
            </a:r>
            <a:r>
              <a:rPr lang="cs-CZ" dirty="0" err="1" smtClean="0"/>
              <a:t>Prehistory</a:t>
            </a:r>
            <a:endParaRPr lang="cs-CZ" dirty="0"/>
          </a:p>
        </p:txBody>
      </p:sp>
      <p:sp>
        <p:nvSpPr>
          <p:cNvPr id="3" name="Zástupný symbol pro obsah 2"/>
          <p:cNvSpPr>
            <a:spLocks noGrp="1"/>
          </p:cNvSpPr>
          <p:nvPr>
            <p:ph idx="1"/>
          </p:nvPr>
        </p:nvSpPr>
        <p:spPr/>
        <p:txBody>
          <a:bodyPr/>
          <a:lstStyle/>
          <a:p>
            <a:r>
              <a:rPr lang="en-US" dirty="0"/>
              <a:t>Wisdom, according to this vision of the world, consists in the </a:t>
            </a:r>
            <a:r>
              <a:rPr lang="en-US" u="sng" dirty="0"/>
              <a:t>modesty</a:t>
            </a:r>
            <a:r>
              <a:rPr lang="en-US" dirty="0"/>
              <a:t> of desire, the </a:t>
            </a:r>
            <a:r>
              <a:rPr lang="en-US" u="sng" dirty="0"/>
              <a:t>acceptance</a:t>
            </a:r>
            <a:r>
              <a:rPr lang="en-US" dirty="0"/>
              <a:t> of mortality and </a:t>
            </a:r>
            <a:r>
              <a:rPr lang="en-US" u="sng" dirty="0"/>
              <a:t>maintaining</a:t>
            </a:r>
            <a:r>
              <a:rPr lang="en-US" dirty="0"/>
              <a:t> good relations with the gods, which makes the break between their immortality and our mortality bearable. </a:t>
            </a:r>
            <a:endParaRPr lang="cs-CZ" dirty="0"/>
          </a:p>
          <a:p>
            <a:r>
              <a:rPr lang="en-US" b="1" dirty="0"/>
              <a:t>Life sheltered</a:t>
            </a:r>
            <a:r>
              <a:rPr lang="en-US" dirty="0"/>
              <a:t>: It is in this sense that the man of prehistory is </a:t>
            </a:r>
            <a:r>
              <a:rPr lang="en-US" u="sng" dirty="0" smtClean="0"/>
              <a:t>sheltered</a:t>
            </a:r>
            <a:r>
              <a:rPr lang="cs-CZ" dirty="0" smtClean="0"/>
              <a:t>. </a:t>
            </a:r>
            <a:endParaRPr lang="cs-CZ" dirty="0"/>
          </a:p>
        </p:txBody>
      </p:sp>
    </p:spTree>
    <p:extLst>
      <p:ext uri="{BB962C8B-B14F-4D97-AF65-F5344CB8AC3E}">
        <p14:creationId xmlns:p14="http://schemas.microsoft.com/office/powerpoint/2010/main" val="91554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the</a:t>
            </a:r>
            <a:r>
              <a:rPr lang="cs-CZ" dirty="0" smtClean="0"/>
              <a:t> „</a:t>
            </a:r>
            <a:r>
              <a:rPr lang="cs-CZ" dirty="0" err="1" smtClean="0"/>
              <a:t>ontological</a:t>
            </a:r>
            <a:r>
              <a:rPr lang="cs-CZ" dirty="0" smtClean="0"/>
              <a:t> </a:t>
            </a:r>
            <a:r>
              <a:rPr lang="cs-CZ" dirty="0" err="1" smtClean="0"/>
              <a:t>metaphor</a:t>
            </a:r>
            <a:r>
              <a:rPr lang="cs-CZ" dirty="0" smtClean="0"/>
              <a:t>“</a:t>
            </a:r>
            <a:endParaRPr lang="cs-CZ" dirty="0"/>
          </a:p>
        </p:txBody>
      </p:sp>
      <p:sp>
        <p:nvSpPr>
          <p:cNvPr id="3" name="Zástupný symbol pro obsah 2"/>
          <p:cNvSpPr>
            <a:spLocks noGrp="1"/>
          </p:cNvSpPr>
          <p:nvPr>
            <p:ph idx="1"/>
          </p:nvPr>
        </p:nvSpPr>
        <p:spPr/>
        <p:txBody>
          <a:bodyPr/>
          <a:lstStyle/>
          <a:p>
            <a:r>
              <a:rPr lang="en-US" dirty="0"/>
              <a:t>The world of prehistoric humanity is a world where transcendence is paradoxically present not as something beyond, but right here, in the smallest details. </a:t>
            </a:r>
            <a:endParaRPr lang="cs-CZ" dirty="0"/>
          </a:p>
          <a:p>
            <a:r>
              <a:rPr lang="en-US" dirty="0"/>
              <a:t>Thales: „Everything is full of Gods“. </a:t>
            </a:r>
            <a:endParaRPr lang="cs-CZ" dirty="0" smtClean="0"/>
          </a:p>
          <a:p>
            <a:endParaRPr lang="cs-CZ" dirty="0"/>
          </a:p>
          <a:p>
            <a:r>
              <a:rPr lang="en-US" dirty="0"/>
              <a:t>The </a:t>
            </a:r>
            <a:r>
              <a:rPr lang="en-US" dirty="0" err="1"/>
              <a:t>problemacity</a:t>
            </a:r>
            <a:r>
              <a:rPr lang="en-US" dirty="0"/>
              <a:t> of the world as totality is then already here, but under its accepted form, that of mystery. </a:t>
            </a:r>
            <a:endParaRPr lang="cs-CZ" dirty="0"/>
          </a:p>
          <a:p>
            <a:endParaRPr lang="cs-CZ" dirty="0"/>
          </a:p>
        </p:txBody>
      </p:sp>
    </p:spTree>
    <p:extLst>
      <p:ext uri="{BB962C8B-B14F-4D97-AF65-F5344CB8AC3E}">
        <p14:creationId xmlns:p14="http://schemas.microsoft.com/office/powerpoint/2010/main" val="125877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Ancient</a:t>
            </a:r>
            <a:r>
              <a:rPr lang="cs-CZ" dirty="0" smtClean="0"/>
              <a:t> </a:t>
            </a:r>
            <a:r>
              <a:rPr lang="cs-CZ" dirty="0" err="1" smtClean="0"/>
              <a:t>cities</a:t>
            </a:r>
            <a:r>
              <a:rPr lang="cs-CZ" dirty="0" smtClean="0"/>
              <a:t> = </a:t>
            </a:r>
            <a:r>
              <a:rPr lang="cs-CZ" dirty="0" err="1" smtClean="0"/>
              <a:t>great</a:t>
            </a:r>
            <a:r>
              <a:rPr lang="cs-CZ" dirty="0" smtClean="0"/>
              <a:t> </a:t>
            </a:r>
            <a:r>
              <a:rPr lang="cs-CZ" dirty="0" err="1" smtClean="0"/>
              <a:t>houselholds</a:t>
            </a:r>
            <a:endParaRPr lang="cs-CZ" dirty="0"/>
          </a:p>
        </p:txBody>
      </p:sp>
      <p:sp>
        <p:nvSpPr>
          <p:cNvPr id="3" name="Zástupný symbol pro obsah 2"/>
          <p:cNvSpPr>
            <a:spLocks noGrp="1"/>
          </p:cNvSpPr>
          <p:nvPr>
            <p:ph idx="1"/>
          </p:nvPr>
        </p:nvSpPr>
        <p:spPr/>
        <p:txBody>
          <a:bodyPr/>
          <a:lstStyle/>
          <a:p>
            <a:r>
              <a:rPr lang="en-US" dirty="0"/>
              <a:t>the ancient city remains oriented around the priorities of mythical existence – it is the site of rootedness and defense (life sheltered); it represents both the endurance of the past and its conception of the sacred as both guarantee of life and the source of its ultimate fragility. </a:t>
            </a:r>
            <a:endParaRPr lang="cs-CZ" dirty="0"/>
          </a:p>
          <a:p>
            <a:r>
              <a:rPr lang="cs-CZ" dirty="0" smtClean="0"/>
              <a:t>But </a:t>
            </a:r>
            <a:r>
              <a:rPr lang="en-US" dirty="0" smtClean="0"/>
              <a:t>this </a:t>
            </a:r>
            <a:r>
              <a:rPr lang="en-US" dirty="0"/>
              <a:t>openness to truth is not explicitly embraced</a:t>
            </a:r>
            <a:endParaRPr lang="cs-CZ" dirty="0"/>
          </a:p>
        </p:txBody>
      </p:sp>
    </p:spTree>
    <p:extLst>
      <p:ext uri="{BB962C8B-B14F-4D97-AF65-F5344CB8AC3E}">
        <p14:creationId xmlns:p14="http://schemas.microsoft.com/office/powerpoint/2010/main" val="420393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a:t>
            </a:r>
            <a:r>
              <a:rPr lang="en-US" b="1" dirty="0" smtClean="0"/>
              <a:t>he emergence of history out of the prehistorical</a:t>
            </a:r>
            <a:endParaRPr lang="cs-CZ" dirty="0"/>
          </a:p>
        </p:txBody>
      </p:sp>
      <p:sp>
        <p:nvSpPr>
          <p:cNvPr id="3" name="Zástupný symbol pro obsah 2"/>
          <p:cNvSpPr>
            <a:spLocks noGrp="1"/>
          </p:cNvSpPr>
          <p:nvPr>
            <p:ph idx="1"/>
          </p:nvPr>
        </p:nvSpPr>
        <p:spPr/>
        <p:txBody>
          <a:bodyPr>
            <a:normAutofit/>
          </a:bodyPr>
          <a:lstStyle/>
          <a:p>
            <a:r>
              <a:rPr lang="en-US" dirty="0" smtClean="0"/>
              <a:t>Political </a:t>
            </a:r>
            <a:r>
              <a:rPr lang="en-US" dirty="0"/>
              <a:t>power is now something contested, and this is what opens us to unexpected results. </a:t>
            </a:r>
            <a:endParaRPr lang="cs-CZ" dirty="0" smtClean="0"/>
          </a:p>
          <a:p>
            <a:r>
              <a:rPr lang="en-US" dirty="0"/>
              <a:t>“Reaching forth</a:t>
            </a:r>
            <a:r>
              <a:rPr lang="en-US" dirty="0" smtClean="0"/>
              <a:t>”</a:t>
            </a:r>
            <a:r>
              <a:rPr lang="cs-CZ" dirty="0" smtClean="0"/>
              <a:t>: </a:t>
            </a:r>
            <a:r>
              <a:rPr lang="cs-CZ" dirty="0" err="1" smtClean="0"/>
              <a:t>elevation</a:t>
            </a:r>
            <a:endParaRPr lang="cs-CZ" dirty="0"/>
          </a:p>
          <a:p>
            <a:r>
              <a:rPr lang="en-US" dirty="0"/>
              <a:t>Agonistic conception of </a:t>
            </a:r>
            <a:r>
              <a:rPr lang="en-US" dirty="0" smtClean="0"/>
              <a:t>politics</a:t>
            </a:r>
            <a:r>
              <a:rPr lang="cs-CZ" dirty="0" smtClean="0"/>
              <a:t>: </a:t>
            </a:r>
            <a:r>
              <a:rPr lang="en-US" dirty="0" smtClean="0"/>
              <a:t>political </a:t>
            </a:r>
            <a:r>
              <a:rPr lang="en-US" dirty="0"/>
              <a:t>life is a pursuit of human possibility that is itself </a:t>
            </a:r>
            <a:r>
              <a:rPr lang="en-US" i="1" dirty="0"/>
              <a:t>without foundation – </a:t>
            </a:r>
            <a:r>
              <a:rPr lang="en-US" dirty="0"/>
              <a:t>it is</a:t>
            </a:r>
            <a:r>
              <a:rPr lang="en-US" i="1" dirty="0"/>
              <a:t> </a:t>
            </a:r>
            <a:r>
              <a:rPr lang="en-US" dirty="0" smtClean="0"/>
              <a:t>an </a:t>
            </a:r>
            <a:r>
              <a:rPr lang="en-US" dirty="0"/>
              <a:t>attempt </a:t>
            </a:r>
            <a:r>
              <a:rPr lang="en-US" u="sng" dirty="0"/>
              <a:t>to live under </a:t>
            </a:r>
            <a:r>
              <a:rPr lang="en-US" u="sng" dirty="0" err="1" smtClean="0"/>
              <a:t>problematicity</a:t>
            </a:r>
            <a:r>
              <a:rPr lang="cs-CZ" u="sng" dirty="0" smtClean="0"/>
              <a:t>. </a:t>
            </a:r>
          </a:p>
          <a:p>
            <a:r>
              <a:rPr lang="en-US" dirty="0" smtClean="0"/>
              <a:t>It </a:t>
            </a:r>
            <a:r>
              <a:rPr lang="en-US" dirty="0"/>
              <a:t>is a life that is consciously risked and </a:t>
            </a:r>
            <a:r>
              <a:rPr lang="en-US" dirty="0" smtClean="0"/>
              <a:t>precarious</a:t>
            </a:r>
            <a:r>
              <a:rPr lang="cs-CZ" dirty="0" smtClean="0"/>
              <a:t>: „</a:t>
            </a:r>
            <a:r>
              <a:rPr lang="cs-CZ" dirty="0" err="1" smtClean="0"/>
              <a:t>life</a:t>
            </a:r>
            <a:r>
              <a:rPr lang="cs-CZ" dirty="0" smtClean="0"/>
              <a:t> </a:t>
            </a:r>
            <a:r>
              <a:rPr lang="cs-CZ" dirty="0" err="1" smtClean="0"/>
              <a:t>unsheltered</a:t>
            </a:r>
            <a:r>
              <a:rPr lang="cs-CZ" dirty="0" smtClean="0"/>
              <a:t>“ (p. 39)</a:t>
            </a:r>
            <a:endParaRPr lang="cs-CZ" dirty="0"/>
          </a:p>
          <a:p>
            <a:endParaRPr lang="cs-CZ" dirty="0"/>
          </a:p>
        </p:txBody>
      </p:sp>
    </p:spTree>
    <p:extLst>
      <p:ext uri="{BB962C8B-B14F-4D97-AF65-F5344CB8AC3E}">
        <p14:creationId xmlns:p14="http://schemas.microsoft.com/office/powerpoint/2010/main" val="8966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u="sng" dirty="0"/>
              <a:t>2</a:t>
            </a:r>
            <a:r>
              <a:rPr lang="en-US" b="1" u="sng" baseline="30000" dirty="0"/>
              <a:t>nd</a:t>
            </a:r>
            <a:r>
              <a:rPr lang="en-US" b="1" u="sng" dirty="0"/>
              <a:t> Essay: The Beginning of </a:t>
            </a:r>
            <a:r>
              <a:rPr lang="en-US" b="1" u="sng" dirty="0" smtClean="0"/>
              <a:t>History</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US" u="sng" dirty="0"/>
              <a:t>Main thesis: </a:t>
            </a:r>
            <a:endParaRPr lang="cs-CZ" u="sng" dirty="0"/>
          </a:p>
          <a:p>
            <a:r>
              <a:rPr lang="en-US" dirty="0" smtClean="0"/>
              <a:t>simultaneous </a:t>
            </a:r>
            <a:r>
              <a:rPr lang="en-US" dirty="0"/>
              <a:t>origin of politics, philosophy, and history politics is always of </a:t>
            </a:r>
            <a:r>
              <a:rPr lang="en-US" i="1" dirty="0"/>
              <a:t>another order</a:t>
            </a:r>
            <a:r>
              <a:rPr lang="en-US" dirty="0"/>
              <a:t> than economic management or the projection of humans in work</a:t>
            </a:r>
            <a:endParaRPr lang="cs-CZ" dirty="0"/>
          </a:p>
          <a:p>
            <a:r>
              <a:rPr lang="en-US" dirty="0" smtClean="0"/>
              <a:t>the </a:t>
            </a:r>
            <a:r>
              <a:rPr lang="en-US" dirty="0"/>
              <a:t>end of politics is nothing other than </a:t>
            </a:r>
            <a:r>
              <a:rPr lang="en-US" u="sng" dirty="0"/>
              <a:t>life for the sake of freedom</a:t>
            </a:r>
            <a:r>
              <a:rPr lang="en-US" dirty="0"/>
              <a:t>, not life for the sake of survival or even for well-being; </a:t>
            </a:r>
            <a:endParaRPr lang="cs-CZ" dirty="0"/>
          </a:p>
          <a:p>
            <a:r>
              <a:rPr lang="en-US" dirty="0" smtClean="0"/>
              <a:t>political </a:t>
            </a:r>
            <a:r>
              <a:rPr lang="en-US" dirty="0"/>
              <a:t>humans are as such historical beings in that, in the final analysis, history is witness to the realization of freedom in a public space opened by freedom for freedom; </a:t>
            </a:r>
            <a:endParaRPr lang="cs-CZ" dirty="0"/>
          </a:p>
          <a:p>
            <a:r>
              <a:rPr lang="en-US" dirty="0" smtClean="0"/>
              <a:t>that </a:t>
            </a:r>
            <a:r>
              <a:rPr lang="en-US" dirty="0"/>
              <a:t>philosophy is free thought applied to the conditions of the possibility of politics and history</a:t>
            </a:r>
            <a:endParaRPr lang="cs-CZ" dirty="0"/>
          </a:p>
          <a:p>
            <a:endParaRPr lang="cs-CZ" dirty="0"/>
          </a:p>
        </p:txBody>
      </p:sp>
    </p:spTree>
    <p:extLst>
      <p:ext uri="{BB962C8B-B14F-4D97-AF65-F5344CB8AC3E}">
        <p14:creationId xmlns:p14="http://schemas.microsoft.com/office/powerpoint/2010/main" val="317236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Heresy</a:t>
            </a:r>
            <a:r>
              <a:rPr lang="cs-CZ" dirty="0" smtClean="0"/>
              <a:t>? </a:t>
            </a:r>
            <a:endParaRPr lang="cs-CZ" dirty="0"/>
          </a:p>
        </p:txBody>
      </p:sp>
      <p:sp>
        <p:nvSpPr>
          <p:cNvPr id="3" name="Zástupný symbol pro obsah 2"/>
          <p:cNvSpPr>
            <a:spLocks noGrp="1"/>
          </p:cNvSpPr>
          <p:nvPr>
            <p:ph idx="1"/>
          </p:nvPr>
        </p:nvSpPr>
        <p:spPr/>
        <p:txBody>
          <a:bodyPr>
            <a:normAutofit/>
          </a:bodyPr>
          <a:lstStyle/>
          <a:p>
            <a:r>
              <a:rPr lang="en-US" dirty="0"/>
              <a:t>What does “heresy” mean for Patočka, and what is “heretical” in his relation to a traditional meaning of history and what is heretical in his relation to phenomenology?</a:t>
            </a:r>
            <a:endParaRPr lang="cs-CZ" dirty="0"/>
          </a:p>
          <a:p>
            <a:pPr marL="514350" indent="-514350">
              <a:buAutoNum type="arabicParenR"/>
            </a:pPr>
            <a:r>
              <a:rPr lang="en-US" dirty="0" smtClean="0"/>
              <a:t>a </a:t>
            </a:r>
            <a:r>
              <a:rPr lang="en-US" dirty="0"/>
              <a:t>point of rupture </a:t>
            </a:r>
            <a:r>
              <a:rPr lang="en-US" dirty="0" smtClean="0"/>
              <a:t>with </a:t>
            </a:r>
            <a:r>
              <a:rPr lang="en-US" dirty="0"/>
              <a:t>vulgar </a:t>
            </a:r>
            <a:r>
              <a:rPr lang="en-US" dirty="0" smtClean="0"/>
              <a:t>Marxism</a:t>
            </a:r>
            <a:r>
              <a:rPr lang="cs-CZ" dirty="0" smtClean="0"/>
              <a:t>: </a:t>
            </a:r>
            <a:r>
              <a:rPr lang="en-US" dirty="0" smtClean="0"/>
              <a:t>“</a:t>
            </a:r>
            <a:r>
              <a:rPr lang="en-US" dirty="0"/>
              <a:t>the conception of history which holds progress for an absolute necessity which requires the sacrifice of individual subjectivity.” </a:t>
            </a:r>
            <a:endParaRPr lang="cs-CZ" dirty="0" smtClean="0"/>
          </a:p>
          <a:p>
            <a:pPr marL="514350" indent="-514350">
              <a:buAutoNum type="arabicParenR"/>
            </a:pPr>
            <a:r>
              <a:rPr lang="en-US" dirty="0" smtClean="0"/>
              <a:t>it </a:t>
            </a:r>
            <a:r>
              <a:rPr lang="en-US" dirty="0"/>
              <a:t>is a heresy towards traditional accounts of history, starting with writing </a:t>
            </a:r>
            <a:endParaRPr lang="cs-CZ" dirty="0"/>
          </a:p>
          <a:p>
            <a:pPr marL="0" indent="0">
              <a:buNone/>
            </a:pPr>
            <a:r>
              <a:rPr lang="en-US" dirty="0"/>
              <a:t>"</a:t>
            </a:r>
            <a:r>
              <a:rPr lang="en-US" dirty="0" err="1"/>
              <a:t>Annalistics</a:t>
            </a:r>
            <a:r>
              <a:rPr lang="en-US" dirty="0"/>
              <a:t> capture the past as something important for the successful future comportment of the grand household which cares for itself.” </a:t>
            </a:r>
            <a:r>
              <a:rPr lang="cs-CZ" dirty="0" smtClean="0"/>
              <a:t>(29)</a:t>
            </a:r>
            <a:endParaRPr lang="cs-CZ" dirty="0"/>
          </a:p>
          <a:p>
            <a:endParaRPr lang="cs-CZ" dirty="0"/>
          </a:p>
        </p:txBody>
      </p:sp>
    </p:spTree>
    <p:extLst>
      <p:ext uri="{BB962C8B-B14F-4D97-AF65-F5344CB8AC3E}">
        <p14:creationId xmlns:p14="http://schemas.microsoft.com/office/powerpoint/2010/main" val="384179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Heresy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3) </a:t>
            </a:r>
            <a:r>
              <a:rPr lang="en-US" dirty="0" smtClean="0"/>
              <a:t>heresy </a:t>
            </a:r>
            <a:r>
              <a:rPr lang="en-US" dirty="0"/>
              <a:t>with the views of </a:t>
            </a:r>
            <a:r>
              <a:rPr lang="en-US" dirty="0" err="1"/>
              <a:t>HusserI</a:t>
            </a:r>
            <a:r>
              <a:rPr lang="en-US" dirty="0"/>
              <a:t> and Heidegger about history. In fact the question of the prehistorical condition of humanity is closely related to the attempt to restitute the natural world that is present in both of the classical versions of phenomenology.</a:t>
            </a:r>
            <a:endParaRPr lang="cs-CZ" dirty="0"/>
          </a:p>
          <a:p>
            <a:pPr marL="0" indent="0">
              <a:buNone/>
            </a:pPr>
            <a:r>
              <a:rPr lang="en-US" dirty="0"/>
              <a:t>3a) History is not centered around philosophy, but is more linked to politics, understood as </a:t>
            </a:r>
            <a:r>
              <a:rPr lang="en-US" i="1" dirty="0" err="1"/>
              <a:t>polemos</a:t>
            </a:r>
            <a:r>
              <a:rPr lang="en-US" dirty="0"/>
              <a:t>. </a:t>
            </a:r>
            <a:endParaRPr lang="cs-CZ" dirty="0"/>
          </a:p>
          <a:p>
            <a:r>
              <a:rPr lang="en-US" dirty="0"/>
              <a:t>The heresy lies precisely in the new definition of the natural world as the world of prehistory, which in turn is a consequence of the characterization of history as </a:t>
            </a:r>
            <a:r>
              <a:rPr lang="en-US" dirty="0" smtClean="0"/>
              <a:t>problematic</a:t>
            </a:r>
            <a:r>
              <a:rPr lang="cs-CZ" dirty="0" smtClean="0"/>
              <a:t> </a:t>
            </a:r>
            <a:r>
              <a:rPr lang="en-US" dirty="0" smtClean="0"/>
              <a:t>(p</a:t>
            </a:r>
            <a:r>
              <a:rPr lang="en-US" dirty="0"/>
              <a:t>. 44... reading</a:t>
            </a:r>
            <a:r>
              <a:rPr lang="en-US" dirty="0" smtClean="0"/>
              <a:t>)</a:t>
            </a:r>
            <a:endParaRPr lang="cs-CZ" dirty="0" smtClean="0"/>
          </a:p>
          <a:p>
            <a:endParaRPr lang="cs-CZ" dirty="0"/>
          </a:p>
          <a:p>
            <a:pPr marL="0" indent="0">
              <a:buNone/>
            </a:pPr>
            <a:r>
              <a:rPr lang="en-US" dirty="0"/>
              <a:t>3b) 6</a:t>
            </a:r>
            <a:r>
              <a:rPr lang="en-US" baseline="30000" dirty="0"/>
              <a:t>th</a:t>
            </a:r>
            <a:r>
              <a:rPr lang="en-US" dirty="0"/>
              <a:t> Essay: Disturbing passages about the dominance of war, of darkness and the demonic at the very heart of the most rational projects of the promotion of peace. </a:t>
            </a:r>
            <a:endParaRPr lang="cs-CZ" dirty="0"/>
          </a:p>
          <a:p>
            <a:endParaRPr lang="cs-CZ" dirty="0"/>
          </a:p>
        </p:txBody>
      </p:sp>
    </p:spTree>
    <p:extLst>
      <p:ext uri="{BB962C8B-B14F-4D97-AF65-F5344CB8AC3E}">
        <p14:creationId xmlns:p14="http://schemas.microsoft.com/office/powerpoint/2010/main" val="2248020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741</Words>
  <Application>Microsoft Office PowerPoint</Application>
  <PresentationFormat>Širokoúhlá obrazovka</PresentationFormat>
  <Paragraphs>44</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Patočka’s Third Heretical Essay  The beginning of history</vt:lpstr>
      <vt:lpstr>Questions</vt:lpstr>
      <vt:lpstr>1st Essay: Prehistory</vt:lpstr>
      <vt:lpstr>What is the „ontological metaphor“</vt:lpstr>
      <vt:lpstr>Ancient cities = great houselholds</vt:lpstr>
      <vt:lpstr>The emergence of history out of the prehistorical</vt:lpstr>
      <vt:lpstr>2nd Essay: The Beginning of History</vt:lpstr>
      <vt:lpstr>Heresy? </vt:lpstr>
      <vt:lpstr>Heresy</vt:lpstr>
      <vt:lpstr>"Polemos is the father of all .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Patočka – The beginning of history</dc:title>
  <dc:creator>Ondrej Svec</dc:creator>
  <cp:lastModifiedBy>Ondrej Svec</cp:lastModifiedBy>
  <cp:revision>5</cp:revision>
  <dcterms:created xsi:type="dcterms:W3CDTF">2020-04-07T08:33:17Z</dcterms:created>
  <dcterms:modified xsi:type="dcterms:W3CDTF">2020-04-14T13:39:10Z</dcterms:modified>
</cp:coreProperties>
</file>