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56" r:id="rId2"/>
    <p:sldId id="257" r:id="rId3"/>
    <p:sldId id="258" r:id="rId4"/>
    <p:sldId id="259" r:id="rId5"/>
    <p:sldId id="260" r:id="rId6"/>
    <p:sldId id="261" r:id="rId7"/>
    <p:sldId id="263" r:id="rId8"/>
    <p:sldId id="264" r:id="rId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82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34A047FF-DF11-410B-BC5E-8A47A23D5C8F}" type="datetimeFigureOut">
              <a:rPr lang="cs-CZ" smtClean="0"/>
              <a:t>07.01.2021</a:t>
            </a:fld>
            <a:endParaRPr lang="cs-CZ"/>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cs-CZ"/>
          </a:p>
        </p:txBody>
      </p:sp>
      <p:sp>
        <p:nvSpPr>
          <p:cNvPr id="6" name="Slide Number Placeholder 5"/>
          <p:cNvSpPr>
            <a:spLocks noGrp="1"/>
          </p:cNvSpPr>
          <p:nvPr>
            <p:ph type="sldNum" sz="quarter" idx="12"/>
          </p:nvPr>
        </p:nvSpPr>
        <p:spPr>
          <a:xfrm>
            <a:off x="10469880" y="320040"/>
            <a:ext cx="914400" cy="320040"/>
          </a:xfrm>
        </p:spPr>
        <p:txBody>
          <a:bodyPr/>
          <a:lstStyle/>
          <a:p>
            <a:fld id="{5F5BB340-B667-405C-A3A8-D20F48AB3C2E}" type="slidenum">
              <a:rPr lang="cs-CZ" smtClean="0"/>
              <a:t>‹#›</a:t>
            </a:fld>
            <a:endParaRPr lang="cs-CZ"/>
          </a:p>
        </p:txBody>
      </p:sp>
    </p:spTree>
    <p:extLst>
      <p:ext uri="{BB962C8B-B14F-4D97-AF65-F5344CB8AC3E}">
        <p14:creationId xmlns:p14="http://schemas.microsoft.com/office/powerpoint/2010/main" val="2132251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34A047FF-DF11-410B-BC5E-8A47A23D5C8F}" type="datetimeFigureOut">
              <a:rPr lang="cs-CZ" smtClean="0"/>
              <a:t>07.01.2021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F5BB340-B667-405C-A3A8-D20F48AB3C2E}" type="slidenum">
              <a:rPr lang="cs-CZ" smtClean="0"/>
              <a:t>‹#›</a:t>
            </a:fld>
            <a:endParaRPr lang="cs-CZ"/>
          </a:p>
        </p:txBody>
      </p:sp>
    </p:spTree>
    <p:extLst>
      <p:ext uri="{BB962C8B-B14F-4D97-AF65-F5344CB8AC3E}">
        <p14:creationId xmlns:p14="http://schemas.microsoft.com/office/powerpoint/2010/main" val="208273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a:xfrm>
            <a:off x="804672" y="320040"/>
            <a:ext cx="3657600" cy="320040"/>
          </a:xfrm>
        </p:spPr>
        <p:txBody>
          <a:bodyPr/>
          <a:lstStyle/>
          <a:p>
            <a:fld id="{34A047FF-DF11-410B-BC5E-8A47A23D5C8F}" type="datetimeFigureOut">
              <a:rPr lang="cs-CZ" smtClean="0"/>
              <a:t>07.01.2021</a:t>
            </a:fld>
            <a:endParaRPr lang="cs-CZ"/>
          </a:p>
        </p:txBody>
      </p:sp>
      <p:sp>
        <p:nvSpPr>
          <p:cNvPr id="5" name="Footer Placeholder 4"/>
          <p:cNvSpPr>
            <a:spLocks noGrp="1"/>
          </p:cNvSpPr>
          <p:nvPr>
            <p:ph type="ftr" sz="quarter" idx="11"/>
          </p:nvPr>
        </p:nvSpPr>
        <p:spPr>
          <a:xfrm>
            <a:off x="804672" y="6227064"/>
            <a:ext cx="10588752" cy="320040"/>
          </a:xfrm>
        </p:spPr>
        <p:txBody>
          <a:bodyPr/>
          <a:lstStyle/>
          <a:p>
            <a:endParaRPr lang="cs-CZ"/>
          </a:p>
        </p:txBody>
      </p:sp>
      <p:sp>
        <p:nvSpPr>
          <p:cNvPr id="6" name="Slide Number Placeholder 5"/>
          <p:cNvSpPr>
            <a:spLocks noGrp="1"/>
          </p:cNvSpPr>
          <p:nvPr>
            <p:ph type="sldNum" sz="quarter" idx="12"/>
          </p:nvPr>
        </p:nvSpPr>
        <p:spPr>
          <a:xfrm>
            <a:off x="10469880" y="320040"/>
            <a:ext cx="914400" cy="320040"/>
          </a:xfrm>
        </p:spPr>
        <p:txBody>
          <a:bodyPr/>
          <a:lstStyle/>
          <a:p>
            <a:fld id="{5F5BB340-B667-405C-A3A8-D20F48AB3C2E}" type="slidenum">
              <a:rPr lang="cs-CZ" smtClean="0"/>
              <a:t>‹#›</a:t>
            </a:fld>
            <a:endParaRPr lang="cs-CZ"/>
          </a:p>
        </p:txBody>
      </p:sp>
    </p:spTree>
    <p:extLst>
      <p:ext uri="{BB962C8B-B14F-4D97-AF65-F5344CB8AC3E}">
        <p14:creationId xmlns:p14="http://schemas.microsoft.com/office/powerpoint/2010/main" val="3497918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cs-CZ" smtClean="0"/>
              <a:t>Kliknutím lze upravit styl.</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34A047FF-DF11-410B-BC5E-8A47A23D5C8F}" type="datetimeFigureOut">
              <a:rPr lang="cs-CZ" smtClean="0"/>
              <a:t>07.01.2021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F5BB340-B667-405C-A3A8-D20F48AB3C2E}" type="slidenum">
              <a:rPr lang="cs-CZ" smtClean="0"/>
              <a:t>‹#›</a:t>
            </a:fld>
            <a:endParaRPr lang="cs-CZ"/>
          </a:p>
        </p:txBody>
      </p:sp>
    </p:spTree>
    <p:extLst>
      <p:ext uri="{BB962C8B-B14F-4D97-AF65-F5344CB8AC3E}">
        <p14:creationId xmlns:p14="http://schemas.microsoft.com/office/powerpoint/2010/main" val="624595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a:xfrm>
            <a:off x="804672" y="320040"/>
            <a:ext cx="3657600" cy="320040"/>
          </a:xfrm>
        </p:spPr>
        <p:txBody>
          <a:bodyPr/>
          <a:lstStyle/>
          <a:p>
            <a:fld id="{34A047FF-DF11-410B-BC5E-8A47A23D5C8F}" type="datetimeFigureOut">
              <a:rPr lang="cs-CZ" smtClean="0"/>
              <a:t>07.01.2021</a:t>
            </a:fld>
            <a:endParaRPr lang="cs-CZ"/>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cs-CZ"/>
          </a:p>
        </p:txBody>
      </p:sp>
      <p:sp>
        <p:nvSpPr>
          <p:cNvPr id="6" name="Slide Number Placeholder 5"/>
          <p:cNvSpPr>
            <a:spLocks noGrp="1"/>
          </p:cNvSpPr>
          <p:nvPr>
            <p:ph type="sldNum" sz="quarter" idx="12"/>
          </p:nvPr>
        </p:nvSpPr>
        <p:spPr>
          <a:xfrm>
            <a:off x="10469880" y="320040"/>
            <a:ext cx="914400" cy="320040"/>
          </a:xfrm>
        </p:spPr>
        <p:txBody>
          <a:bodyPr/>
          <a:lstStyle/>
          <a:p>
            <a:fld id="{5F5BB340-B667-405C-A3A8-D20F48AB3C2E}" type="slidenum">
              <a:rPr lang="cs-CZ" smtClean="0"/>
              <a:t>‹#›</a:t>
            </a:fld>
            <a:endParaRPr lang="cs-CZ"/>
          </a:p>
        </p:txBody>
      </p:sp>
    </p:spTree>
    <p:extLst>
      <p:ext uri="{BB962C8B-B14F-4D97-AF65-F5344CB8AC3E}">
        <p14:creationId xmlns:p14="http://schemas.microsoft.com/office/powerpoint/2010/main" val="2691738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cs-CZ" smtClean="0"/>
              <a:t>Kliknutím lze upravit styl.</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a:xfrm>
            <a:off x="804672" y="320040"/>
            <a:ext cx="3657600" cy="320040"/>
          </a:xfrm>
        </p:spPr>
        <p:txBody>
          <a:bodyPr/>
          <a:lstStyle/>
          <a:p>
            <a:fld id="{34A047FF-DF11-410B-BC5E-8A47A23D5C8F}" type="datetimeFigureOut">
              <a:rPr lang="cs-CZ" smtClean="0"/>
              <a:t>07.01.2021</a:t>
            </a:fld>
            <a:endParaRPr lang="cs-CZ"/>
          </a:p>
        </p:txBody>
      </p:sp>
      <p:sp>
        <p:nvSpPr>
          <p:cNvPr id="6" name="Footer Placeholder 5"/>
          <p:cNvSpPr>
            <a:spLocks noGrp="1"/>
          </p:cNvSpPr>
          <p:nvPr>
            <p:ph type="ftr" sz="quarter" idx="11"/>
          </p:nvPr>
        </p:nvSpPr>
        <p:spPr>
          <a:xfrm>
            <a:off x="804672" y="6227064"/>
            <a:ext cx="10588752" cy="320040"/>
          </a:xfrm>
        </p:spPr>
        <p:txBody>
          <a:bodyPr/>
          <a:lstStyle/>
          <a:p>
            <a:endParaRPr lang="cs-CZ"/>
          </a:p>
        </p:txBody>
      </p:sp>
      <p:sp>
        <p:nvSpPr>
          <p:cNvPr id="7" name="Slide Number Placeholder 6"/>
          <p:cNvSpPr>
            <a:spLocks noGrp="1"/>
          </p:cNvSpPr>
          <p:nvPr>
            <p:ph type="sldNum" sz="quarter" idx="12"/>
          </p:nvPr>
        </p:nvSpPr>
        <p:spPr>
          <a:xfrm>
            <a:off x="10469880" y="320040"/>
            <a:ext cx="914400" cy="320040"/>
          </a:xfrm>
        </p:spPr>
        <p:txBody>
          <a:bodyPr/>
          <a:lstStyle/>
          <a:p>
            <a:fld id="{5F5BB340-B667-405C-A3A8-D20F48AB3C2E}" type="slidenum">
              <a:rPr lang="cs-CZ" smtClean="0"/>
              <a:t>‹#›</a:t>
            </a:fld>
            <a:endParaRPr lang="cs-CZ"/>
          </a:p>
        </p:txBody>
      </p:sp>
    </p:spTree>
    <p:extLst>
      <p:ext uri="{BB962C8B-B14F-4D97-AF65-F5344CB8AC3E}">
        <p14:creationId xmlns:p14="http://schemas.microsoft.com/office/powerpoint/2010/main" val="3091719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5125305" y="1488985"/>
            <a:ext cx="6264350" cy="1696853"/>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5118447" y="4351687"/>
            <a:ext cx="6265588" cy="1704060"/>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a:xfrm>
            <a:off x="804672" y="320040"/>
            <a:ext cx="3657600" cy="320040"/>
          </a:xfrm>
        </p:spPr>
        <p:txBody>
          <a:bodyPr/>
          <a:lstStyle/>
          <a:p>
            <a:fld id="{34A047FF-DF11-410B-BC5E-8A47A23D5C8F}" type="datetimeFigureOut">
              <a:rPr lang="cs-CZ" smtClean="0"/>
              <a:t>07.01.2021</a:t>
            </a:fld>
            <a:endParaRPr lang="cs-CZ"/>
          </a:p>
        </p:txBody>
      </p:sp>
      <p:sp>
        <p:nvSpPr>
          <p:cNvPr id="8" name="Footer Placeholder 7"/>
          <p:cNvSpPr>
            <a:spLocks noGrp="1"/>
          </p:cNvSpPr>
          <p:nvPr>
            <p:ph type="ftr" sz="quarter" idx="11"/>
          </p:nvPr>
        </p:nvSpPr>
        <p:spPr>
          <a:xfrm>
            <a:off x="804672" y="6227064"/>
            <a:ext cx="10588752" cy="320040"/>
          </a:xfrm>
        </p:spPr>
        <p:txBody>
          <a:bodyPr/>
          <a:lstStyle/>
          <a:p>
            <a:endParaRPr lang="cs-CZ"/>
          </a:p>
        </p:txBody>
      </p:sp>
      <p:sp>
        <p:nvSpPr>
          <p:cNvPr id="9" name="Slide Number Placeholder 8"/>
          <p:cNvSpPr>
            <a:spLocks noGrp="1"/>
          </p:cNvSpPr>
          <p:nvPr>
            <p:ph type="sldNum" sz="quarter" idx="12"/>
          </p:nvPr>
        </p:nvSpPr>
        <p:spPr>
          <a:xfrm>
            <a:off x="10469880" y="320040"/>
            <a:ext cx="914400" cy="320040"/>
          </a:xfrm>
        </p:spPr>
        <p:txBody>
          <a:bodyPr/>
          <a:lstStyle/>
          <a:p>
            <a:fld id="{5F5BB340-B667-405C-A3A8-D20F48AB3C2E}" type="slidenum">
              <a:rPr lang="cs-CZ" smtClean="0"/>
              <a:t>‹#›</a:t>
            </a:fld>
            <a:endParaRPr lang="cs-CZ"/>
          </a:p>
        </p:txBody>
      </p:sp>
    </p:spTree>
    <p:extLst>
      <p:ext uri="{BB962C8B-B14F-4D97-AF65-F5344CB8AC3E}">
        <p14:creationId xmlns:p14="http://schemas.microsoft.com/office/powerpoint/2010/main" val="2736816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34A047FF-DF11-410B-BC5E-8A47A23D5C8F}" type="datetimeFigureOut">
              <a:rPr lang="cs-CZ" smtClean="0"/>
              <a:t>07.01.2021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5F5BB340-B667-405C-A3A8-D20F48AB3C2E}" type="slidenum">
              <a:rPr lang="cs-CZ" smtClean="0"/>
              <a:t>‹#›</a:t>
            </a:fld>
            <a:endParaRPr lang="cs-CZ"/>
          </a:p>
        </p:txBody>
      </p:sp>
    </p:spTree>
    <p:extLst>
      <p:ext uri="{BB962C8B-B14F-4D97-AF65-F5344CB8AC3E}">
        <p14:creationId xmlns:p14="http://schemas.microsoft.com/office/powerpoint/2010/main" val="1965539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34A047FF-DF11-410B-BC5E-8A47A23D5C8F}" type="datetimeFigureOut">
              <a:rPr lang="cs-CZ" smtClean="0"/>
              <a:t>07.01.2021</a:t>
            </a:fld>
            <a:endParaRPr lang="cs-CZ"/>
          </a:p>
        </p:txBody>
      </p:sp>
      <p:sp>
        <p:nvSpPr>
          <p:cNvPr id="3" name="Footer Placeholder 2"/>
          <p:cNvSpPr>
            <a:spLocks noGrp="1"/>
          </p:cNvSpPr>
          <p:nvPr>
            <p:ph type="ftr" sz="quarter" idx="11"/>
          </p:nvPr>
        </p:nvSpPr>
        <p:spPr>
          <a:xfrm>
            <a:off x="804672" y="6227064"/>
            <a:ext cx="10588752" cy="320040"/>
          </a:xfrm>
        </p:spPr>
        <p:txBody>
          <a:bodyPr/>
          <a:lstStyle/>
          <a:p>
            <a:endParaRPr lang="cs-CZ"/>
          </a:p>
        </p:txBody>
      </p:sp>
      <p:sp>
        <p:nvSpPr>
          <p:cNvPr id="4" name="Slide Number Placeholder 3"/>
          <p:cNvSpPr>
            <a:spLocks noGrp="1"/>
          </p:cNvSpPr>
          <p:nvPr>
            <p:ph type="sldNum" sz="quarter" idx="12"/>
          </p:nvPr>
        </p:nvSpPr>
        <p:spPr>
          <a:xfrm>
            <a:off x="10469880" y="320040"/>
            <a:ext cx="914400" cy="320040"/>
          </a:xfrm>
        </p:spPr>
        <p:txBody>
          <a:bodyPr/>
          <a:lstStyle/>
          <a:p>
            <a:fld id="{5F5BB340-B667-405C-A3A8-D20F48AB3C2E}" type="slidenum">
              <a:rPr lang="cs-CZ" smtClean="0"/>
              <a:t>‹#›</a:t>
            </a:fld>
            <a:endParaRPr lang="cs-CZ"/>
          </a:p>
        </p:txBody>
      </p:sp>
    </p:spTree>
    <p:extLst>
      <p:ext uri="{BB962C8B-B14F-4D97-AF65-F5344CB8AC3E}">
        <p14:creationId xmlns:p14="http://schemas.microsoft.com/office/powerpoint/2010/main" val="3553582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cs-CZ" smtClean="0"/>
              <a:t>Kliknutím lze upravit styl.</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34A047FF-DF11-410B-BC5E-8A47A23D5C8F}" type="datetimeFigureOut">
              <a:rPr lang="cs-CZ" smtClean="0"/>
              <a:t>07.01.2021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5F5BB340-B667-405C-A3A8-D20F48AB3C2E}" type="slidenum">
              <a:rPr lang="cs-CZ" smtClean="0"/>
              <a:t>‹#›</a:t>
            </a:fld>
            <a:endParaRPr lang="cs-CZ"/>
          </a:p>
        </p:txBody>
      </p:sp>
    </p:spTree>
    <p:extLst>
      <p:ext uri="{BB962C8B-B14F-4D97-AF65-F5344CB8AC3E}">
        <p14:creationId xmlns:p14="http://schemas.microsoft.com/office/powerpoint/2010/main" val="4027381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cs-CZ" smtClean="0"/>
              <a:t>Kliknutím lze upravit styl.</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a:xfrm>
            <a:off x="804672" y="320040"/>
            <a:ext cx="3657600" cy="320040"/>
          </a:xfrm>
        </p:spPr>
        <p:txBody>
          <a:bodyPr/>
          <a:lstStyle/>
          <a:p>
            <a:fld id="{34A047FF-DF11-410B-BC5E-8A47A23D5C8F}" type="datetimeFigureOut">
              <a:rPr lang="cs-CZ" smtClean="0"/>
              <a:t>07.01.2021</a:t>
            </a:fld>
            <a:endParaRPr lang="cs-CZ"/>
          </a:p>
        </p:txBody>
      </p:sp>
      <p:sp>
        <p:nvSpPr>
          <p:cNvPr id="6" name="Footer Placeholder 5"/>
          <p:cNvSpPr>
            <a:spLocks noGrp="1"/>
          </p:cNvSpPr>
          <p:nvPr>
            <p:ph type="ftr" sz="quarter" idx="11"/>
          </p:nvPr>
        </p:nvSpPr>
        <p:spPr>
          <a:xfrm>
            <a:off x="804672" y="6227064"/>
            <a:ext cx="5942203" cy="320040"/>
          </a:xfrm>
        </p:spPr>
        <p:txBody>
          <a:bodyPr/>
          <a:lstStyle/>
          <a:p>
            <a:endParaRPr lang="cs-CZ"/>
          </a:p>
        </p:txBody>
      </p:sp>
      <p:sp>
        <p:nvSpPr>
          <p:cNvPr id="7" name="Slide Number Placeholder 6"/>
          <p:cNvSpPr>
            <a:spLocks noGrp="1"/>
          </p:cNvSpPr>
          <p:nvPr>
            <p:ph type="sldNum" sz="quarter" idx="12"/>
          </p:nvPr>
        </p:nvSpPr>
        <p:spPr>
          <a:xfrm>
            <a:off x="5828377" y="320040"/>
            <a:ext cx="914400" cy="320040"/>
          </a:xfrm>
        </p:spPr>
        <p:txBody>
          <a:bodyPr/>
          <a:lstStyle/>
          <a:p>
            <a:fld id="{5F5BB340-B667-405C-A3A8-D20F48AB3C2E}" type="slidenum">
              <a:rPr lang="cs-CZ" smtClean="0"/>
              <a:t>‹#›</a:t>
            </a:fld>
            <a:endParaRPr lang="cs-CZ"/>
          </a:p>
        </p:txBody>
      </p:sp>
    </p:spTree>
    <p:extLst>
      <p:ext uri="{BB962C8B-B14F-4D97-AF65-F5344CB8AC3E}">
        <p14:creationId xmlns:p14="http://schemas.microsoft.com/office/powerpoint/2010/main" val="632140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34A047FF-DF11-410B-BC5E-8A47A23D5C8F}" type="datetimeFigureOut">
              <a:rPr lang="cs-CZ" smtClean="0"/>
              <a:t>07.01.2021</a:t>
            </a:fld>
            <a:endParaRPr lang="cs-CZ"/>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5F5BB340-B667-405C-A3A8-D20F48AB3C2E}" type="slidenum">
              <a:rPr lang="cs-CZ" smtClean="0"/>
              <a:t>‹#›</a:t>
            </a:fld>
            <a:endParaRPr lang="cs-CZ"/>
          </a:p>
        </p:txBody>
      </p:sp>
    </p:spTree>
    <p:extLst>
      <p:ext uri="{BB962C8B-B14F-4D97-AF65-F5344CB8AC3E}">
        <p14:creationId xmlns:p14="http://schemas.microsoft.com/office/powerpoint/2010/main" val="1469674958"/>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MEDAILONEK</a:t>
            </a:r>
            <a:endParaRPr lang="cs-CZ" dirty="0"/>
          </a:p>
        </p:txBody>
      </p:sp>
      <p:sp>
        <p:nvSpPr>
          <p:cNvPr id="3" name="Podnadpis 2"/>
          <p:cNvSpPr>
            <a:spLocks noGrp="1"/>
          </p:cNvSpPr>
          <p:nvPr>
            <p:ph type="subTitle" idx="1"/>
          </p:nvPr>
        </p:nvSpPr>
        <p:spPr/>
        <p:txBody>
          <a:bodyPr/>
          <a:lstStyle/>
          <a:p>
            <a:r>
              <a:rPr lang="cs-CZ" dirty="0" smtClean="0"/>
              <a:t>Svatava Škodová</a:t>
            </a:r>
            <a:endParaRPr lang="cs-CZ" dirty="0"/>
          </a:p>
        </p:txBody>
      </p:sp>
    </p:spTree>
    <p:extLst>
      <p:ext uri="{BB962C8B-B14F-4D97-AF65-F5344CB8AC3E}">
        <p14:creationId xmlns:p14="http://schemas.microsoft.com/office/powerpoint/2010/main" val="3829958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b="1" dirty="0"/>
              <a:t>Co je medailonek?</a:t>
            </a:r>
            <a:r>
              <a:rPr lang="cs-CZ" dirty="0"/>
              <a:t/>
            </a:r>
            <a:br>
              <a:rPr lang="cs-CZ" dirty="0"/>
            </a:br>
            <a:endParaRPr lang="cs-CZ" dirty="0"/>
          </a:p>
        </p:txBody>
      </p:sp>
      <p:sp>
        <p:nvSpPr>
          <p:cNvPr id="3" name="Zástupný symbol pro obsah 2"/>
          <p:cNvSpPr>
            <a:spLocks noGrp="1"/>
          </p:cNvSpPr>
          <p:nvPr>
            <p:ph idx="1"/>
          </p:nvPr>
        </p:nvSpPr>
        <p:spPr/>
        <p:txBody>
          <a:bodyPr>
            <a:normAutofit/>
          </a:bodyPr>
          <a:lstStyle/>
          <a:p>
            <a:pPr lvl="0"/>
            <a:r>
              <a:rPr lang="cs-CZ" dirty="0" smtClean="0"/>
              <a:t>Krátký </a:t>
            </a:r>
            <a:r>
              <a:rPr lang="cs-CZ" dirty="0"/>
              <a:t>textový </a:t>
            </a:r>
            <a:r>
              <a:rPr lang="cs-CZ" dirty="0" smtClean="0"/>
              <a:t>útvar</a:t>
            </a:r>
            <a:endParaRPr lang="cs-CZ" dirty="0"/>
          </a:p>
          <a:p>
            <a:pPr lvl="0"/>
            <a:r>
              <a:rPr lang="cs-CZ" dirty="0"/>
              <a:t>S</a:t>
            </a:r>
            <a:r>
              <a:rPr lang="cs-CZ" dirty="0" smtClean="0"/>
              <a:t>louží </a:t>
            </a:r>
            <a:r>
              <a:rPr lang="cs-CZ" dirty="0"/>
              <a:t>pro sebeprezentaci. </a:t>
            </a:r>
            <a:endParaRPr lang="cs-CZ" dirty="0" smtClean="0"/>
          </a:p>
          <a:p>
            <a:pPr lvl="0"/>
            <a:r>
              <a:rPr lang="cs-CZ" dirty="0"/>
              <a:t>Musí zaujmout na první </a:t>
            </a:r>
            <a:r>
              <a:rPr lang="cs-CZ" dirty="0" smtClean="0"/>
              <a:t>čtení.</a:t>
            </a:r>
          </a:p>
          <a:p>
            <a:pPr lvl="0"/>
            <a:r>
              <a:rPr lang="cs-CZ" dirty="0" smtClean="0"/>
              <a:t>Několik vět</a:t>
            </a:r>
          </a:p>
          <a:p>
            <a:pPr lvl="0"/>
            <a:r>
              <a:rPr lang="cs-CZ" dirty="0" smtClean="0"/>
              <a:t>Představí Vaši osobnost</a:t>
            </a:r>
          </a:p>
          <a:p>
            <a:pPr lvl="0"/>
            <a:r>
              <a:rPr lang="cs-CZ" dirty="0" smtClean="0"/>
              <a:t>Představí aspekty Vašeho života</a:t>
            </a:r>
          </a:p>
          <a:p>
            <a:pPr lvl="0"/>
            <a:r>
              <a:rPr lang="cs-CZ" dirty="0" smtClean="0"/>
              <a:t>Prezentace vzhledem k nějakému účelu! </a:t>
            </a:r>
          </a:p>
          <a:p>
            <a:pPr lvl="0"/>
            <a:endParaRPr lang="cs-CZ" dirty="0"/>
          </a:p>
          <a:p>
            <a:endParaRPr lang="cs-CZ" dirty="0"/>
          </a:p>
        </p:txBody>
      </p:sp>
    </p:spTree>
    <p:extLst>
      <p:ext uri="{BB962C8B-B14F-4D97-AF65-F5344CB8AC3E}">
        <p14:creationId xmlns:p14="http://schemas.microsoft.com/office/powerpoint/2010/main" val="2915248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anim calcmode="lin" valueType="num">
                                      <p:cBhvr>
                                        <p:cTn id="8"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500"/>
                                        <p:tgtEl>
                                          <p:spTgt spid="3">
                                            <p:txEl>
                                              <p:pRg st="1" end="1"/>
                                            </p:txEl>
                                          </p:spTgt>
                                        </p:tgtEl>
                                      </p:cBhvr>
                                    </p:animEffect>
                                    <p:anim calcmode="lin" valueType="num">
                                      <p:cBhvr>
                                        <p:cTn id="15"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500"/>
                                        <p:tgtEl>
                                          <p:spTgt spid="3">
                                            <p:txEl>
                                              <p:pRg st="2" end="2"/>
                                            </p:txEl>
                                          </p:spTgt>
                                        </p:tgtEl>
                                      </p:cBhvr>
                                    </p:animEffect>
                                    <p:anim calcmode="lin" valueType="num">
                                      <p:cBhvr>
                                        <p:cTn id="22"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500"/>
                                        <p:tgtEl>
                                          <p:spTgt spid="3">
                                            <p:txEl>
                                              <p:pRg st="3" end="3"/>
                                            </p:txEl>
                                          </p:spTgt>
                                        </p:tgtEl>
                                      </p:cBhvr>
                                    </p:animEffect>
                                    <p:anim calcmode="lin" valueType="num">
                                      <p:cBhvr>
                                        <p:cTn id="29" dur="1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500"/>
                                        <p:tgtEl>
                                          <p:spTgt spid="3">
                                            <p:txEl>
                                              <p:pRg st="4" end="4"/>
                                            </p:txEl>
                                          </p:spTgt>
                                        </p:tgtEl>
                                      </p:cBhvr>
                                    </p:animEffect>
                                    <p:anim calcmode="lin" valueType="num">
                                      <p:cBhvr>
                                        <p:cTn id="36" dur="1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500"/>
                                        <p:tgtEl>
                                          <p:spTgt spid="3">
                                            <p:txEl>
                                              <p:pRg st="5" end="5"/>
                                            </p:txEl>
                                          </p:spTgt>
                                        </p:tgtEl>
                                      </p:cBhvr>
                                    </p:animEffect>
                                    <p:anim calcmode="lin" valueType="num">
                                      <p:cBhvr>
                                        <p:cTn id="43" dur="1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500"/>
                                        <p:tgtEl>
                                          <p:spTgt spid="3">
                                            <p:txEl>
                                              <p:pRg st="6" end="6"/>
                                            </p:txEl>
                                          </p:spTgt>
                                        </p:tgtEl>
                                      </p:cBhvr>
                                    </p:animEffect>
                                    <p:anim calcmode="lin" valueType="num">
                                      <p:cBhvr>
                                        <p:cTn id="50" dur="1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obsah</a:t>
            </a:r>
            <a:endParaRPr lang="cs-CZ" dirty="0"/>
          </a:p>
        </p:txBody>
      </p:sp>
      <p:sp>
        <p:nvSpPr>
          <p:cNvPr id="3" name="Zástupný symbol pro obsah 2"/>
          <p:cNvSpPr>
            <a:spLocks noGrp="1"/>
          </p:cNvSpPr>
          <p:nvPr>
            <p:ph idx="1"/>
          </p:nvPr>
        </p:nvSpPr>
        <p:spPr/>
        <p:txBody>
          <a:bodyPr/>
          <a:lstStyle/>
          <a:p>
            <a:r>
              <a:rPr lang="cs-CZ" dirty="0"/>
              <a:t>vzbudit očekávání </a:t>
            </a:r>
            <a:endParaRPr lang="cs-CZ" dirty="0" smtClean="0"/>
          </a:p>
          <a:p>
            <a:r>
              <a:rPr lang="cs-CZ" dirty="0" smtClean="0"/>
              <a:t>přesvědčit </a:t>
            </a:r>
            <a:r>
              <a:rPr lang="cs-CZ" dirty="0"/>
              <a:t>o svých kvalitách</a:t>
            </a:r>
            <a:endParaRPr lang="cs-CZ" dirty="0"/>
          </a:p>
        </p:txBody>
      </p:sp>
    </p:spTree>
    <p:extLst>
      <p:ext uri="{BB962C8B-B14F-4D97-AF65-F5344CB8AC3E}">
        <p14:creationId xmlns:p14="http://schemas.microsoft.com/office/powerpoint/2010/main" val="1062285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Jak uvádět informace</a:t>
            </a:r>
            <a:endParaRPr lang="cs-CZ" dirty="0"/>
          </a:p>
        </p:txBody>
      </p:sp>
      <p:sp>
        <p:nvSpPr>
          <p:cNvPr id="3" name="Zástupný symbol pro obsah 2"/>
          <p:cNvSpPr>
            <a:spLocks noGrp="1"/>
          </p:cNvSpPr>
          <p:nvPr>
            <p:ph idx="1"/>
          </p:nvPr>
        </p:nvSpPr>
        <p:spPr/>
        <p:txBody>
          <a:bodyPr/>
          <a:lstStyle/>
          <a:p>
            <a:r>
              <a:rPr lang="cs-CZ" dirty="0" smtClean="0"/>
              <a:t>Jako byste odpovídali na otázky: </a:t>
            </a:r>
          </a:p>
          <a:p>
            <a:pPr lvl="1"/>
            <a:r>
              <a:rPr lang="cs-CZ" dirty="0"/>
              <a:t>Kdo jsem?</a:t>
            </a:r>
          </a:p>
          <a:p>
            <a:pPr lvl="1"/>
            <a:r>
              <a:rPr lang="cs-CZ" dirty="0"/>
              <a:t>Odkud pocházím?</a:t>
            </a:r>
          </a:p>
          <a:p>
            <a:pPr lvl="1"/>
            <a:r>
              <a:rPr lang="cs-CZ" dirty="0"/>
              <a:t>Co jsem studoval/studuji, čím se živím, čemu se věnuji?</a:t>
            </a:r>
          </a:p>
          <a:p>
            <a:pPr lvl="1"/>
            <a:r>
              <a:rPr lang="cs-CZ" dirty="0"/>
              <a:t>Jaké jsou mé úspěchy, ocenění. </a:t>
            </a:r>
          </a:p>
          <a:p>
            <a:pPr lvl="1"/>
            <a:r>
              <a:rPr lang="cs-CZ" dirty="0"/>
              <a:t>Případné spojení na sociální sítě. </a:t>
            </a:r>
          </a:p>
          <a:p>
            <a:endParaRPr lang="cs-CZ" dirty="0"/>
          </a:p>
        </p:txBody>
      </p:sp>
    </p:spTree>
    <p:extLst>
      <p:ext uri="{BB962C8B-B14F-4D97-AF65-F5344CB8AC3E}">
        <p14:creationId xmlns:p14="http://schemas.microsoft.com/office/powerpoint/2010/main" val="2138281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anim calcmode="lin" valueType="num">
                                      <p:cBhvr>
                                        <p:cTn id="8"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5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500"/>
                                        <p:tgtEl>
                                          <p:spTgt spid="3">
                                            <p:txEl>
                                              <p:pRg st="1" end="1"/>
                                            </p:txEl>
                                          </p:spTgt>
                                        </p:tgtEl>
                                      </p:cBhvr>
                                    </p:animEffect>
                                    <p:anim calcmode="lin" valueType="num">
                                      <p:cBhvr>
                                        <p:cTn id="14"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3000"/>
                            </p:stCondLst>
                            <p:childTnLst>
                              <p:par>
                                <p:cTn id="17" presetID="42"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500"/>
                                        <p:tgtEl>
                                          <p:spTgt spid="3">
                                            <p:txEl>
                                              <p:pRg st="2" end="2"/>
                                            </p:txEl>
                                          </p:spTgt>
                                        </p:tgtEl>
                                      </p:cBhvr>
                                    </p:animEffect>
                                    <p:anim calcmode="lin" valueType="num">
                                      <p:cBhvr>
                                        <p:cTn id="20"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4500"/>
                            </p:stCondLst>
                            <p:childTnLst>
                              <p:par>
                                <p:cTn id="23" presetID="42" presetClass="entr" presetSubtype="0" fill="hold" grpId="0"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1500"/>
                                        <p:tgtEl>
                                          <p:spTgt spid="3">
                                            <p:txEl>
                                              <p:pRg st="3" end="3"/>
                                            </p:txEl>
                                          </p:spTgt>
                                        </p:tgtEl>
                                      </p:cBhvr>
                                    </p:animEffect>
                                    <p:anim calcmode="lin" valueType="num">
                                      <p:cBhvr>
                                        <p:cTn id="26" dur="1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7" dur="1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28" fill="hold">
                            <p:stCondLst>
                              <p:cond delay="6000"/>
                            </p:stCondLst>
                            <p:childTnLst>
                              <p:par>
                                <p:cTn id="29" presetID="42" presetClass="entr" presetSubtype="0" fill="hold" grpId="0"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500"/>
                                        <p:tgtEl>
                                          <p:spTgt spid="3">
                                            <p:txEl>
                                              <p:pRg st="4" end="4"/>
                                            </p:txEl>
                                          </p:spTgt>
                                        </p:tgtEl>
                                      </p:cBhvr>
                                    </p:animEffect>
                                    <p:anim calcmode="lin" valueType="num">
                                      <p:cBhvr>
                                        <p:cTn id="32" dur="1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34" fill="hold">
                            <p:stCondLst>
                              <p:cond delay="7500"/>
                            </p:stCondLst>
                            <p:childTnLst>
                              <p:par>
                                <p:cTn id="35" presetID="42" presetClass="entr" presetSubtype="0" fill="hold" grpId="0" nodeType="after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1500"/>
                                        <p:tgtEl>
                                          <p:spTgt spid="3">
                                            <p:txEl>
                                              <p:pRg st="5" end="5"/>
                                            </p:txEl>
                                          </p:spTgt>
                                        </p:tgtEl>
                                      </p:cBhvr>
                                    </p:animEffect>
                                    <p:anim calcmode="lin" valueType="num">
                                      <p:cBhvr>
                                        <p:cTn id="38" dur="1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9" dur="1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par>
                          <p:cTn id="40" fill="hold">
                            <p:stCondLst>
                              <p:cond delay="9000"/>
                            </p:stCondLst>
                            <p:childTnLst>
                              <p:par>
                                <p:cTn id="41" presetID="42" presetClass="entr" presetSubtype="0" fill="hold" nodeType="after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animEffect transition="in" filter="fade">
                                      <p:cBhvr>
                                        <p:cTn id="43" dur="1500"/>
                                        <p:tgtEl>
                                          <p:spTgt spid="3">
                                            <p:txEl>
                                              <p:pRg st="1" end="1"/>
                                            </p:txEl>
                                          </p:spTgt>
                                        </p:tgtEl>
                                      </p:cBhvr>
                                    </p:animEffect>
                                    <p:anim calcmode="lin" valueType="num">
                                      <p:cBhvr>
                                        <p:cTn id="44"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5" dur="1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46" fill="hold">
                            <p:stCondLst>
                              <p:cond delay="10500"/>
                            </p:stCondLst>
                            <p:childTnLst>
                              <p:par>
                                <p:cTn id="47" presetID="42" presetClass="entr" presetSubtype="0" fill="hold" nodeType="afterEffect">
                                  <p:stCondLst>
                                    <p:cond delay="0"/>
                                  </p:stCondLst>
                                  <p:childTnLst>
                                    <p:set>
                                      <p:cBhvr>
                                        <p:cTn id="48" dur="1" fill="hold">
                                          <p:stCondLst>
                                            <p:cond delay="0"/>
                                          </p:stCondLst>
                                        </p:cTn>
                                        <p:tgtEl>
                                          <p:spTgt spid="3">
                                            <p:txEl>
                                              <p:pRg st="2" end="2"/>
                                            </p:txEl>
                                          </p:spTgt>
                                        </p:tgtEl>
                                        <p:attrNameLst>
                                          <p:attrName>style.visibility</p:attrName>
                                        </p:attrNameLst>
                                      </p:cBhvr>
                                      <p:to>
                                        <p:strVal val="visible"/>
                                      </p:to>
                                    </p:set>
                                    <p:animEffect transition="in" filter="fade">
                                      <p:cBhvr>
                                        <p:cTn id="49" dur="1500"/>
                                        <p:tgtEl>
                                          <p:spTgt spid="3">
                                            <p:txEl>
                                              <p:pRg st="2" end="2"/>
                                            </p:txEl>
                                          </p:spTgt>
                                        </p:tgtEl>
                                      </p:cBhvr>
                                    </p:animEffect>
                                    <p:anim calcmode="lin" valueType="num">
                                      <p:cBhvr>
                                        <p:cTn id="50"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51"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52" fill="hold">
                            <p:stCondLst>
                              <p:cond delay="12000"/>
                            </p:stCondLst>
                            <p:childTnLst>
                              <p:par>
                                <p:cTn id="53" presetID="42" presetClass="entr" presetSubtype="0" fill="hold" nodeType="afterEffect">
                                  <p:stCondLst>
                                    <p:cond delay="0"/>
                                  </p:stCondLst>
                                  <p:childTnLst>
                                    <p:set>
                                      <p:cBhvr>
                                        <p:cTn id="54" dur="1" fill="hold">
                                          <p:stCondLst>
                                            <p:cond delay="0"/>
                                          </p:stCondLst>
                                        </p:cTn>
                                        <p:tgtEl>
                                          <p:spTgt spid="3">
                                            <p:txEl>
                                              <p:pRg st="3" end="3"/>
                                            </p:txEl>
                                          </p:spTgt>
                                        </p:tgtEl>
                                        <p:attrNameLst>
                                          <p:attrName>style.visibility</p:attrName>
                                        </p:attrNameLst>
                                      </p:cBhvr>
                                      <p:to>
                                        <p:strVal val="visible"/>
                                      </p:to>
                                    </p:set>
                                    <p:animEffect transition="in" filter="fade">
                                      <p:cBhvr>
                                        <p:cTn id="55" dur="1500"/>
                                        <p:tgtEl>
                                          <p:spTgt spid="3">
                                            <p:txEl>
                                              <p:pRg st="3" end="3"/>
                                            </p:txEl>
                                          </p:spTgt>
                                        </p:tgtEl>
                                      </p:cBhvr>
                                    </p:animEffect>
                                    <p:anim calcmode="lin" valueType="num">
                                      <p:cBhvr>
                                        <p:cTn id="56" dur="1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7" dur="1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58" fill="hold">
                            <p:stCondLst>
                              <p:cond delay="13500"/>
                            </p:stCondLst>
                            <p:childTnLst>
                              <p:par>
                                <p:cTn id="59" presetID="42" presetClass="entr" presetSubtype="0" fill="hold" nodeType="afterEffect">
                                  <p:stCondLst>
                                    <p:cond delay="0"/>
                                  </p:stCondLst>
                                  <p:childTnLst>
                                    <p:set>
                                      <p:cBhvr>
                                        <p:cTn id="60" dur="1" fill="hold">
                                          <p:stCondLst>
                                            <p:cond delay="0"/>
                                          </p:stCondLst>
                                        </p:cTn>
                                        <p:tgtEl>
                                          <p:spTgt spid="3">
                                            <p:txEl>
                                              <p:pRg st="4" end="4"/>
                                            </p:txEl>
                                          </p:spTgt>
                                        </p:tgtEl>
                                        <p:attrNameLst>
                                          <p:attrName>style.visibility</p:attrName>
                                        </p:attrNameLst>
                                      </p:cBhvr>
                                      <p:to>
                                        <p:strVal val="visible"/>
                                      </p:to>
                                    </p:set>
                                    <p:animEffect transition="in" filter="fade">
                                      <p:cBhvr>
                                        <p:cTn id="61" dur="1500"/>
                                        <p:tgtEl>
                                          <p:spTgt spid="3">
                                            <p:txEl>
                                              <p:pRg st="4" end="4"/>
                                            </p:txEl>
                                          </p:spTgt>
                                        </p:tgtEl>
                                      </p:cBhvr>
                                    </p:animEffect>
                                    <p:anim calcmode="lin" valueType="num">
                                      <p:cBhvr>
                                        <p:cTn id="62" dur="1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63" dur="1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64" fill="hold">
                            <p:stCondLst>
                              <p:cond delay="15000"/>
                            </p:stCondLst>
                            <p:childTnLst>
                              <p:par>
                                <p:cTn id="65" presetID="42" presetClass="entr" presetSubtype="0" fill="hold" nodeType="afterEffect">
                                  <p:stCondLst>
                                    <p:cond delay="0"/>
                                  </p:stCondLst>
                                  <p:childTnLst>
                                    <p:set>
                                      <p:cBhvr>
                                        <p:cTn id="66" dur="1" fill="hold">
                                          <p:stCondLst>
                                            <p:cond delay="0"/>
                                          </p:stCondLst>
                                        </p:cTn>
                                        <p:tgtEl>
                                          <p:spTgt spid="3">
                                            <p:txEl>
                                              <p:pRg st="5" end="5"/>
                                            </p:txEl>
                                          </p:spTgt>
                                        </p:tgtEl>
                                        <p:attrNameLst>
                                          <p:attrName>style.visibility</p:attrName>
                                        </p:attrNameLst>
                                      </p:cBhvr>
                                      <p:to>
                                        <p:strVal val="visible"/>
                                      </p:to>
                                    </p:set>
                                    <p:animEffect transition="in" filter="fade">
                                      <p:cBhvr>
                                        <p:cTn id="67" dur="1500"/>
                                        <p:tgtEl>
                                          <p:spTgt spid="3">
                                            <p:txEl>
                                              <p:pRg st="5" end="5"/>
                                            </p:txEl>
                                          </p:spTgt>
                                        </p:tgtEl>
                                      </p:cBhvr>
                                    </p:animEffect>
                                    <p:anim calcmode="lin" valueType="num">
                                      <p:cBhvr>
                                        <p:cTn id="68" dur="1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69" dur="1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délka</a:t>
            </a:r>
            <a:endParaRPr lang="cs-CZ" dirty="0"/>
          </a:p>
        </p:txBody>
      </p:sp>
      <p:sp>
        <p:nvSpPr>
          <p:cNvPr id="3" name="Zástupný symbol pro obsah 2"/>
          <p:cNvSpPr>
            <a:spLocks noGrp="1"/>
          </p:cNvSpPr>
          <p:nvPr>
            <p:ph idx="1"/>
          </p:nvPr>
        </p:nvSpPr>
        <p:spPr/>
        <p:txBody>
          <a:bodyPr/>
          <a:lstStyle/>
          <a:p>
            <a:r>
              <a:rPr lang="cs-CZ" dirty="0"/>
              <a:t>Medailonek nesmí být příliš dlouhý </a:t>
            </a:r>
            <a:endParaRPr lang="cs-CZ" dirty="0" smtClean="0"/>
          </a:p>
          <a:p>
            <a:r>
              <a:rPr lang="cs-CZ" dirty="0" smtClean="0"/>
              <a:t>Cca 5 řádků</a:t>
            </a:r>
          </a:p>
          <a:p>
            <a:r>
              <a:rPr lang="cs-CZ" dirty="0" smtClean="0"/>
              <a:t>Optimální délka: 1000-1500 </a:t>
            </a:r>
            <a:r>
              <a:rPr lang="cs-CZ" dirty="0"/>
              <a:t>znaků vč. mezer.</a:t>
            </a:r>
          </a:p>
          <a:p>
            <a:endParaRPr lang="cs-CZ" dirty="0"/>
          </a:p>
        </p:txBody>
      </p:sp>
    </p:spTree>
    <p:extLst>
      <p:ext uri="{BB962C8B-B14F-4D97-AF65-F5344CB8AC3E}">
        <p14:creationId xmlns:p14="http://schemas.microsoft.com/office/powerpoint/2010/main" val="3803595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anim calcmode="lin" valueType="num">
                                      <p:cBhvr>
                                        <p:cTn id="8"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500"/>
                                        <p:tgtEl>
                                          <p:spTgt spid="3">
                                            <p:txEl>
                                              <p:pRg st="1" end="1"/>
                                            </p:txEl>
                                          </p:spTgt>
                                        </p:tgtEl>
                                      </p:cBhvr>
                                    </p:animEffect>
                                    <p:anim calcmode="lin" valueType="num">
                                      <p:cBhvr>
                                        <p:cTn id="15"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500"/>
                                        <p:tgtEl>
                                          <p:spTgt spid="3">
                                            <p:txEl>
                                              <p:pRg st="2" end="2"/>
                                            </p:txEl>
                                          </p:spTgt>
                                        </p:tgtEl>
                                      </p:cBhvr>
                                    </p:animEffect>
                                    <p:anim calcmode="lin" valueType="num">
                                      <p:cBhvr>
                                        <p:cTn id="22"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5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styl</a:t>
            </a:r>
            <a:endParaRPr lang="cs-CZ" dirty="0"/>
          </a:p>
        </p:txBody>
      </p:sp>
      <p:sp>
        <p:nvSpPr>
          <p:cNvPr id="3" name="Zástupný symbol pro obsah 2"/>
          <p:cNvSpPr>
            <a:spLocks noGrp="1"/>
          </p:cNvSpPr>
          <p:nvPr>
            <p:ph idx="1"/>
          </p:nvPr>
        </p:nvSpPr>
        <p:spPr/>
        <p:txBody>
          <a:bodyPr/>
          <a:lstStyle/>
          <a:p>
            <a:r>
              <a:rPr lang="cs-CZ" dirty="0"/>
              <a:t>osobitý styl psaní a </a:t>
            </a:r>
            <a:r>
              <a:rPr lang="cs-CZ" dirty="0" smtClean="0"/>
              <a:t>vyjadřování</a:t>
            </a:r>
          </a:p>
          <a:p>
            <a:r>
              <a:rPr lang="cs-CZ" dirty="0" smtClean="0"/>
              <a:t>Ozvláštnění! </a:t>
            </a:r>
            <a:endParaRPr lang="cs-CZ" dirty="0"/>
          </a:p>
        </p:txBody>
      </p:sp>
    </p:spTree>
    <p:extLst>
      <p:ext uri="{BB962C8B-B14F-4D97-AF65-F5344CB8AC3E}">
        <p14:creationId xmlns:p14="http://schemas.microsoft.com/office/powerpoint/2010/main" val="843442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anim calcmode="lin" valueType="num">
                                      <p:cBhvr>
                                        <p:cTn id="8"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500"/>
                                        <p:tgtEl>
                                          <p:spTgt spid="3">
                                            <p:txEl>
                                              <p:pRg st="1" end="1"/>
                                            </p:txEl>
                                          </p:spTgt>
                                        </p:tgtEl>
                                      </p:cBhvr>
                                    </p:animEffect>
                                    <p:anim calcmode="lin" valueType="num">
                                      <p:cBhvr>
                                        <p:cTn id="15"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5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Doporučení</a:t>
            </a:r>
            <a:endParaRPr lang="cs-CZ" dirty="0"/>
          </a:p>
        </p:txBody>
      </p:sp>
      <p:sp>
        <p:nvSpPr>
          <p:cNvPr id="3" name="Zástupný symbol pro obsah 2"/>
          <p:cNvSpPr>
            <a:spLocks noGrp="1"/>
          </p:cNvSpPr>
          <p:nvPr>
            <p:ph idx="1"/>
          </p:nvPr>
        </p:nvSpPr>
        <p:spPr/>
        <p:txBody>
          <a:bodyPr>
            <a:normAutofit/>
          </a:bodyPr>
          <a:lstStyle/>
          <a:p>
            <a:pPr lvl="0"/>
            <a:r>
              <a:rPr lang="cs-CZ" dirty="0" smtClean="0"/>
              <a:t>Pište </a:t>
            </a:r>
            <a:r>
              <a:rPr lang="cs-CZ" dirty="0"/>
              <a:t>ve </a:t>
            </a:r>
            <a:r>
              <a:rPr lang="cs-CZ" b="1" dirty="0"/>
              <a:t>třetí osobě</a:t>
            </a:r>
            <a:r>
              <a:rPr lang="cs-CZ" dirty="0" smtClean="0"/>
              <a:t>.</a:t>
            </a:r>
          </a:p>
          <a:p>
            <a:pPr lvl="1"/>
            <a:r>
              <a:rPr lang="cs-CZ" dirty="0" smtClean="0"/>
              <a:t>Je </a:t>
            </a:r>
            <a:r>
              <a:rPr lang="cs-CZ" dirty="0"/>
              <a:t>to ustálený způsob psaní medailonku, </a:t>
            </a:r>
            <a:endParaRPr lang="cs-CZ" dirty="0" smtClean="0"/>
          </a:p>
          <a:p>
            <a:pPr lvl="1"/>
            <a:r>
              <a:rPr lang="cs-CZ" dirty="0" smtClean="0"/>
              <a:t>umožní </a:t>
            </a:r>
            <a:r>
              <a:rPr lang="cs-CZ" dirty="0"/>
              <a:t>udržet si od textu odstup. </a:t>
            </a:r>
            <a:endParaRPr lang="cs-CZ" dirty="0" smtClean="0"/>
          </a:p>
          <a:p>
            <a:pPr lvl="2"/>
            <a:r>
              <a:rPr lang="cs-CZ" dirty="0" smtClean="0"/>
              <a:t>V </a:t>
            </a:r>
            <a:r>
              <a:rPr lang="cs-CZ" dirty="0"/>
              <a:t>první osobě mají lidé tendence být osobnější, uvolněnější a celkově emočnější, což v případě medailonku není úplně žádoucí. </a:t>
            </a:r>
          </a:p>
          <a:p>
            <a:pPr lvl="0"/>
            <a:r>
              <a:rPr lang="cs-CZ" dirty="0" smtClean="0"/>
              <a:t>Nepřidávejte zbytečné </a:t>
            </a:r>
            <a:r>
              <a:rPr lang="cs-CZ" dirty="0"/>
              <a:t>detaily.</a:t>
            </a:r>
          </a:p>
          <a:p>
            <a:pPr lvl="0"/>
            <a:r>
              <a:rPr lang="cs-CZ" dirty="0"/>
              <a:t>Pro ozvláštnění doporučuji přiložit </a:t>
            </a:r>
            <a:r>
              <a:rPr lang="cs-CZ" b="1" dirty="0"/>
              <a:t>fotografii</a:t>
            </a:r>
            <a:r>
              <a:rPr lang="cs-CZ" dirty="0"/>
              <a:t>, která vás zachycuje při nějaké aktivitě. </a:t>
            </a:r>
          </a:p>
          <a:p>
            <a:pPr lvl="0"/>
            <a:r>
              <a:rPr lang="cs-CZ" dirty="0"/>
              <a:t>u zaměstnavatelů nebo projektů, kterých jste se účastnili, můžete použít </a:t>
            </a:r>
            <a:r>
              <a:rPr lang="cs-CZ" b="1" dirty="0"/>
              <a:t>odkaz</a:t>
            </a:r>
            <a:r>
              <a:rPr lang="cs-CZ" dirty="0"/>
              <a:t> na </a:t>
            </a:r>
            <a:r>
              <a:rPr lang="cs-CZ" dirty="0" smtClean="0"/>
              <a:t>jejich </a:t>
            </a:r>
            <a:r>
              <a:rPr lang="cs-CZ" dirty="0"/>
              <a:t>web.</a:t>
            </a:r>
          </a:p>
          <a:p>
            <a:endParaRPr lang="cs-CZ" dirty="0"/>
          </a:p>
        </p:txBody>
      </p:sp>
    </p:spTree>
    <p:extLst>
      <p:ext uri="{BB962C8B-B14F-4D97-AF65-F5344CB8AC3E}">
        <p14:creationId xmlns:p14="http://schemas.microsoft.com/office/powerpoint/2010/main" val="1803622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500"/>
                                        <p:tgtEl>
                                          <p:spTgt spid="3">
                                            <p:txEl>
                                              <p:pRg st="0" end="0"/>
                                            </p:txEl>
                                          </p:spTgt>
                                        </p:tgtEl>
                                      </p:cBhvr>
                                    </p:animEffect>
                                    <p:anim calcmode="lin" valueType="num">
                                      <p:cBhvr>
                                        <p:cTn id="8" dur="1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5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500"/>
                                        <p:tgtEl>
                                          <p:spTgt spid="3">
                                            <p:txEl>
                                              <p:pRg st="1" end="1"/>
                                            </p:txEl>
                                          </p:spTgt>
                                        </p:tgtEl>
                                      </p:cBhvr>
                                    </p:animEffect>
                                    <p:anim calcmode="lin" valueType="num">
                                      <p:cBhvr>
                                        <p:cTn id="13" dur="15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5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500"/>
                                        <p:tgtEl>
                                          <p:spTgt spid="3">
                                            <p:txEl>
                                              <p:pRg st="2" end="2"/>
                                            </p:txEl>
                                          </p:spTgt>
                                        </p:tgtEl>
                                      </p:cBhvr>
                                    </p:animEffect>
                                    <p:anim calcmode="lin" valueType="num">
                                      <p:cBhvr>
                                        <p:cTn id="18" dur="15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5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500"/>
                                        <p:tgtEl>
                                          <p:spTgt spid="3">
                                            <p:txEl>
                                              <p:pRg st="3" end="3"/>
                                            </p:txEl>
                                          </p:spTgt>
                                        </p:tgtEl>
                                      </p:cBhvr>
                                    </p:animEffect>
                                    <p:anim calcmode="lin" valueType="num">
                                      <p:cBhvr>
                                        <p:cTn id="23" dur="1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500"/>
                                        <p:tgtEl>
                                          <p:spTgt spid="3">
                                            <p:txEl>
                                              <p:pRg st="4" end="4"/>
                                            </p:txEl>
                                          </p:spTgt>
                                        </p:tgtEl>
                                      </p:cBhvr>
                                    </p:animEffect>
                                    <p:anim calcmode="lin" valueType="num">
                                      <p:cBhvr>
                                        <p:cTn id="30" dur="15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5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500"/>
                                        <p:tgtEl>
                                          <p:spTgt spid="3">
                                            <p:txEl>
                                              <p:pRg st="5" end="5"/>
                                            </p:txEl>
                                          </p:spTgt>
                                        </p:tgtEl>
                                      </p:cBhvr>
                                    </p:animEffect>
                                    <p:anim calcmode="lin" valueType="num">
                                      <p:cBhvr>
                                        <p:cTn id="37" dur="15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5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500"/>
                                        <p:tgtEl>
                                          <p:spTgt spid="3">
                                            <p:txEl>
                                              <p:pRg st="6" end="6"/>
                                            </p:txEl>
                                          </p:spTgt>
                                        </p:tgtEl>
                                      </p:cBhvr>
                                    </p:animEffect>
                                    <p:anim calcmode="lin" valueType="num">
                                      <p:cBhvr>
                                        <p:cTn id="44" dur="15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5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ukázka</a:t>
            </a:r>
            <a:endParaRPr lang="cs-CZ" dirty="0"/>
          </a:p>
        </p:txBody>
      </p:sp>
      <p:sp>
        <p:nvSpPr>
          <p:cNvPr id="3" name="Zástupný symbol pro obsah 2"/>
          <p:cNvSpPr>
            <a:spLocks noGrp="1"/>
          </p:cNvSpPr>
          <p:nvPr>
            <p:ph idx="1"/>
          </p:nvPr>
        </p:nvSpPr>
        <p:spPr>
          <a:xfrm>
            <a:off x="4862945" y="685800"/>
            <a:ext cx="6537375" cy="5366008"/>
          </a:xfrm>
        </p:spPr>
        <p:txBody>
          <a:bodyPr>
            <a:normAutofit/>
          </a:bodyPr>
          <a:lstStyle/>
          <a:p>
            <a:pPr fontAlgn="base"/>
            <a:r>
              <a:rPr lang="cs-CZ" dirty="0"/>
              <a:t>Hana Pachtová (nar. 1971 v Praze) se zprvu věnovala publicistice, v posledním desetiletí se soustředí na psaní prózy. Publikovala časopisecky (Intelektuál, Labyrint Revue, Tvar, </a:t>
            </a:r>
            <a:r>
              <a:rPr lang="cs-CZ" dirty="0" err="1"/>
              <a:t>Weles</a:t>
            </a:r>
            <a:r>
              <a:rPr lang="cs-CZ" dirty="0"/>
              <a:t> aj.) a na vlnách Českého rozhlasu; je zastoupena v antologii „současné české ženské povídky“ Ty, která píšeš (2008). Debutovala povídkovým souborem Bůh je pes (Petrov, 2005), na němž kritika ocenila jak výrazovou zralost, tak schopnost „psychologických průniků do niterného světa, nejčastěji svých vrstevnic“ (V. Novotný). Svojí druhou knížkou, shrnující rozsáhlejší prozaické texty z let 2004–09, potvrzuje Pachtová to, co svým debutem naznačila: nová česká literatura je bohatší o překvapivě osobitou a původní spisovatelku.</a:t>
            </a:r>
          </a:p>
          <a:p>
            <a:pPr lvl="2" fontAlgn="base"/>
            <a:r>
              <a:rPr lang="cs-CZ" i="1" dirty="0"/>
              <a:t>Zdroj životopisu: http://</a:t>
            </a:r>
            <a:r>
              <a:rPr lang="cs-CZ" i="1" dirty="0" smtClean="0"/>
              <a:t>www.knihazlin.cz/autori/hana-pachtova</a:t>
            </a:r>
            <a:endParaRPr lang="cs-CZ" dirty="0"/>
          </a:p>
        </p:txBody>
      </p:sp>
    </p:spTree>
    <p:extLst>
      <p:ext uri="{BB962C8B-B14F-4D97-AF65-F5344CB8AC3E}">
        <p14:creationId xmlns:p14="http://schemas.microsoft.com/office/powerpoint/2010/main" val="1732908889"/>
      </p:ext>
    </p:extLst>
  </p:cSld>
  <p:clrMapOvr>
    <a:masterClrMapping/>
  </p:clrMapOvr>
  <p:timing>
    <p:tnLst>
      <p:par>
        <p:cTn id="1" dur="indefinite" restart="never" nodeType="tmRoot"/>
      </p:par>
    </p:tnLst>
  </p:timing>
</p:sld>
</file>

<file path=ppt/theme/theme1.xml><?xml version="1.0" encoding="utf-8"?>
<a:theme xmlns:a="http://schemas.openxmlformats.org/drawingml/2006/main" name="Atlas">
  <a:themeElements>
    <a:clrScheme name="Oranžovo-červená">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29B3952A-A5A2-4E72-A5C9-A88B41734E04}"/>
    </a:ext>
  </a:extLst>
</a:theme>
</file>

<file path=docProps/app.xml><?xml version="1.0" encoding="utf-8"?>
<Properties xmlns="http://schemas.openxmlformats.org/officeDocument/2006/extended-properties" xmlns:vt="http://schemas.openxmlformats.org/officeDocument/2006/docPropsVTypes">
  <Template>TM16401371[[fn=Atlas]]</Template>
  <TotalTime>14</TotalTime>
  <Words>320</Words>
  <Application>Microsoft Office PowerPoint</Application>
  <PresentationFormat>Širokoúhlá obrazovka</PresentationFormat>
  <Paragraphs>38</Paragraphs>
  <Slides>8</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8</vt:i4>
      </vt:variant>
    </vt:vector>
  </HeadingPairs>
  <TitlesOfParts>
    <vt:vector size="11" baseType="lpstr">
      <vt:lpstr>Century Gothic</vt:lpstr>
      <vt:lpstr>Wingdings</vt:lpstr>
      <vt:lpstr>Atlas</vt:lpstr>
      <vt:lpstr>MEDAILONEK</vt:lpstr>
      <vt:lpstr>Co je medailonek? </vt:lpstr>
      <vt:lpstr>obsah</vt:lpstr>
      <vt:lpstr>Jak uvádět informace</vt:lpstr>
      <vt:lpstr>délka</vt:lpstr>
      <vt:lpstr>styl</vt:lpstr>
      <vt:lpstr>Doporučení</vt:lpstr>
      <vt:lpstr>ukázka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MEDAILONEK</dc:title>
  <dc:creator>FFUK</dc:creator>
  <cp:lastModifiedBy>FFUK</cp:lastModifiedBy>
  <cp:revision>2</cp:revision>
  <dcterms:created xsi:type="dcterms:W3CDTF">2021-01-07T11:38:49Z</dcterms:created>
  <dcterms:modified xsi:type="dcterms:W3CDTF">2021-01-07T11:53:21Z</dcterms:modified>
</cp:coreProperties>
</file>