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0" r:id="rId1"/>
  </p:sldMasterIdLst>
  <p:sldIdLst>
    <p:sldId id="256" r:id="rId2"/>
    <p:sldId id="257" r:id="rId3"/>
    <p:sldId id="259" r:id="rId4"/>
    <p:sldId id="261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50"/>
  </p:normalViewPr>
  <p:slideViewPr>
    <p:cSldViewPr snapToGrid="0" snapToObjects="1">
      <p:cViewPr varScale="1">
        <p:scale>
          <a:sx n="120" d="100"/>
          <a:sy n="120" d="100"/>
        </p:scale>
        <p:origin x="25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4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12/2/21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641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12/2/21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0779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12/2/21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9236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12/2/21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7279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12/2/21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453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12/2/21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7330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12/2/21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7291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12/2/21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128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12/2/21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5805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12/2/21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484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12/2/21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155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12/2/21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0790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9" r:id="rId6"/>
    <p:sldLayoutId id="2147483754" r:id="rId7"/>
    <p:sldLayoutId id="2147483755" r:id="rId8"/>
    <p:sldLayoutId id="2147483756" r:id="rId9"/>
    <p:sldLayoutId id="2147483758" r:id="rId10"/>
    <p:sldLayoutId id="214748375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2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8">
            <a:extLst>
              <a:ext uri="{FF2B5EF4-FFF2-40B4-BE49-F238E27FC236}">
                <a16:creationId xmlns:a16="http://schemas.microsoft.com/office/drawing/2014/main" id="{0AF4F2BA-3C03-4E2C-8ABC-0949B61B3C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3">
            <a:extLst>
              <a:ext uri="{FF2B5EF4-FFF2-40B4-BE49-F238E27FC236}">
                <a16:creationId xmlns:a16="http://schemas.microsoft.com/office/drawing/2014/main" id="{8AC0EBC0-0D60-4225-BDBA-B2EB6DDF937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</a:blip>
          <a:srcRect b="4375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06B10ED5-17A6-4D47-B959-4F03EA7F10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FF"/>
                </a:solidFill>
              </a:rPr>
              <a:t>Boj zblízka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29A49EB-1D02-C34B-96E6-7349BCF480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FF"/>
                </a:solidFill>
              </a:rPr>
              <a:t>Kryty</a:t>
            </a:r>
          </a:p>
        </p:txBody>
      </p:sp>
      <p:cxnSp>
        <p:nvCxnSpPr>
          <p:cNvPr id="19" name="Straight Connector 10">
            <a:extLst>
              <a:ext uri="{FF2B5EF4-FFF2-40B4-BE49-F238E27FC236}">
                <a16:creationId xmlns:a16="http://schemas.microsoft.com/office/drawing/2014/main" id="{A07787ED-5EDC-4C54-AD87-55B60D0FE3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!!footer rectangle">
            <a:extLst>
              <a:ext uri="{FF2B5EF4-FFF2-40B4-BE49-F238E27FC236}">
                <a16:creationId xmlns:a16="http://schemas.microsoft.com/office/drawing/2014/main" id="{B40A8CA7-7D5A-43B0-A1A0-B558ECA9E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82011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EDE26E-19FD-5744-9289-7E9292686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Boj zblízka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7207630-7AF6-104B-A10D-54F90A53D1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Cíl: </a:t>
            </a:r>
            <a:r>
              <a:rPr lang="cs-CZ" dirty="0"/>
              <a:t>seznámit se s kryty -  účel je zabránit či odrazit bezprostřední fyzický útok (kryty: na horní pásmo, na střední pásmo, na spodní pásmo, pomocí tyčovitého předmětu)</a:t>
            </a:r>
          </a:p>
          <a:p>
            <a:endParaRPr lang="cs-CZ" dirty="0"/>
          </a:p>
          <a:p>
            <a:r>
              <a:rPr lang="cs-CZ" b="1" dirty="0"/>
              <a:t>Průběh: </a:t>
            </a:r>
            <a:r>
              <a:rPr lang="cs-CZ" dirty="0"/>
              <a:t>průpravné cvičení, kryty na horní pásmo (horizontální, dlaní, šikmý – jednoduchý a dvojitý), kryt na střední pásmo (vnější), kryt na spodní pásmo (vnitřní), kryty pomocí tyčovitého předmětu</a:t>
            </a:r>
          </a:p>
        </p:txBody>
      </p:sp>
    </p:spTree>
    <p:extLst>
      <p:ext uri="{BB962C8B-B14F-4D97-AF65-F5344CB8AC3E}">
        <p14:creationId xmlns:p14="http://schemas.microsoft.com/office/powerpoint/2010/main" val="34847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748BBD-A890-DA4E-B054-D3F0281FA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Kryty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1B1688-8DD1-6947-8F90-F49C549F3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60698"/>
            <a:ext cx="10058400" cy="4603897"/>
          </a:xfrm>
        </p:spPr>
        <p:txBody>
          <a:bodyPr>
            <a:normAutofit/>
          </a:bodyPr>
          <a:lstStyle/>
          <a:p>
            <a:r>
              <a:rPr lang="cs-CZ" sz="1300" b="1" i="1" dirty="0"/>
              <a:t>Účelem krytů v BZ je </a:t>
            </a:r>
            <a:r>
              <a:rPr lang="cs-CZ" sz="1400" b="1" dirty="0"/>
              <a:t>zabránění či odražení bezprostředního fyzického útoku</a:t>
            </a:r>
            <a:r>
              <a:rPr lang="cs-CZ" sz="1300" b="1" i="1" dirty="0"/>
              <a:t>.</a:t>
            </a:r>
          </a:p>
          <a:p>
            <a:pPr>
              <a:buFont typeface="Wingdings" pitchFamily="2" charset="2"/>
              <a:buChar char="Ø"/>
            </a:pPr>
            <a:r>
              <a:rPr lang="cs-CZ" sz="1300" i="1" dirty="0"/>
              <a:t> Zásady provádění krytů: dynamika, přesnost, síla, správné načasování (účinnost krytu závisí i na přizpůsobení rychlosti úderu či kopu protivníka)</a:t>
            </a:r>
            <a:endParaRPr lang="cs-CZ" sz="1300" dirty="0"/>
          </a:p>
          <a:p>
            <a:pPr>
              <a:buFont typeface="Wingdings" pitchFamily="2" charset="2"/>
              <a:buChar char="Ø"/>
            </a:pPr>
            <a:r>
              <a:rPr lang="cs-CZ" sz="1400" b="1" i="1" dirty="0"/>
              <a:t> </a:t>
            </a:r>
            <a:r>
              <a:rPr lang="cs-CZ" sz="1300" i="1" dirty="0"/>
              <a:t>Krycí plochy: malíková hrana, patka dlaně, předloktí, holenní kost, vnější, vnitřní a spodní část chodidla.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7791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748BBD-A890-DA4E-B054-D3F0281FA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Seznam literatury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1B1688-8DD1-6947-8F90-F49C549F3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60698"/>
            <a:ext cx="10058400" cy="4603897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1400" dirty="0"/>
              <a:t> VÁGNER, Michal. </a:t>
            </a:r>
            <a:r>
              <a:rPr lang="cs-CZ" sz="1400" i="1" dirty="0"/>
              <a:t>K teorii boje zblízka</a:t>
            </a:r>
            <a:r>
              <a:rPr lang="cs-CZ" sz="1400" dirty="0"/>
              <a:t>. Praha: Karolinum, 2008. ISBN 978-80-2461-476-2.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400" i="1" dirty="0"/>
              <a:t> </a:t>
            </a:r>
            <a:r>
              <a:rPr lang="cs-CZ" sz="1400" dirty="0"/>
              <a:t>VÁGNER, Michal. </a:t>
            </a:r>
            <a:r>
              <a:rPr lang="cs-CZ" sz="1400" i="1" dirty="0"/>
              <a:t>1. stupeň boje zblízka</a:t>
            </a:r>
            <a:r>
              <a:rPr lang="cs-CZ" sz="1400" dirty="0"/>
              <a:t>. Praha: 2008.</a:t>
            </a:r>
            <a:endParaRPr lang="cs-CZ" sz="1400" i="1" dirty="0"/>
          </a:p>
          <a:p>
            <a:pPr marL="0" indent="0">
              <a:buNone/>
            </a:pPr>
            <a:endParaRPr lang="cs-CZ" b="1" dirty="0"/>
          </a:p>
          <a:p>
            <a:pPr>
              <a:buFont typeface="Wingdings" pitchFamily="2" charset="2"/>
              <a:buChar char="Ø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20771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AnalogousFromDarkSeedLeftStep">
      <a:dk1>
        <a:srgbClr val="000000"/>
      </a:dk1>
      <a:lt1>
        <a:srgbClr val="FFFFFF"/>
      </a:lt1>
      <a:dk2>
        <a:srgbClr val="242D41"/>
      </a:dk2>
      <a:lt2>
        <a:srgbClr val="E8E5E2"/>
      </a:lt2>
      <a:accent1>
        <a:srgbClr val="2997E7"/>
      </a:accent1>
      <a:accent2>
        <a:srgbClr val="13B3B3"/>
      </a:accent2>
      <a:accent3>
        <a:srgbClr val="21B879"/>
      </a:accent3>
      <a:accent4>
        <a:srgbClr val="14BC31"/>
      </a:accent4>
      <a:accent5>
        <a:srgbClr val="47B921"/>
      </a:accent5>
      <a:accent6>
        <a:srgbClr val="7DB213"/>
      </a:accent6>
      <a:hlink>
        <a:srgbClr val="399431"/>
      </a:hlink>
      <a:folHlink>
        <a:srgbClr val="7F7F7F"/>
      </a:folHlink>
    </a:clrScheme>
    <a:fontScheme name="Retrospect">
      <a:majorFont>
        <a:latin typeface="Arial Nova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 Nova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FFDBACBD070DD419BEEEED858171F5F" ma:contentTypeVersion="4" ma:contentTypeDescription="Vytvoří nový dokument" ma:contentTypeScope="" ma:versionID="2182ec3ddecf41b0afdc471c58791184">
  <xsd:schema xmlns:xsd="http://www.w3.org/2001/XMLSchema" xmlns:xs="http://www.w3.org/2001/XMLSchema" xmlns:p="http://schemas.microsoft.com/office/2006/metadata/properties" xmlns:ns2="e2285f5f-a0f1-4742-bd8a-8c092caa1a6e" xmlns:ns3="786dd7ff-425c-4d0d-8299-61bc4fece3fc" targetNamespace="http://schemas.microsoft.com/office/2006/metadata/properties" ma:root="true" ma:fieldsID="cf2bf133cf7a19d2b5a69bd4a55658b9" ns2:_="" ns3:_="">
    <xsd:import namespace="e2285f5f-a0f1-4742-bd8a-8c092caa1a6e"/>
    <xsd:import namespace="786dd7ff-425c-4d0d-8299-61bc4fece3f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285f5f-a0f1-4742-bd8a-8c092caa1a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6dd7ff-425c-4d0d-8299-61bc4fece3f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FDC84C7-1EC4-49A1-84AB-ADD3046A6040}"/>
</file>

<file path=customXml/itemProps2.xml><?xml version="1.0" encoding="utf-8"?>
<ds:datastoreItem xmlns:ds="http://schemas.openxmlformats.org/officeDocument/2006/customXml" ds:itemID="{045E1590-1338-4625-B4B1-B7F34F428375}"/>
</file>

<file path=customXml/itemProps3.xml><?xml version="1.0" encoding="utf-8"?>
<ds:datastoreItem xmlns:ds="http://schemas.openxmlformats.org/officeDocument/2006/customXml" ds:itemID="{718EBF1B-3D39-45CE-9A12-DE63CC969F5D}"/>
</file>

<file path=docProps/app.xml><?xml version="1.0" encoding="utf-8"?>
<Properties xmlns="http://schemas.openxmlformats.org/officeDocument/2006/extended-properties" xmlns:vt="http://schemas.openxmlformats.org/officeDocument/2006/docPropsVTypes">
  <Template>{C3CB2FD1-364E-634F-BF21-6F1E549C9A16}tf10001119</Template>
  <TotalTime>449</TotalTime>
  <Words>175</Words>
  <Application>Microsoft Macintosh PowerPoint</Application>
  <PresentationFormat>Širokoúhlá obrazovka</PresentationFormat>
  <Paragraphs>13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10" baseType="lpstr">
      <vt:lpstr>Arial</vt:lpstr>
      <vt:lpstr>Arial Nova</vt:lpstr>
      <vt:lpstr>Arial Nova Light</vt:lpstr>
      <vt:lpstr>Calibri</vt:lpstr>
      <vt:lpstr>Wingdings</vt:lpstr>
      <vt:lpstr>RetrospectVTI</vt:lpstr>
      <vt:lpstr>Boj zblízka</vt:lpstr>
      <vt:lpstr>Boj zblízka</vt:lpstr>
      <vt:lpstr>Kryty</vt:lpstr>
      <vt:lpstr>Seznam literatury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Boj zblízka</dc:title>
  <dc:creator>Vladan Oláh</dc:creator>
  <cp:lastModifiedBy>Vladan Oláh</cp:lastModifiedBy>
  <cp:revision>4</cp:revision>
  <dcterms:created xsi:type="dcterms:W3CDTF">2021-12-01T12:47:50Z</dcterms:created>
  <dcterms:modified xsi:type="dcterms:W3CDTF">2021-12-02T14:46:26Z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0x0101005FFDBACBD070DD419BEEEED858171F5F</vt:lpwstr>
  </property>
</Properties>
</file>