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95"/>
  </p:notesMasterIdLst>
  <p:sldIdLst>
    <p:sldId id="287" r:id="rId4"/>
    <p:sldId id="257" r:id="rId5"/>
    <p:sldId id="388" r:id="rId6"/>
    <p:sldId id="387" r:id="rId7"/>
    <p:sldId id="258" r:id="rId8"/>
    <p:sldId id="259" r:id="rId9"/>
    <p:sldId id="260" r:id="rId10"/>
    <p:sldId id="267" r:id="rId11"/>
    <p:sldId id="263" r:id="rId12"/>
    <p:sldId id="264" r:id="rId13"/>
    <p:sldId id="364" r:id="rId14"/>
    <p:sldId id="363" r:id="rId15"/>
    <p:sldId id="269" r:id="rId16"/>
    <p:sldId id="270" r:id="rId17"/>
    <p:sldId id="347" r:id="rId18"/>
    <p:sldId id="348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73" r:id="rId33"/>
    <p:sldId id="298" r:id="rId34"/>
    <p:sldId id="299" r:id="rId35"/>
    <p:sldId id="300" r:id="rId36"/>
    <p:sldId id="359" r:id="rId37"/>
    <p:sldId id="301" r:id="rId38"/>
    <p:sldId id="360" r:id="rId39"/>
    <p:sldId id="302" r:id="rId40"/>
    <p:sldId id="361" r:id="rId41"/>
    <p:sldId id="303" r:id="rId42"/>
    <p:sldId id="304" r:id="rId43"/>
    <p:sldId id="305" r:id="rId44"/>
    <p:sldId id="308" r:id="rId45"/>
    <p:sldId id="309" r:id="rId46"/>
    <p:sldId id="310" r:id="rId47"/>
    <p:sldId id="311" r:id="rId48"/>
    <p:sldId id="312" r:id="rId49"/>
    <p:sldId id="316" r:id="rId50"/>
    <p:sldId id="319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44" r:id="rId59"/>
    <p:sldId id="342" r:id="rId60"/>
    <p:sldId id="343" r:id="rId61"/>
    <p:sldId id="366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9" r:id="rId74"/>
    <p:sldId id="370" r:id="rId75"/>
    <p:sldId id="350" r:id="rId76"/>
    <p:sldId id="352" r:id="rId77"/>
    <p:sldId id="353" r:id="rId78"/>
    <p:sldId id="351" r:id="rId79"/>
    <p:sldId id="354" r:id="rId80"/>
    <p:sldId id="371" r:id="rId81"/>
    <p:sldId id="367" r:id="rId82"/>
    <p:sldId id="345" r:id="rId83"/>
    <p:sldId id="368" r:id="rId84"/>
    <p:sldId id="355" r:id="rId85"/>
    <p:sldId id="356" r:id="rId86"/>
    <p:sldId id="357" r:id="rId87"/>
    <p:sldId id="272" r:id="rId88"/>
    <p:sldId id="372" r:id="rId89"/>
    <p:sldId id="377" r:id="rId90"/>
    <p:sldId id="382" r:id="rId91"/>
    <p:sldId id="384" r:id="rId92"/>
    <p:sldId id="385" r:id="rId93"/>
    <p:sldId id="389" r:id="rId9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5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1D994D-BDE4-44E3-9D30-0EF101BE72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F98EAC0-4BEA-46F8-9DD8-9C07EEDA92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529FD56-1C35-4D2A-91D7-38B9F8DC5DE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796DF5A6-0F2C-4BEF-AFE4-655D0C9E1A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85E2A438-D81C-4D46-8DB4-8288BF77F5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0D7003A5-3BD4-4FF6-85C9-C61F65889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F3D1522-E022-49BE-A185-C2D232B1FB8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CB784E7-2A8C-487F-B893-C7DE2AA127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9E2580-75EA-43CA-881D-7A8196B08DB2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570282B-7159-4715-80C8-63713CB4E8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71957EB6-EB26-4262-822A-9E19CC3B1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C248D5AB-E0C3-4044-9AAF-B76E52E4E8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AAC49C64-ED91-4227-A522-131E5A7B9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B9035995-14CB-4950-9887-3A8CC5A5F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5F324A-63E0-43B0-9F2C-9CC388781618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8FEF9F7C-1B17-4205-BC5F-F304198B34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C028B356-0842-4660-8342-F1A2A280A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A09FFC53-2898-45C0-B9B6-6DB7F6741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A01685-3EF8-4803-A0A4-BC36C1D0BE19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10E79C89-6D83-47C9-B8A3-18BFEC3E1E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0EFA101D-8B3A-45A3-97FB-D0CBA47D3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5DA86AC3-23EE-49E1-976E-448B2B113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5F9933-A9EA-4D9E-84D7-9A0B12E67E30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4BB43800-7D59-49FA-8778-47FC35EA75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2B0FAA19-5BCE-4FE1-97AB-5EA04ED5D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12D90082-A07C-4056-B4B4-05A6E44C3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8D20F3-1E8E-4751-8A33-4A8B2C7AFF0D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75D03E95-3304-4259-8A4A-8740825B4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BC862A90-A844-4FDE-8FEB-20C319C81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2C55EDDF-44EF-4D6F-9FB6-631444605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EF8B77-4CB8-4B56-B483-55B4B2EB0CC3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73C9205E-BABE-4518-A07F-1B2B8702BB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5C623DED-A586-4A49-961C-207739736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05C894A4-7B25-4BF8-A869-678869C16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ACCDD3-57DC-4B8A-A145-2BF5668CDC5E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8E5BC05D-0F9D-4444-A2BC-EB0F950A8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A5810AC5-5AC7-4261-90FF-1500F3FF4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AB03EDE3-1557-4F44-852E-915CB71A4D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41F92E-D337-4F4B-B8D1-07FB9158B9E3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BCA207C4-ED9A-4CF5-A926-88F87AAB0F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3032601A-6583-4F7E-B552-DF197C24B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D4A19178-9A5C-48FE-889B-8B8805C17D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B402A7-8EDC-4471-9584-2BAECE7ECF9F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id="{394DDF6B-7BD3-4823-AAD0-D450919D75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id="{CD7EA292-F7C0-49A3-81CB-3E9A9643D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id="{DB3ED287-CC7B-4A20-8754-D3ED4C538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0A43A8-D94F-4DEE-A09F-65371D50B3F4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B6B2B69C-ED13-49B8-A273-263B2FCAAC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57153E8F-B2ED-4708-B4F1-77DB109D0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7AABEBC2-AFA5-49B1-9187-58B3AACD9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999965-7089-4046-A225-3E07D68526C8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C27E27D2-383A-4F8B-8618-27B97BBE81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25964B29-873F-4085-A0AB-BD1BEC78F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D382F31D-36BC-4FEB-8B5E-4EC3855CC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BD638-1A32-4466-A632-AB5D84E9174E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48880EF1-60AA-48BB-BCC5-E9AF8A7A8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BC0DDF54-582B-4DCE-8B08-A7D72C030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64" name="Zástupný symbol pro číslo snímku 3">
            <a:extLst>
              <a:ext uri="{FF2B5EF4-FFF2-40B4-BE49-F238E27FC236}">
                <a16:creationId xmlns:a16="http://schemas.microsoft.com/office/drawing/2014/main" id="{5AAADC14-1F0D-4A6D-8F76-997B8452F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26EBF3-0F57-4E66-874B-D88D6AF27F2A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283ECA7F-0D07-4C75-A6CF-B572E12FBC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B4F514FB-79E0-4C24-A430-0E9170DEE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16987BDD-9176-4FB2-A4E9-DDA911DD1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820EA8-0DD0-4A95-8A4F-8B018A08ED66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A09555F1-7B7D-4CFD-B8B3-F6CC7E3E9F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55F7D189-5F73-4518-9EA2-6666B2737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4DE6628F-D132-4F9F-9423-6A6CDA0A0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272E15-68E8-4F07-823E-B8A102A0BA83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7C9388AB-B9A6-4FF6-A9E5-B0B62D578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AD5D761D-864B-4132-B3DF-C715B85CC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9C866D81-C18A-4A12-80CC-9B64B5CA7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250678-AC9A-4EA2-8658-36413F7D2864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AF5E6B9A-3FB9-41B7-81E0-AA9D3EF04C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4B6AA73F-E5D7-4553-AEEB-C73AC71B5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id="{E096AFAF-995E-44E8-BDAF-8EAB8F3B5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E8C18A-D691-4858-A973-94DD4A249655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>
            <a:extLst>
              <a:ext uri="{FF2B5EF4-FFF2-40B4-BE49-F238E27FC236}">
                <a16:creationId xmlns:a16="http://schemas.microsoft.com/office/drawing/2014/main" id="{BE988AED-BB45-41F4-B37B-8B86D97325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>
            <a:extLst>
              <a:ext uri="{FF2B5EF4-FFF2-40B4-BE49-F238E27FC236}">
                <a16:creationId xmlns:a16="http://schemas.microsoft.com/office/drawing/2014/main" id="{309237EE-69D5-49A1-8F76-75EA19BB3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04" name="Zástupný symbol pro číslo snímku 3">
            <a:extLst>
              <a:ext uri="{FF2B5EF4-FFF2-40B4-BE49-F238E27FC236}">
                <a16:creationId xmlns:a16="http://schemas.microsoft.com/office/drawing/2014/main" id="{A76B8D69-3D45-49F9-AB88-C1924B49D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09DF11-384F-46D3-999D-9C1B6103ABAA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1F567707-ED2B-403F-BFAE-1F284AD223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E4081C40-A6C3-414B-92B0-F98B41A7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id="{8D33204B-3436-496B-8C2C-DD57A4BB4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3E7993-75AB-4406-B57D-9EE1C1644530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>
            <a:extLst>
              <a:ext uri="{FF2B5EF4-FFF2-40B4-BE49-F238E27FC236}">
                <a16:creationId xmlns:a16="http://schemas.microsoft.com/office/drawing/2014/main" id="{CFCFEA5F-553F-4ECE-B766-89395719B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>
            <a:extLst>
              <a:ext uri="{FF2B5EF4-FFF2-40B4-BE49-F238E27FC236}">
                <a16:creationId xmlns:a16="http://schemas.microsoft.com/office/drawing/2014/main" id="{7111A8C5-E845-4304-8AA9-DFE90C8ED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300" name="Zástupný symbol pro číslo snímku 3">
            <a:extLst>
              <a:ext uri="{FF2B5EF4-FFF2-40B4-BE49-F238E27FC236}">
                <a16:creationId xmlns:a16="http://schemas.microsoft.com/office/drawing/2014/main" id="{37A2A01F-FBE6-4DB7-B1C0-8AE865546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61C0F2-6A97-4BB0-A250-9E1CFA7908B7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99D672A7-2FB7-4B8E-B997-6B415B9A17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E9AFAAC4-8B4B-4AD7-94DF-677F30CC3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7348" name="Zástupný symbol pro číslo snímku 3">
            <a:extLst>
              <a:ext uri="{FF2B5EF4-FFF2-40B4-BE49-F238E27FC236}">
                <a16:creationId xmlns:a16="http://schemas.microsoft.com/office/drawing/2014/main" id="{0ECC6025-3A1B-4FB2-A334-FB2541BE9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8A1CEF-D28C-48D9-9666-8C4143DC7767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9FE68CCC-3E6F-42B4-929E-73550B50FC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E872F933-3E38-4578-AF77-085B500BC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777D900E-E395-4B89-AC20-0E3F7C637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461ED8-EED5-47B4-960D-C9AF9FD73F16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C27E27D2-383A-4F8B-8618-27B97BBE81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25964B29-873F-4085-A0AB-BD1BEC78F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D382F31D-36BC-4FEB-8B5E-4EC3855CC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BD638-1A32-4466-A632-AB5D84E9174E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3631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>
            <a:extLst>
              <a:ext uri="{FF2B5EF4-FFF2-40B4-BE49-F238E27FC236}">
                <a16:creationId xmlns:a16="http://schemas.microsoft.com/office/drawing/2014/main" id="{3052F86B-59FE-41C5-B1BE-033F351DCD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>
            <a:extLst>
              <a:ext uri="{FF2B5EF4-FFF2-40B4-BE49-F238E27FC236}">
                <a16:creationId xmlns:a16="http://schemas.microsoft.com/office/drawing/2014/main" id="{A3846D4D-A761-43DD-BE34-9095F24E2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444" name="Zástupný symbol pro číslo snímku 3">
            <a:extLst>
              <a:ext uri="{FF2B5EF4-FFF2-40B4-BE49-F238E27FC236}">
                <a16:creationId xmlns:a16="http://schemas.microsoft.com/office/drawing/2014/main" id="{FD7F6438-D30C-489F-B222-8BC85241B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B327D5-FAEE-424A-BECA-68273C9EF0D4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>
            <a:extLst>
              <a:ext uri="{FF2B5EF4-FFF2-40B4-BE49-F238E27FC236}">
                <a16:creationId xmlns:a16="http://schemas.microsoft.com/office/drawing/2014/main" id="{4312E789-93AA-4717-A638-82AA9E410A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>
            <a:extLst>
              <a:ext uri="{FF2B5EF4-FFF2-40B4-BE49-F238E27FC236}">
                <a16:creationId xmlns:a16="http://schemas.microsoft.com/office/drawing/2014/main" id="{F4ACBB46-6F9B-46FC-BCF5-991F0887E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3492" name="Zástupný symbol pro číslo snímku 3">
            <a:extLst>
              <a:ext uri="{FF2B5EF4-FFF2-40B4-BE49-F238E27FC236}">
                <a16:creationId xmlns:a16="http://schemas.microsoft.com/office/drawing/2014/main" id="{A92A7CC7-0B83-4054-94F8-95B153283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CA9740-DA16-46B5-A84A-85E8C630C83A}" type="slidenum">
              <a:rPr lang="cs-CZ" altLang="cs-CZ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>
            <a:extLst>
              <a:ext uri="{FF2B5EF4-FFF2-40B4-BE49-F238E27FC236}">
                <a16:creationId xmlns:a16="http://schemas.microsoft.com/office/drawing/2014/main" id="{9736A295-70D6-4647-8940-F6E04CBB1E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>
            <a:extLst>
              <a:ext uri="{FF2B5EF4-FFF2-40B4-BE49-F238E27FC236}">
                <a16:creationId xmlns:a16="http://schemas.microsoft.com/office/drawing/2014/main" id="{5BC1A2D9-7963-4FB4-92B7-F3FF7BB3D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5540" name="Zástupný symbol pro číslo snímku 3">
            <a:extLst>
              <a:ext uri="{FF2B5EF4-FFF2-40B4-BE49-F238E27FC236}">
                <a16:creationId xmlns:a16="http://schemas.microsoft.com/office/drawing/2014/main" id="{3A53A6ED-3FB6-4818-9697-D8F6ADE509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553F8C-599E-4E2E-9B74-FCDF3685927C}" type="slidenum">
              <a:rPr lang="cs-CZ" altLang="cs-CZ"/>
              <a:pPr>
                <a:spcBef>
                  <a:spcPct val="0"/>
                </a:spcBef>
              </a:pPr>
              <a:t>32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8BBAFCB6-1321-4D2B-9B48-DA54A2E130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6ECE822D-17D2-44EF-806E-2785F9756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588" name="Zástupný symbol pro číslo snímku 3">
            <a:extLst>
              <a:ext uri="{FF2B5EF4-FFF2-40B4-BE49-F238E27FC236}">
                <a16:creationId xmlns:a16="http://schemas.microsoft.com/office/drawing/2014/main" id="{857A973B-74A9-4CFD-8368-C5448EDE0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0B0FB7-746C-4640-A8E0-F15C49D995F4}" type="slidenum">
              <a:rPr lang="cs-CZ" altLang="cs-CZ"/>
              <a:pPr>
                <a:spcBef>
                  <a:spcPct val="0"/>
                </a:spcBef>
              </a:pPr>
              <a:t>33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>
            <a:extLst>
              <a:ext uri="{FF2B5EF4-FFF2-40B4-BE49-F238E27FC236}">
                <a16:creationId xmlns:a16="http://schemas.microsoft.com/office/drawing/2014/main" id="{518A34B3-689D-42AC-9CA1-AC4EEFD4C3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Zástupný symbol pro poznámky 2">
            <a:extLst>
              <a:ext uri="{FF2B5EF4-FFF2-40B4-BE49-F238E27FC236}">
                <a16:creationId xmlns:a16="http://schemas.microsoft.com/office/drawing/2014/main" id="{B949BEB5-7D90-4FD0-AC9C-E1D9A2E0D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9636" name="Zástupný symbol pro číslo snímku 3">
            <a:extLst>
              <a:ext uri="{FF2B5EF4-FFF2-40B4-BE49-F238E27FC236}">
                <a16:creationId xmlns:a16="http://schemas.microsoft.com/office/drawing/2014/main" id="{7681472B-4B13-4B06-A988-72B877687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4F59E8-EBA9-4223-A7A4-37C576DA4BCD}" type="slidenum">
              <a:rPr lang="cs-CZ" altLang="cs-CZ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>
            <a:extLst>
              <a:ext uri="{FF2B5EF4-FFF2-40B4-BE49-F238E27FC236}">
                <a16:creationId xmlns:a16="http://schemas.microsoft.com/office/drawing/2014/main" id="{44C8C797-ADCE-4D52-934C-1CB1AF94CD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Zástupný symbol pro poznámky 2">
            <a:extLst>
              <a:ext uri="{FF2B5EF4-FFF2-40B4-BE49-F238E27FC236}">
                <a16:creationId xmlns:a16="http://schemas.microsoft.com/office/drawing/2014/main" id="{86623380-9401-4D10-888B-5EBB90C9E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1684" name="Zástupný symbol pro číslo snímku 3">
            <a:extLst>
              <a:ext uri="{FF2B5EF4-FFF2-40B4-BE49-F238E27FC236}">
                <a16:creationId xmlns:a16="http://schemas.microsoft.com/office/drawing/2014/main" id="{54779233-C44D-45E9-A3CF-233829EC5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DBF58B-9563-452B-A290-5050C7B05B7D}" type="slidenum">
              <a:rPr lang="cs-CZ" altLang="cs-CZ"/>
              <a:pPr>
                <a:spcBef>
                  <a:spcPct val="0"/>
                </a:spcBef>
              </a:pPr>
              <a:t>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>
            <a:extLst>
              <a:ext uri="{FF2B5EF4-FFF2-40B4-BE49-F238E27FC236}">
                <a16:creationId xmlns:a16="http://schemas.microsoft.com/office/drawing/2014/main" id="{AD133702-75D4-4B70-8918-97121F2D33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Zástupný symbol pro poznámky 2">
            <a:extLst>
              <a:ext uri="{FF2B5EF4-FFF2-40B4-BE49-F238E27FC236}">
                <a16:creationId xmlns:a16="http://schemas.microsoft.com/office/drawing/2014/main" id="{4F636AD1-882E-46E7-BB91-4E47BC8EE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3732" name="Zástupný symbol pro číslo snímku 3">
            <a:extLst>
              <a:ext uri="{FF2B5EF4-FFF2-40B4-BE49-F238E27FC236}">
                <a16:creationId xmlns:a16="http://schemas.microsoft.com/office/drawing/2014/main" id="{C7800214-243E-47A5-AA01-B3342B26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6BF3C4-4784-490F-8AFF-0504BF805DB6}" type="slidenum">
              <a:rPr lang="cs-CZ" altLang="cs-CZ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>
            <a:extLst>
              <a:ext uri="{FF2B5EF4-FFF2-40B4-BE49-F238E27FC236}">
                <a16:creationId xmlns:a16="http://schemas.microsoft.com/office/drawing/2014/main" id="{158B0F04-D503-4A62-9884-0CA4451DBE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Zástupný symbol pro poznámky 2">
            <a:extLst>
              <a:ext uri="{FF2B5EF4-FFF2-40B4-BE49-F238E27FC236}">
                <a16:creationId xmlns:a16="http://schemas.microsoft.com/office/drawing/2014/main" id="{916C571C-5F96-4A62-90D6-B3AC3D796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5780" name="Zástupný symbol pro číslo snímku 3">
            <a:extLst>
              <a:ext uri="{FF2B5EF4-FFF2-40B4-BE49-F238E27FC236}">
                <a16:creationId xmlns:a16="http://schemas.microsoft.com/office/drawing/2014/main" id="{2B371814-8E9D-4D33-9878-6557B6861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86FF84-D514-43D6-832B-4EC9C50FCC02}" type="slidenum">
              <a:rPr lang="cs-CZ" altLang="cs-CZ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>
            <a:extLst>
              <a:ext uri="{FF2B5EF4-FFF2-40B4-BE49-F238E27FC236}">
                <a16:creationId xmlns:a16="http://schemas.microsoft.com/office/drawing/2014/main" id="{03FA7832-8D9D-4ACD-8D1E-BEDD677A7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Zástupný symbol pro poznámky 2">
            <a:extLst>
              <a:ext uri="{FF2B5EF4-FFF2-40B4-BE49-F238E27FC236}">
                <a16:creationId xmlns:a16="http://schemas.microsoft.com/office/drawing/2014/main" id="{89C64332-9C10-4545-B67A-296E72AEB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7828" name="Zástupný symbol pro číslo snímku 3">
            <a:extLst>
              <a:ext uri="{FF2B5EF4-FFF2-40B4-BE49-F238E27FC236}">
                <a16:creationId xmlns:a16="http://schemas.microsoft.com/office/drawing/2014/main" id="{EEE0ADE3-DEE7-4B3A-A4AA-6090ED1CD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EEB041-8747-4CC4-8350-964ECF4BF171}" type="slidenum">
              <a:rPr lang="cs-CZ" altLang="cs-CZ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>
            <a:extLst>
              <a:ext uri="{FF2B5EF4-FFF2-40B4-BE49-F238E27FC236}">
                <a16:creationId xmlns:a16="http://schemas.microsoft.com/office/drawing/2014/main" id="{4953EB6B-3E6D-456F-9001-B78A6164A5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Zástupný symbol pro poznámky 2">
            <a:extLst>
              <a:ext uri="{FF2B5EF4-FFF2-40B4-BE49-F238E27FC236}">
                <a16:creationId xmlns:a16="http://schemas.microsoft.com/office/drawing/2014/main" id="{6A941247-0ABA-46FA-A0FD-869A0C83E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9876" name="Zástupný symbol pro číslo snímku 3">
            <a:extLst>
              <a:ext uri="{FF2B5EF4-FFF2-40B4-BE49-F238E27FC236}">
                <a16:creationId xmlns:a16="http://schemas.microsoft.com/office/drawing/2014/main" id="{1EACB592-99CF-48D7-900B-0F0B52026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D208A7-0AF3-4579-B445-93A86E0762FC}" type="slidenum">
              <a:rPr lang="cs-CZ" altLang="cs-CZ"/>
              <a:pPr>
                <a:spcBef>
                  <a:spcPct val="0"/>
                </a:spcBef>
              </a:pPr>
              <a:t>39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B89F2375-1EC6-496F-9472-6164E42C6E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EEF6FCDC-76CE-4304-9210-493F57BF7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E9ED512A-C3AF-430D-ABD6-6F550A046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692486-2341-49A5-B68D-CDF4F62BC82D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>
            <a:extLst>
              <a:ext uri="{FF2B5EF4-FFF2-40B4-BE49-F238E27FC236}">
                <a16:creationId xmlns:a16="http://schemas.microsoft.com/office/drawing/2014/main" id="{6FE5BE9A-E9D8-46E3-97B7-5B44D32541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>
            <a:extLst>
              <a:ext uri="{FF2B5EF4-FFF2-40B4-BE49-F238E27FC236}">
                <a16:creationId xmlns:a16="http://schemas.microsoft.com/office/drawing/2014/main" id="{57BE2420-B547-41B9-97AE-E7B0F380B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24" name="Zástupný symbol pro číslo snímku 3">
            <a:extLst>
              <a:ext uri="{FF2B5EF4-FFF2-40B4-BE49-F238E27FC236}">
                <a16:creationId xmlns:a16="http://schemas.microsoft.com/office/drawing/2014/main" id="{707FFE9D-7D7C-4CE0-9DEE-32E28614C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329A9F-7CFC-4C01-9161-CC3639928B81}" type="slidenum">
              <a:rPr lang="cs-CZ" altLang="cs-CZ"/>
              <a:pPr>
                <a:spcBef>
                  <a:spcPct val="0"/>
                </a:spcBef>
              </a:pPr>
              <a:t>40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>
            <a:extLst>
              <a:ext uri="{FF2B5EF4-FFF2-40B4-BE49-F238E27FC236}">
                <a16:creationId xmlns:a16="http://schemas.microsoft.com/office/drawing/2014/main" id="{118FCFC9-F15B-4496-8FB7-62579E1D1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Zástupný symbol pro poznámky 2">
            <a:extLst>
              <a:ext uri="{FF2B5EF4-FFF2-40B4-BE49-F238E27FC236}">
                <a16:creationId xmlns:a16="http://schemas.microsoft.com/office/drawing/2014/main" id="{DD1A51E8-456C-4483-82B4-DFC47FF00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3972" name="Zástupný symbol pro číslo snímku 3">
            <a:extLst>
              <a:ext uri="{FF2B5EF4-FFF2-40B4-BE49-F238E27FC236}">
                <a16:creationId xmlns:a16="http://schemas.microsoft.com/office/drawing/2014/main" id="{70966D6E-8948-483E-91EF-46F125606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180516-22BB-467F-BC0D-F3C05274EAC2}" type="slidenum">
              <a:rPr lang="cs-CZ" altLang="cs-CZ"/>
              <a:pPr>
                <a:spcBef>
                  <a:spcPct val="0"/>
                </a:spcBef>
              </a:pPr>
              <a:t>41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>
            <a:extLst>
              <a:ext uri="{FF2B5EF4-FFF2-40B4-BE49-F238E27FC236}">
                <a16:creationId xmlns:a16="http://schemas.microsoft.com/office/drawing/2014/main" id="{56D6AA73-6787-41FF-A1DC-80A62800D3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Zástupný symbol pro poznámky 2">
            <a:extLst>
              <a:ext uri="{FF2B5EF4-FFF2-40B4-BE49-F238E27FC236}">
                <a16:creationId xmlns:a16="http://schemas.microsoft.com/office/drawing/2014/main" id="{2C8BB5BE-AC78-4D05-9482-F6374A2E0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6020" name="Zástupný symbol pro číslo snímku 3">
            <a:extLst>
              <a:ext uri="{FF2B5EF4-FFF2-40B4-BE49-F238E27FC236}">
                <a16:creationId xmlns:a16="http://schemas.microsoft.com/office/drawing/2014/main" id="{3470FA41-663E-483A-801D-C331407894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0E2A3C-0940-4EE1-B97D-CB59448CA233}" type="slidenum">
              <a:rPr lang="cs-CZ" altLang="cs-CZ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>
            <a:extLst>
              <a:ext uri="{FF2B5EF4-FFF2-40B4-BE49-F238E27FC236}">
                <a16:creationId xmlns:a16="http://schemas.microsoft.com/office/drawing/2014/main" id="{3CEE6A24-26ED-4217-BD1E-9E591D63F2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Zástupný symbol pro poznámky 2">
            <a:extLst>
              <a:ext uri="{FF2B5EF4-FFF2-40B4-BE49-F238E27FC236}">
                <a16:creationId xmlns:a16="http://schemas.microsoft.com/office/drawing/2014/main" id="{4C3BC2C1-A17D-4B56-9CC2-4E456FE0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8068" name="Zástupný symbol pro číslo snímku 3">
            <a:extLst>
              <a:ext uri="{FF2B5EF4-FFF2-40B4-BE49-F238E27FC236}">
                <a16:creationId xmlns:a16="http://schemas.microsoft.com/office/drawing/2014/main" id="{572E38CC-A93B-430A-AD83-3A87E8B98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9A01AC-064B-4E1A-804C-34EC44749717}" type="slidenum">
              <a:rPr lang="cs-CZ" altLang="cs-CZ"/>
              <a:pPr>
                <a:spcBef>
                  <a:spcPct val="0"/>
                </a:spcBef>
              </a:pPr>
              <a:t>43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>
            <a:extLst>
              <a:ext uri="{FF2B5EF4-FFF2-40B4-BE49-F238E27FC236}">
                <a16:creationId xmlns:a16="http://schemas.microsoft.com/office/drawing/2014/main" id="{81FA8AF3-D655-4E1A-8C20-4DE4045843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>
            <a:extLst>
              <a:ext uri="{FF2B5EF4-FFF2-40B4-BE49-F238E27FC236}">
                <a16:creationId xmlns:a16="http://schemas.microsoft.com/office/drawing/2014/main" id="{1C7E4D65-0E27-492F-9E52-852C93B5E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0116" name="Zástupný symbol pro číslo snímku 3">
            <a:extLst>
              <a:ext uri="{FF2B5EF4-FFF2-40B4-BE49-F238E27FC236}">
                <a16:creationId xmlns:a16="http://schemas.microsoft.com/office/drawing/2014/main" id="{CB101F01-8B8A-4579-B209-7C181876E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3FB64A-87A9-423B-A354-DDDC69320F00}" type="slidenum">
              <a:rPr lang="cs-CZ" altLang="cs-CZ"/>
              <a:pPr>
                <a:spcBef>
                  <a:spcPct val="0"/>
                </a:spcBef>
              </a:pPr>
              <a:t>44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>
            <a:extLst>
              <a:ext uri="{FF2B5EF4-FFF2-40B4-BE49-F238E27FC236}">
                <a16:creationId xmlns:a16="http://schemas.microsoft.com/office/drawing/2014/main" id="{95179AEF-C64C-4F10-993A-73243C9462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Zástupný symbol pro poznámky 2">
            <a:extLst>
              <a:ext uri="{FF2B5EF4-FFF2-40B4-BE49-F238E27FC236}">
                <a16:creationId xmlns:a16="http://schemas.microsoft.com/office/drawing/2014/main" id="{3696AD74-7AFF-4807-ABE5-56AB5C2DA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2164" name="Zástupný symbol pro číslo snímku 3">
            <a:extLst>
              <a:ext uri="{FF2B5EF4-FFF2-40B4-BE49-F238E27FC236}">
                <a16:creationId xmlns:a16="http://schemas.microsoft.com/office/drawing/2014/main" id="{9F2064D2-41D7-409A-BD09-947F465C3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B8DA90-43F4-4CD7-8037-29EFC6767294}" type="slidenum">
              <a:rPr lang="cs-CZ" altLang="cs-CZ"/>
              <a:pPr>
                <a:spcBef>
                  <a:spcPct val="0"/>
                </a:spcBef>
              </a:pPr>
              <a:t>45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>
            <a:extLst>
              <a:ext uri="{FF2B5EF4-FFF2-40B4-BE49-F238E27FC236}">
                <a16:creationId xmlns:a16="http://schemas.microsoft.com/office/drawing/2014/main" id="{17ABCCFA-4EFF-42D9-BE98-EACA53DDCE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Zástupný symbol pro poznámky 2">
            <a:extLst>
              <a:ext uri="{FF2B5EF4-FFF2-40B4-BE49-F238E27FC236}">
                <a16:creationId xmlns:a16="http://schemas.microsoft.com/office/drawing/2014/main" id="{972AB419-86EC-46F6-8C78-5B890285D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4212" name="Zástupný symbol pro číslo snímku 3">
            <a:extLst>
              <a:ext uri="{FF2B5EF4-FFF2-40B4-BE49-F238E27FC236}">
                <a16:creationId xmlns:a16="http://schemas.microsoft.com/office/drawing/2014/main" id="{C38F4AC4-2DF2-490A-87D5-D66FEBEE9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5C317-A66F-45CC-8266-4A0BF781352A}" type="slidenum">
              <a:rPr lang="cs-CZ" altLang="cs-CZ"/>
              <a:pPr>
                <a:spcBef>
                  <a:spcPct val="0"/>
                </a:spcBef>
              </a:pPr>
              <a:t>46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>
            <a:extLst>
              <a:ext uri="{FF2B5EF4-FFF2-40B4-BE49-F238E27FC236}">
                <a16:creationId xmlns:a16="http://schemas.microsoft.com/office/drawing/2014/main" id="{BE55A05C-5226-4E5D-84C6-D8F2102732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Zástupný symbol pro poznámky 2">
            <a:extLst>
              <a:ext uri="{FF2B5EF4-FFF2-40B4-BE49-F238E27FC236}">
                <a16:creationId xmlns:a16="http://schemas.microsoft.com/office/drawing/2014/main" id="{0CBCB226-A426-422A-BE7D-02257D74F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6260" name="Zástupný symbol pro číslo snímku 3">
            <a:extLst>
              <a:ext uri="{FF2B5EF4-FFF2-40B4-BE49-F238E27FC236}">
                <a16:creationId xmlns:a16="http://schemas.microsoft.com/office/drawing/2014/main" id="{4EF81D5C-E62B-49A0-8AC4-3791296A0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CB6680-B88F-4401-AC4D-075F23FA06BF}" type="slidenum">
              <a:rPr lang="cs-CZ" altLang="cs-CZ"/>
              <a:pPr>
                <a:spcBef>
                  <a:spcPct val="0"/>
                </a:spcBef>
              </a:pPr>
              <a:t>47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>
            <a:extLst>
              <a:ext uri="{FF2B5EF4-FFF2-40B4-BE49-F238E27FC236}">
                <a16:creationId xmlns:a16="http://schemas.microsoft.com/office/drawing/2014/main" id="{B17F155B-A6D3-4977-86AC-CCEFE6BA4A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Zástupný symbol pro poznámky 2">
            <a:extLst>
              <a:ext uri="{FF2B5EF4-FFF2-40B4-BE49-F238E27FC236}">
                <a16:creationId xmlns:a16="http://schemas.microsoft.com/office/drawing/2014/main" id="{EAC394A5-6F79-467F-BDE8-D0FA9E02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8308" name="Zástupný symbol pro číslo snímku 3">
            <a:extLst>
              <a:ext uri="{FF2B5EF4-FFF2-40B4-BE49-F238E27FC236}">
                <a16:creationId xmlns:a16="http://schemas.microsoft.com/office/drawing/2014/main" id="{4F9666D7-FCFF-4955-9867-CF9EDCD46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309496-9498-42E9-A507-C6C7EAD952A8}" type="slidenum">
              <a:rPr lang="cs-CZ" altLang="cs-CZ"/>
              <a:pPr>
                <a:spcBef>
                  <a:spcPct val="0"/>
                </a:spcBef>
              </a:pPr>
              <a:t>48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>
            <a:extLst>
              <a:ext uri="{FF2B5EF4-FFF2-40B4-BE49-F238E27FC236}">
                <a16:creationId xmlns:a16="http://schemas.microsoft.com/office/drawing/2014/main" id="{80FBBCDF-5B3C-4F29-92D4-3388986A8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Zástupný symbol pro poznámky 2">
            <a:extLst>
              <a:ext uri="{FF2B5EF4-FFF2-40B4-BE49-F238E27FC236}">
                <a16:creationId xmlns:a16="http://schemas.microsoft.com/office/drawing/2014/main" id="{9713FC79-7535-4CAE-B783-745440B74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0356" name="Zástupný symbol pro číslo snímku 3">
            <a:extLst>
              <a:ext uri="{FF2B5EF4-FFF2-40B4-BE49-F238E27FC236}">
                <a16:creationId xmlns:a16="http://schemas.microsoft.com/office/drawing/2014/main" id="{D0F353D4-62E0-4A79-BB6D-943379F74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7FDD43-B7FF-4E33-B0CC-726338D36FE3}" type="slidenum">
              <a:rPr lang="cs-CZ" altLang="cs-CZ"/>
              <a:pPr>
                <a:spcBef>
                  <a:spcPct val="0"/>
                </a:spcBef>
              </a:pPr>
              <a:t>49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06EDFEF-2B95-40C5-8191-663339C41D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40C9E2-C1EE-4390-A4BD-192A3B40DA9A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997D8AB-B538-4E7F-B8CC-B7F0C328C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A0DFF48-040C-4E69-B294-799F38EE2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Prvními průkopníky těchto aktivit u nás jsou zakladatelé studentských kroužků prof. F. Smotlacha a odborný inspektor tělocviku prof. J. Klenka. 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>
            <a:extLst>
              <a:ext uri="{FF2B5EF4-FFF2-40B4-BE49-F238E27FC236}">
                <a16:creationId xmlns:a16="http://schemas.microsoft.com/office/drawing/2014/main" id="{75DCDF13-B5FF-4E7A-BDA5-C96B7A8EB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Zástupný symbol pro poznámky 2">
            <a:extLst>
              <a:ext uri="{FF2B5EF4-FFF2-40B4-BE49-F238E27FC236}">
                <a16:creationId xmlns:a16="http://schemas.microsoft.com/office/drawing/2014/main" id="{20AAB662-2DD0-4FF5-88E2-0F2C7143E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2404" name="Zástupný symbol pro číslo snímku 3">
            <a:extLst>
              <a:ext uri="{FF2B5EF4-FFF2-40B4-BE49-F238E27FC236}">
                <a16:creationId xmlns:a16="http://schemas.microsoft.com/office/drawing/2014/main" id="{7704DD40-624E-4874-8E27-477F941B9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85D1A7-BF39-4B78-849C-8CCE8BC073EC}" type="slidenum">
              <a:rPr lang="cs-CZ" altLang="cs-CZ"/>
              <a:pPr>
                <a:spcBef>
                  <a:spcPct val="0"/>
                </a:spcBef>
              </a:pPr>
              <a:t>50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>
            <a:extLst>
              <a:ext uri="{FF2B5EF4-FFF2-40B4-BE49-F238E27FC236}">
                <a16:creationId xmlns:a16="http://schemas.microsoft.com/office/drawing/2014/main" id="{99CAB459-B2E2-4A67-9F8F-D21EA57F53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Zástupný symbol pro poznámky 2">
            <a:extLst>
              <a:ext uri="{FF2B5EF4-FFF2-40B4-BE49-F238E27FC236}">
                <a16:creationId xmlns:a16="http://schemas.microsoft.com/office/drawing/2014/main" id="{2E12B856-2344-4DFD-A93F-B3EFB56D9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4452" name="Zástupný symbol pro číslo snímku 3">
            <a:extLst>
              <a:ext uri="{FF2B5EF4-FFF2-40B4-BE49-F238E27FC236}">
                <a16:creationId xmlns:a16="http://schemas.microsoft.com/office/drawing/2014/main" id="{E3F0A5A6-2C39-43E6-831F-F87A99AEE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EAC505-9A07-475B-BE85-FA5CF00D52A3}" type="slidenum">
              <a:rPr lang="cs-CZ" altLang="cs-CZ"/>
              <a:pPr>
                <a:spcBef>
                  <a:spcPct val="0"/>
                </a:spcBef>
              </a:pPr>
              <a:t>51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>
            <a:extLst>
              <a:ext uri="{FF2B5EF4-FFF2-40B4-BE49-F238E27FC236}">
                <a16:creationId xmlns:a16="http://schemas.microsoft.com/office/drawing/2014/main" id="{3C5C7CE0-10F0-4D84-AC80-B50C9B90AB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Zástupný symbol pro poznámky 2">
            <a:extLst>
              <a:ext uri="{FF2B5EF4-FFF2-40B4-BE49-F238E27FC236}">
                <a16:creationId xmlns:a16="http://schemas.microsoft.com/office/drawing/2014/main" id="{2C0AD7CB-A43D-4BBF-9900-8B9FA1557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6500" name="Zástupný symbol pro číslo snímku 3">
            <a:extLst>
              <a:ext uri="{FF2B5EF4-FFF2-40B4-BE49-F238E27FC236}">
                <a16:creationId xmlns:a16="http://schemas.microsoft.com/office/drawing/2014/main" id="{BFEFAD94-8624-4A85-88E6-7DDE2A463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3B5EB1-83A9-4521-BF07-F05DFF6B4C0F}" type="slidenum">
              <a:rPr lang="cs-CZ" altLang="cs-CZ"/>
              <a:pPr>
                <a:spcBef>
                  <a:spcPct val="0"/>
                </a:spcBef>
              </a:pPr>
              <a:t>52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>
            <a:extLst>
              <a:ext uri="{FF2B5EF4-FFF2-40B4-BE49-F238E27FC236}">
                <a16:creationId xmlns:a16="http://schemas.microsoft.com/office/drawing/2014/main" id="{AC7FA42B-D805-4C9D-86CB-8F51FCA3F2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Zástupný symbol pro poznámky 2">
            <a:extLst>
              <a:ext uri="{FF2B5EF4-FFF2-40B4-BE49-F238E27FC236}">
                <a16:creationId xmlns:a16="http://schemas.microsoft.com/office/drawing/2014/main" id="{3E5A3D72-CF39-4110-B5CA-196B5ABB3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8548" name="Zástupný symbol pro číslo snímku 3">
            <a:extLst>
              <a:ext uri="{FF2B5EF4-FFF2-40B4-BE49-F238E27FC236}">
                <a16:creationId xmlns:a16="http://schemas.microsoft.com/office/drawing/2014/main" id="{1E289D6E-36BF-4B6B-942E-4F1DA7CDE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04C81B-6697-42B5-BA85-C30FC97F980E}" type="slidenum">
              <a:rPr lang="cs-CZ" altLang="cs-CZ"/>
              <a:pPr>
                <a:spcBef>
                  <a:spcPct val="0"/>
                </a:spcBef>
              </a:pPr>
              <a:t>53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>
            <a:extLst>
              <a:ext uri="{FF2B5EF4-FFF2-40B4-BE49-F238E27FC236}">
                <a16:creationId xmlns:a16="http://schemas.microsoft.com/office/drawing/2014/main" id="{82338C8F-4AC7-48ED-8259-1B5E978E97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Zástupný symbol pro poznámky 2">
            <a:extLst>
              <a:ext uri="{FF2B5EF4-FFF2-40B4-BE49-F238E27FC236}">
                <a16:creationId xmlns:a16="http://schemas.microsoft.com/office/drawing/2014/main" id="{DE45EBC8-784B-4426-8CD7-29F03AD75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0596" name="Zástupný symbol pro číslo snímku 3">
            <a:extLst>
              <a:ext uri="{FF2B5EF4-FFF2-40B4-BE49-F238E27FC236}">
                <a16:creationId xmlns:a16="http://schemas.microsoft.com/office/drawing/2014/main" id="{C5680220-BF25-4A26-8AB5-35D1C6A76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FA070F-F4F8-48EC-892E-A57A7B30A338}" type="slidenum">
              <a:rPr lang="cs-CZ" altLang="cs-CZ"/>
              <a:pPr>
                <a:spcBef>
                  <a:spcPct val="0"/>
                </a:spcBef>
              </a:pPr>
              <a:t>54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>
            <a:extLst>
              <a:ext uri="{FF2B5EF4-FFF2-40B4-BE49-F238E27FC236}">
                <a16:creationId xmlns:a16="http://schemas.microsoft.com/office/drawing/2014/main" id="{1EACB857-F478-4AC3-9468-FA52F71429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Zástupný symbol pro poznámky 2">
            <a:extLst>
              <a:ext uri="{FF2B5EF4-FFF2-40B4-BE49-F238E27FC236}">
                <a16:creationId xmlns:a16="http://schemas.microsoft.com/office/drawing/2014/main" id="{FEB2D781-72A7-471E-8D9C-50022306D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644" name="Zástupný symbol pro číslo snímku 3">
            <a:extLst>
              <a:ext uri="{FF2B5EF4-FFF2-40B4-BE49-F238E27FC236}">
                <a16:creationId xmlns:a16="http://schemas.microsoft.com/office/drawing/2014/main" id="{8DEB8EC8-F3CE-4458-A64B-641FECE78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43379C-C38E-4E0D-BBCF-B1A92357BFAC}" type="slidenum">
              <a:rPr lang="cs-CZ" altLang="cs-CZ"/>
              <a:pPr>
                <a:spcBef>
                  <a:spcPct val="0"/>
                </a:spcBef>
              </a:pPr>
              <a:t>55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>
            <a:extLst>
              <a:ext uri="{FF2B5EF4-FFF2-40B4-BE49-F238E27FC236}">
                <a16:creationId xmlns:a16="http://schemas.microsoft.com/office/drawing/2014/main" id="{C8A8C3BD-CA53-4CD2-99A8-EA6625234B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Zástupný symbol pro poznámky 2">
            <a:extLst>
              <a:ext uri="{FF2B5EF4-FFF2-40B4-BE49-F238E27FC236}">
                <a16:creationId xmlns:a16="http://schemas.microsoft.com/office/drawing/2014/main" id="{DC99F5C7-2ACF-470D-A76A-EB39FD7F6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4692" name="Zástupný symbol pro číslo snímku 3">
            <a:extLst>
              <a:ext uri="{FF2B5EF4-FFF2-40B4-BE49-F238E27FC236}">
                <a16:creationId xmlns:a16="http://schemas.microsoft.com/office/drawing/2014/main" id="{242D7780-46ED-41D7-B367-29B387636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A643D7-FEDD-4F8C-A9B4-659FA01DFF1D}" type="slidenum">
              <a:rPr lang="cs-CZ" altLang="cs-CZ"/>
              <a:pPr>
                <a:spcBef>
                  <a:spcPct val="0"/>
                </a:spcBef>
              </a:pPr>
              <a:t>56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obrázek snímku 1">
            <a:extLst>
              <a:ext uri="{FF2B5EF4-FFF2-40B4-BE49-F238E27FC236}">
                <a16:creationId xmlns:a16="http://schemas.microsoft.com/office/drawing/2014/main" id="{D612EB93-2B36-43D0-8CF9-468A1CA5C4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Zástupný symbol pro poznámky 2">
            <a:extLst>
              <a:ext uri="{FF2B5EF4-FFF2-40B4-BE49-F238E27FC236}">
                <a16:creationId xmlns:a16="http://schemas.microsoft.com/office/drawing/2014/main" id="{4D929AC2-0C87-4361-8CED-D27E4605C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6740" name="Zástupný symbol pro číslo snímku 3">
            <a:extLst>
              <a:ext uri="{FF2B5EF4-FFF2-40B4-BE49-F238E27FC236}">
                <a16:creationId xmlns:a16="http://schemas.microsoft.com/office/drawing/2014/main" id="{54756D08-533F-4985-B799-D289F2962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8F68B9-4E57-41E0-B9F2-6DDA5F0A1B8A}" type="slidenum">
              <a:rPr lang="cs-CZ" altLang="cs-CZ"/>
              <a:pPr>
                <a:spcBef>
                  <a:spcPct val="0"/>
                </a:spcBef>
              </a:pPr>
              <a:t>57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>
            <a:extLst>
              <a:ext uri="{FF2B5EF4-FFF2-40B4-BE49-F238E27FC236}">
                <a16:creationId xmlns:a16="http://schemas.microsoft.com/office/drawing/2014/main" id="{1E789FD7-210F-437B-B93A-34F14EEC22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Zástupný symbol pro poznámky 2">
            <a:extLst>
              <a:ext uri="{FF2B5EF4-FFF2-40B4-BE49-F238E27FC236}">
                <a16:creationId xmlns:a16="http://schemas.microsoft.com/office/drawing/2014/main" id="{B5CFB010-432A-44BE-8E94-B3098ECCE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8788" name="Zástupný symbol pro číslo snímku 3">
            <a:extLst>
              <a:ext uri="{FF2B5EF4-FFF2-40B4-BE49-F238E27FC236}">
                <a16:creationId xmlns:a16="http://schemas.microsoft.com/office/drawing/2014/main" id="{CFBC7154-4724-410C-A627-51F9119CE1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9A41CD-EA41-40AF-B141-45FBDAAB73F8}" type="slidenum">
              <a:rPr lang="cs-CZ" altLang="cs-CZ"/>
              <a:pPr>
                <a:spcBef>
                  <a:spcPct val="0"/>
                </a:spcBef>
              </a:pPr>
              <a:t>58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>
            <a:extLst>
              <a:ext uri="{FF2B5EF4-FFF2-40B4-BE49-F238E27FC236}">
                <a16:creationId xmlns:a16="http://schemas.microsoft.com/office/drawing/2014/main" id="{6F4D6442-48E0-4862-A633-D7CDB84BAD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Zástupný symbol pro poznámky 2">
            <a:extLst>
              <a:ext uri="{FF2B5EF4-FFF2-40B4-BE49-F238E27FC236}">
                <a16:creationId xmlns:a16="http://schemas.microsoft.com/office/drawing/2014/main" id="{647CAAA2-1455-44BE-8028-CE8F4AAA7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0836" name="Zástupný symbol pro číslo snímku 3">
            <a:extLst>
              <a:ext uri="{FF2B5EF4-FFF2-40B4-BE49-F238E27FC236}">
                <a16:creationId xmlns:a16="http://schemas.microsoft.com/office/drawing/2014/main" id="{51ECED9B-BA6F-4AD3-963A-EECECBF09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4C471F-4510-467B-9B23-806E990C640B}" type="slidenum">
              <a:rPr lang="cs-CZ" altLang="cs-CZ"/>
              <a:pPr>
                <a:spcBef>
                  <a:spcPct val="0"/>
                </a:spcBef>
              </a:pPr>
              <a:t>59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6B3E90E-43F5-4F1E-B14B-33F41F2AE3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EF0EB-D4E3-43D6-AE73-A7A90235EA2F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07B09D8-AE39-4943-8A5B-73FC7DD66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78C080D-B28D-41FC-81D1-743753FD8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pod vedením pplk. Taraby.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>
            <a:extLst>
              <a:ext uri="{FF2B5EF4-FFF2-40B4-BE49-F238E27FC236}">
                <a16:creationId xmlns:a16="http://schemas.microsoft.com/office/drawing/2014/main" id="{3A4D4C94-E32E-4892-A5BB-2432F82748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Zástupný symbol pro poznámky 2">
            <a:extLst>
              <a:ext uri="{FF2B5EF4-FFF2-40B4-BE49-F238E27FC236}">
                <a16:creationId xmlns:a16="http://schemas.microsoft.com/office/drawing/2014/main" id="{4FA14E09-EE8D-49F3-B94B-A50C6F772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884" name="Zástupný symbol pro číslo snímku 3">
            <a:extLst>
              <a:ext uri="{FF2B5EF4-FFF2-40B4-BE49-F238E27FC236}">
                <a16:creationId xmlns:a16="http://schemas.microsoft.com/office/drawing/2014/main" id="{3DD61F93-2A58-4EC9-90C9-E85FAFF6A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5F6F7C-CE41-4007-B815-2273394CC072}" type="slidenum">
              <a:rPr lang="cs-CZ" altLang="cs-CZ"/>
              <a:pPr>
                <a:spcBef>
                  <a:spcPct val="0"/>
                </a:spcBef>
              </a:pPr>
              <a:t>60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>
            <a:extLst>
              <a:ext uri="{FF2B5EF4-FFF2-40B4-BE49-F238E27FC236}">
                <a16:creationId xmlns:a16="http://schemas.microsoft.com/office/drawing/2014/main" id="{C97DC169-3733-44E8-B3D7-2748C434B2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Zástupný symbol pro poznámky 2">
            <a:extLst>
              <a:ext uri="{FF2B5EF4-FFF2-40B4-BE49-F238E27FC236}">
                <a16:creationId xmlns:a16="http://schemas.microsoft.com/office/drawing/2014/main" id="{9BABD743-3D65-45FF-B46A-FFF464A44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4932" name="Zástupný symbol pro číslo snímku 3">
            <a:extLst>
              <a:ext uri="{FF2B5EF4-FFF2-40B4-BE49-F238E27FC236}">
                <a16:creationId xmlns:a16="http://schemas.microsoft.com/office/drawing/2014/main" id="{0C46C247-DCFC-43D0-AF63-AE0E6825A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F3926D-EC31-4CCB-8387-AB8526E1A968}" type="slidenum">
              <a:rPr lang="cs-CZ" altLang="cs-CZ"/>
              <a:pPr>
                <a:spcBef>
                  <a:spcPct val="0"/>
                </a:spcBef>
              </a:pPr>
              <a:t>61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>
            <a:extLst>
              <a:ext uri="{FF2B5EF4-FFF2-40B4-BE49-F238E27FC236}">
                <a16:creationId xmlns:a16="http://schemas.microsoft.com/office/drawing/2014/main" id="{4B662145-0E7E-4EFB-9728-44EF2EBCE2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Zástupný symbol pro poznámky 2">
            <a:extLst>
              <a:ext uri="{FF2B5EF4-FFF2-40B4-BE49-F238E27FC236}">
                <a16:creationId xmlns:a16="http://schemas.microsoft.com/office/drawing/2014/main" id="{FA95AE1A-3C3D-499C-B8C0-13C194D2E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6980" name="Zástupný symbol pro číslo snímku 3">
            <a:extLst>
              <a:ext uri="{FF2B5EF4-FFF2-40B4-BE49-F238E27FC236}">
                <a16:creationId xmlns:a16="http://schemas.microsoft.com/office/drawing/2014/main" id="{6F5D469C-C6A7-43F1-A880-7EF8BBF87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3F5E50-FC22-42E3-BE1F-EB4FDBB6AA7B}" type="slidenum">
              <a:rPr lang="cs-CZ" altLang="cs-CZ"/>
              <a:pPr>
                <a:spcBef>
                  <a:spcPct val="0"/>
                </a:spcBef>
              </a:pPr>
              <a:t>62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Zástupný symbol pro obrázek snímku 1">
            <a:extLst>
              <a:ext uri="{FF2B5EF4-FFF2-40B4-BE49-F238E27FC236}">
                <a16:creationId xmlns:a16="http://schemas.microsoft.com/office/drawing/2014/main" id="{A26123B2-9D5E-4A44-B61E-C4C1D97ED0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Zástupný symbol pro poznámky 2">
            <a:extLst>
              <a:ext uri="{FF2B5EF4-FFF2-40B4-BE49-F238E27FC236}">
                <a16:creationId xmlns:a16="http://schemas.microsoft.com/office/drawing/2014/main" id="{84226BE5-95C7-4FC9-9339-09049B630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9028" name="Zástupný symbol pro číslo snímku 3">
            <a:extLst>
              <a:ext uri="{FF2B5EF4-FFF2-40B4-BE49-F238E27FC236}">
                <a16:creationId xmlns:a16="http://schemas.microsoft.com/office/drawing/2014/main" id="{2A4E8BB7-37B9-4685-BE54-B6DC8A098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9D8232-1C50-45D9-82BC-F01F96033103}" type="slidenum">
              <a:rPr lang="cs-CZ" altLang="cs-CZ"/>
              <a:pPr>
                <a:spcBef>
                  <a:spcPct val="0"/>
                </a:spcBef>
              </a:pPr>
              <a:t>63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Zástupný symbol pro obrázek snímku 1">
            <a:extLst>
              <a:ext uri="{FF2B5EF4-FFF2-40B4-BE49-F238E27FC236}">
                <a16:creationId xmlns:a16="http://schemas.microsoft.com/office/drawing/2014/main" id="{83078E07-E0EA-4A97-97D0-84D953564F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Zástupný symbol pro poznámky 2">
            <a:extLst>
              <a:ext uri="{FF2B5EF4-FFF2-40B4-BE49-F238E27FC236}">
                <a16:creationId xmlns:a16="http://schemas.microsoft.com/office/drawing/2014/main" id="{054CEEC8-1CC4-49AD-AF7B-38E930771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1076" name="Zástupný symbol pro číslo snímku 3">
            <a:extLst>
              <a:ext uri="{FF2B5EF4-FFF2-40B4-BE49-F238E27FC236}">
                <a16:creationId xmlns:a16="http://schemas.microsoft.com/office/drawing/2014/main" id="{593907D4-2AC1-4100-A170-FE858AD68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7481C3-BC8A-43A1-974C-6C2AC0B3DA41}" type="slidenum">
              <a:rPr lang="cs-CZ" altLang="cs-CZ"/>
              <a:pPr>
                <a:spcBef>
                  <a:spcPct val="0"/>
                </a:spcBef>
              </a:pPr>
              <a:t>64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Zástupný symbol pro obrázek snímku 1">
            <a:extLst>
              <a:ext uri="{FF2B5EF4-FFF2-40B4-BE49-F238E27FC236}">
                <a16:creationId xmlns:a16="http://schemas.microsoft.com/office/drawing/2014/main" id="{8E0FF7E1-929C-4378-BD71-90DC458DA7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Zástupný symbol pro poznámky 2">
            <a:extLst>
              <a:ext uri="{FF2B5EF4-FFF2-40B4-BE49-F238E27FC236}">
                <a16:creationId xmlns:a16="http://schemas.microsoft.com/office/drawing/2014/main" id="{B1D82A0A-3D92-48F5-A186-2045A228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3124" name="Zástupný symbol pro číslo snímku 3">
            <a:extLst>
              <a:ext uri="{FF2B5EF4-FFF2-40B4-BE49-F238E27FC236}">
                <a16:creationId xmlns:a16="http://schemas.microsoft.com/office/drawing/2014/main" id="{67C2E6A5-A581-47A2-BB91-FF9D3CF85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605EE8-50EB-4438-ACC8-7A3B3D30A635}" type="slidenum">
              <a:rPr lang="cs-CZ" altLang="cs-CZ"/>
              <a:pPr>
                <a:spcBef>
                  <a:spcPct val="0"/>
                </a:spcBef>
              </a:pPr>
              <a:t>65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Zástupný symbol pro obrázek snímku 1">
            <a:extLst>
              <a:ext uri="{FF2B5EF4-FFF2-40B4-BE49-F238E27FC236}">
                <a16:creationId xmlns:a16="http://schemas.microsoft.com/office/drawing/2014/main" id="{F853F625-1841-4762-9471-88763AB8BB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Zástupný symbol pro poznámky 2">
            <a:extLst>
              <a:ext uri="{FF2B5EF4-FFF2-40B4-BE49-F238E27FC236}">
                <a16:creationId xmlns:a16="http://schemas.microsoft.com/office/drawing/2014/main" id="{D0CDD973-9739-450A-B972-FCED6C17D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5172" name="Zástupný symbol pro číslo snímku 3">
            <a:extLst>
              <a:ext uri="{FF2B5EF4-FFF2-40B4-BE49-F238E27FC236}">
                <a16:creationId xmlns:a16="http://schemas.microsoft.com/office/drawing/2014/main" id="{97E02652-358D-4701-9813-41827907C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657E25-D051-4D17-8106-4FAC2A79A9FA}" type="slidenum">
              <a:rPr lang="cs-CZ" altLang="cs-CZ"/>
              <a:pPr>
                <a:spcBef>
                  <a:spcPct val="0"/>
                </a:spcBef>
              </a:pPr>
              <a:t>66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Zástupný symbol pro obrázek snímku 1">
            <a:extLst>
              <a:ext uri="{FF2B5EF4-FFF2-40B4-BE49-F238E27FC236}">
                <a16:creationId xmlns:a16="http://schemas.microsoft.com/office/drawing/2014/main" id="{ACE74A9B-1055-415C-B818-C4A977F882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Zástupný symbol pro poznámky 2">
            <a:extLst>
              <a:ext uri="{FF2B5EF4-FFF2-40B4-BE49-F238E27FC236}">
                <a16:creationId xmlns:a16="http://schemas.microsoft.com/office/drawing/2014/main" id="{53D8640A-F1B4-4332-AC84-0F79F68FE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7220" name="Zástupný symbol pro číslo snímku 3">
            <a:extLst>
              <a:ext uri="{FF2B5EF4-FFF2-40B4-BE49-F238E27FC236}">
                <a16:creationId xmlns:a16="http://schemas.microsoft.com/office/drawing/2014/main" id="{CF535474-FE57-489B-8261-E6E8B3F65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02FDBD-3A43-4116-91D2-6D7ACB9287B9}" type="slidenum">
              <a:rPr lang="cs-CZ" altLang="cs-CZ"/>
              <a:pPr>
                <a:spcBef>
                  <a:spcPct val="0"/>
                </a:spcBef>
              </a:pPr>
              <a:t>67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Zástupný symbol pro obrázek snímku 1">
            <a:extLst>
              <a:ext uri="{FF2B5EF4-FFF2-40B4-BE49-F238E27FC236}">
                <a16:creationId xmlns:a16="http://schemas.microsoft.com/office/drawing/2014/main" id="{8BB7BC8D-7D04-458E-9322-CE93640CB3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Zástupný symbol pro poznámky 2">
            <a:extLst>
              <a:ext uri="{FF2B5EF4-FFF2-40B4-BE49-F238E27FC236}">
                <a16:creationId xmlns:a16="http://schemas.microsoft.com/office/drawing/2014/main" id="{235EFA56-297E-41B7-886D-E22DAE70F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9268" name="Zástupný symbol pro číslo snímku 3">
            <a:extLst>
              <a:ext uri="{FF2B5EF4-FFF2-40B4-BE49-F238E27FC236}">
                <a16:creationId xmlns:a16="http://schemas.microsoft.com/office/drawing/2014/main" id="{A9A8603F-7F8C-4D72-A616-3D0EE0108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074CD-B491-4303-B645-20F0203A9776}" type="slidenum">
              <a:rPr lang="cs-CZ" altLang="cs-CZ"/>
              <a:pPr>
                <a:spcBef>
                  <a:spcPct val="0"/>
                </a:spcBef>
              </a:pPr>
              <a:t>68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Zástupný symbol pro obrázek snímku 1">
            <a:extLst>
              <a:ext uri="{FF2B5EF4-FFF2-40B4-BE49-F238E27FC236}">
                <a16:creationId xmlns:a16="http://schemas.microsoft.com/office/drawing/2014/main" id="{F1A8278D-755C-4189-A40E-7DB6D6738F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Zástupný symbol pro poznámky 2">
            <a:extLst>
              <a:ext uri="{FF2B5EF4-FFF2-40B4-BE49-F238E27FC236}">
                <a16:creationId xmlns:a16="http://schemas.microsoft.com/office/drawing/2014/main" id="{7CF8AEAB-F418-412B-83D2-84772BBF3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1316" name="Zástupný symbol pro číslo snímku 3">
            <a:extLst>
              <a:ext uri="{FF2B5EF4-FFF2-40B4-BE49-F238E27FC236}">
                <a16:creationId xmlns:a16="http://schemas.microsoft.com/office/drawing/2014/main" id="{88B74DBF-FED5-4B52-9CF1-7D335A506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37CB8B-957F-4319-93E6-D23BF24AE7F4}" type="slidenum">
              <a:rPr lang="cs-CZ" altLang="cs-CZ"/>
              <a:pPr>
                <a:spcBef>
                  <a:spcPct val="0"/>
                </a:spcBef>
              </a:pPr>
              <a:t>69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9C2AA63E-EEBC-4284-B3F5-DBED9ED94D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2C06542D-B410-4C7A-B78C-88B8B0DBC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EA032675-5A51-4104-891F-D00CD745B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5BCB1B-B324-4E3E-BECF-1C1AEE0E3B3E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Zástupný symbol pro obrázek snímku 1">
            <a:extLst>
              <a:ext uri="{FF2B5EF4-FFF2-40B4-BE49-F238E27FC236}">
                <a16:creationId xmlns:a16="http://schemas.microsoft.com/office/drawing/2014/main" id="{5A794472-29EF-406A-9041-0D617366DA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Zástupný symbol pro poznámky 2">
            <a:extLst>
              <a:ext uri="{FF2B5EF4-FFF2-40B4-BE49-F238E27FC236}">
                <a16:creationId xmlns:a16="http://schemas.microsoft.com/office/drawing/2014/main" id="{D43124B2-BB78-4AEE-9475-BFE19523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3364" name="Zástupný symbol pro číslo snímku 3">
            <a:extLst>
              <a:ext uri="{FF2B5EF4-FFF2-40B4-BE49-F238E27FC236}">
                <a16:creationId xmlns:a16="http://schemas.microsoft.com/office/drawing/2014/main" id="{D562F670-BC32-465C-BAC5-B420583D4F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548E4D-74D2-4D9C-8B5A-669CDD5D6CD9}" type="slidenum">
              <a:rPr lang="cs-CZ" altLang="cs-CZ"/>
              <a:pPr>
                <a:spcBef>
                  <a:spcPct val="0"/>
                </a:spcBef>
              </a:pPr>
              <a:t>70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Zástupný symbol pro obrázek snímku 1">
            <a:extLst>
              <a:ext uri="{FF2B5EF4-FFF2-40B4-BE49-F238E27FC236}">
                <a16:creationId xmlns:a16="http://schemas.microsoft.com/office/drawing/2014/main" id="{EB314D51-E0C8-439D-AC16-565DE52044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Zástupný symbol pro poznámky 2">
            <a:extLst>
              <a:ext uri="{FF2B5EF4-FFF2-40B4-BE49-F238E27FC236}">
                <a16:creationId xmlns:a16="http://schemas.microsoft.com/office/drawing/2014/main" id="{1024881E-7EB0-43C4-92A1-FF123407D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5412" name="Zástupný symbol pro číslo snímku 3">
            <a:extLst>
              <a:ext uri="{FF2B5EF4-FFF2-40B4-BE49-F238E27FC236}">
                <a16:creationId xmlns:a16="http://schemas.microsoft.com/office/drawing/2014/main" id="{A94A6E5F-0E7A-498A-B6B8-350FD4EEE9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62FAF0-3F5B-4016-9C4E-8A70972E951E}" type="slidenum">
              <a:rPr lang="cs-CZ" altLang="cs-CZ"/>
              <a:pPr>
                <a:spcBef>
                  <a:spcPct val="0"/>
                </a:spcBef>
              </a:pPr>
              <a:t>71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Zástupný symbol pro obrázek snímku 1">
            <a:extLst>
              <a:ext uri="{FF2B5EF4-FFF2-40B4-BE49-F238E27FC236}">
                <a16:creationId xmlns:a16="http://schemas.microsoft.com/office/drawing/2014/main" id="{1829E873-5E24-4FBB-8C7A-4EF2DE3536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Zástupný symbol pro poznámky 2">
            <a:extLst>
              <a:ext uri="{FF2B5EF4-FFF2-40B4-BE49-F238E27FC236}">
                <a16:creationId xmlns:a16="http://schemas.microsoft.com/office/drawing/2014/main" id="{E766C6E0-AC01-425C-BA3A-CC7F49C34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7460" name="Zástupný symbol pro číslo snímku 3">
            <a:extLst>
              <a:ext uri="{FF2B5EF4-FFF2-40B4-BE49-F238E27FC236}">
                <a16:creationId xmlns:a16="http://schemas.microsoft.com/office/drawing/2014/main" id="{C1B8BC16-527A-4D06-AB75-0900BDF27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7969CF-8F0A-4AA7-A599-3A39A56F1789}" type="slidenum">
              <a:rPr lang="cs-CZ" altLang="cs-CZ"/>
              <a:pPr>
                <a:spcBef>
                  <a:spcPct val="0"/>
                </a:spcBef>
              </a:pPr>
              <a:t>72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AEEEAD3A-0C6C-4818-A534-690AA9996A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EF7A56-F66D-4CEB-901C-00E9A630E794}" type="slidenum">
              <a:rPr lang="cs-CZ" altLang="cs-CZ"/>
              <a:pPr>
                <a:spcBef>
                  <a:spcPct val="0"/>
                </a:spcBef>
              </a:pPr>
              <a:t>73</a:t>
            </a:fld>
            <a:endParaRPr lang="cs-CZ" altLang="cs-CZ"/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C9D62964-296E-48D7-8CB0-73863DEA9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46B45426-AF24-4CBF-B730-BBA502D6C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Ovlivňující faktory motorického učení</a:t>
            </a: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Pozornost</a:t>
            </a:r>
            <a:r>
              <a:rPr lang="cs-CZ" altLang="cs-CZ">
                <a:latin typeface="Arial" panose="020B0604020202020204" pitchFamily="34" charset="0"/>
              </a:rPr>
              <a:t> (stupeň pohotovosti k dané situaci; základním prvkem je tzv. selekce vjemů, které jsou správně vyhodnoceny jako podstatné).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Paměť</a:t>
            </a:r>
            <a:r>
              <a:rPr lang="cs-CZ" altLang="cs-CZ" i="1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(krátkodobá, střednědobá a dlouhodobá).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Rozhodování</a:t>
            </a:r>
            <a:r>
              <a:rPr lang="cs-CZ" altLang="cs-CZ">
                <a:latin typeface="Arial" panose="020B0604020202020204" pitchFamily="34" charset="0"/>
              </a:rPr>
              <a:t> (v BZ má především význam v podobě reakčního času; s reakčním časem také úzce souvisí tzv. taiming (časování), který má za úkol správně rozvrhnout rozložení celého pohybového úkolu.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Zpětná vazba</a:t>
            </a:r>
            <a:r>
              <a:rPr lang="cs-CZ" altLang="cs-CZ">
                <a:latin typeface="Arial" panose="020B0604020202020204" pitchFamily="34" charset="0"/>
              </a:rPr>
              <a:t> (informace o výsledku správně či špatně provedené činnosti; v oblasti motorického učení má veliký význam při odstraňování inferenčních (rušivých) vlivů dokonalého průběhu techniky).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ACC4F8DF-70BE-4836-991A-BEF3FECF1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15ED4C-3449-41EE-882D-11A5C55816EA}" type="slidenum">
              <a:rPr lang="cs-CZ" altLang="cs-CZ"/>
              <a:pPr>
                <a:spcBef>
                  <a:spcPct val="0"/>
                </a:spcBef>
              </a:pPr>
              <a:t>74</a:t>
            </a:fld>
            <a:endParaRPr lang="cs-CZ" altLang="cs-CZ"/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17EBAA3C-3E83-4E9E-B94B-B458030DA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60C814A2-FBD8-4872-9C9B-C369A27A0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Ovlivňující faktory motorického učení</a:t>
            </a: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Pozornost</a:t>
            </a:r>
            <a:r>
              <a:rPr lang="cs-CZ" altLang="cs-CZ">
                <a:latin typeface="Arial" panose="020B0604020202020204" pitchFamily="34" charset="0"/>
              </a:rPr>
              <a:t> (stupeň pohotovosti k dané situaci; základním prvkem je tzv. selekce vjemů, které jsou správně vyhodnoceny jako podstatné).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Paměť</a:t>
            </a:r>
            <a:r>
              <a:rPr lang="cs-CZ" altLang="cs-CZ" i="1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(krátkodobá, střednědobá a dlouhodobá).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Rozhodování</a:t>
            </a:r>
            <a:r>
              <a:rPr lang="cs-CZ" altLang="cs-CZ">
                <a:latin typeface="Arial" panose="020B0604020202020204" pitchFamily="34" charset="0"/>
              </a:rPr>
              <a:t> (v BZ má především význam v podobě reakčního času; s reakčním časem také úzce souvisí tzv. taiming (časování), který má za úkol správně rozvrhnout rozložení celého pohybového úkolu.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Zpětná vazba</a:t>
            </a:r>
            <a:r>
              <a:rPr lang="cs-CZ" altLang="cs-CZ">
                <a:latin typeface="Arial" panose="020B0604020202020204" pitchFamily="34" charset="0"/>
              </a:rPr>
              <a:t> (informace o výsledku správně či špatně provedené činnosti; v oblasti motorického učení má veliký význam při odstraňování inferenčních (rušivých) vlivů dokonalého průběhu techniky).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732F19E4-3B0F-408F-8847-CB7622C45D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FF2F8A-BB17-4477-8E77-CC3FD2AE2875}" type="slidenum">
              <a:rPr lang="cs-CZ" altLang="cs-CZ"/>
              <a:pPr>
                <a:spcBef>
                  <a:spcPct val="0"/>
                </a:spcBef>
              </a:pPr>
              <a:t>75</a:t>
            </a:fld>
            <a:endParaRPr lang="cs-CZ" altLang="cs-CZ"/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FD85F24A-5838-4E0A-B098-0952C2953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B5641C4B-512F-43D9-9F22-FF41C95F5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Ovlivňující faktory motorického učení</a:t>
            </a: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Pozornost</a:t>
            </a:r>
            <a:r>
              <a:rPr lang="cs-CZ" altLang="cs-CZ">
                <a:latin typeface="Arial" panose="020B0604020202020204" pitchFamily="34" charset="0"/>
              </a:rPr>
              <a:t> (stupeň pohotovosti k dané situaci; základním prvkem je tzv. selekce vjemů, které jsou správně vyhodnoceny jako podstatné).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Paměť</a:t>
            </a:r>
            <a:r>
              <a:rPr lang="cs-CZ" altLang="cs-CZ" i="1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(krátkodobá, střednědobá a dlouhodobá).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Rozhodování</a:t>
            </a:r>
            <a:r>
              <a:rPr lang="cs-CZ" altLang="cs-CZ">
                <a:latin typeface="Arial" panose="020B0604020202020204" pitchFamily="34" charset="0"/>
              </a:rPr>
              <a:t> (v BZ má především význam v podobě reakčního času; s reakčním časem také úzce souvisí tzv. taiming (časování), který má za úkol správně rozvrhnout rozložení celého pohybového úkolu.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Zpětná vazba</a:t>
            </a:r>
            <a:r>
              <a:rPr lang="cs-CZ" altLang="cs-CZ">
                <a:latin typeface="Arial" panose="020B0604020202020204" pitchFamily="34" charset="0"/>
              </a:rPr>
              <a:t> (informace o výsledku správně či špatně provedené činnosti; v oblasti motorického učení má veliký význam při odstraňování inferenčních (rušivých) vlivů dokonalého průběhu techniky).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1DC64D89-B8C8-409B-A6B1-7A372428B9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827130-67B9-441B-8D22-3AE782B62031}" type="slidenum">
              <a:rPr lang="cs-CZ" altLang="cs-CZ"/>
              <a:pPr>
                <a:spcBef>
                  <a:spcPct val="0"/>
                </a:spcBef>
              </a:pPr>
              <a:t>76</a:t>
            </a:fld>
            <a:endParaRPr lang="cs-CZ" altLang="cs-CZ"/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8346B4A1-5E9C-4747-AD1D-161BBED8F8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0524DEE1-FE79-446B-AD4B-55D4588B0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Ovlivňující faktory motorického učení</a:t>
            </a: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Pozornost</a:t>
            </a:r>
            <a:r>
              <a:rPr lang="cs-CZ" altLang="cs-CZ">
                <a:latin typeface="Arial" panose="020B0604020202020204" pitchFamily="34" charset="0"/>
              </a:rPr>
              <a:t> (stupeň pohotovosti k dané situaci; základním prvkem je tzv. selekce vjemů, které jsou správně vyhodnoceny jako podstatné).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Paměť</a:t>
            </a:r>
            <a:r>
              <a:rPr lang="cs-CZ" altLang="cs-CZ" i="1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(krátkodobá, střednědobá a dlouhodobá).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Rozhodování</a:t>
            </a:r>
            <a:r>
              <a:rPr lang="cs-CZ" altLang="cs-CZ">
                <a:latin typeface="Arial" panose="020B0604020202020204" pitchFamily="34" charset="0"/>
              </a:rPr>
              <a:t> (v BZ má především význam v podobě reakčního času; s reakčním časem také úzce souvisí tzv. taiming (časování), který má za úkol správně rozvrhnout rozložení celého pohybového úkolu.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Zpětná vazba</a:t>
            </a:r>
            <a:r>
              <a:rPr lang="cs-CZ" altLang="cs-CZ">
                <a:latin typeface="Arial" panose="020B0604020202020204" pitchFamily="34" charset="0"/>
              </a:rPr>
              <a:t> (informace o výsledku správně či špatně provedené činnosti; v oblasti motorického učení má veliký význam při odstraňování inferenčních (rušivých) vlivů dokonalého průběhu techniky).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B86498B1-4F1A-4F24-AC73-C719E2A98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3C66C9-31FE-4835-B65C-28620EB6C649}" type="slidenum">
              <a:rPr lang="cs-CZ" altLang="cs-CZ"/>
              <a:pPr>
                <a:spcBef>
                  <a:spcPct val="0"/>
                </a:spcBef>
              </a:pPr>
              <a:t>77</a:t>
            </a:fld>
            <a:endParaRPr lang="cs-CZ" altLang="cs-CZ"/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9ACF0B6D-E7BB-4A30-BD8F-B2FDBBE04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1641D2CC-209B-4769-8B50-4D68FAC75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Ovlivňující faktory motorického učení</a:t>
            </a: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Pozornost</a:t>
            </a:r>
            <a:r>
              <a:rPr lang="cs-CZ" altLang="cs-CZ">
                <a:latin typeface="Arial" panose="020B0604020202020204" pitchFamily="34" charset="0"/>
              </a:rPr>
              <a:t> (stupeň pohotovosti k dané situaci; základním prvkem je tzv. selekce vjemů, které jsou správně vyhodnoceny jako podstatné).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Paměť</a:t>
            </a:r>
            <a:r>
              <a:rPr lang="cs-CZ" altLang="cs-CZ" i="1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(krátkodobá, střednědobá a dlouhodobá).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Rozhodování</a:t>
            </a:r>
            <a:r>
              <a:rPr lang="cs-CZ" altLang="cs-CZ">
                <a:latin typeface="Arial" panose="020B0604020202020204" pitchFamily="34" charset="0"/>
              </a:rPr>
              <a:t> (v BZ má především význam v podobě reakčního času; s reakčním časem také úzce souvisí tzv. taiming (časování), který má za úkol správně rozvrhnout rozložení celého pohybového úkolu.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Zpětná vazba</a:t>
            </a:r>
            <a:r>
              <a:rPr lang="cs-CZ" altLang="cs-CZ">
                <a:latin typeface="Arial" panose="020B0604020202020204" pitchFamily="34" charset="0"/>
              </a:rPr>
              <a:t> (informace o výsledku správně či špatně provedené činnosti; v oblasti motorického učení má veliký význam při odstraňování inferenčních (rušivých) vlivů dokonalého průběhu techniky).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4C42C87A-2633-4B66-A647-FCE4F4B43D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76D826-0B9A-468E-A301-3A1DA4E15C95}" type="slidenum">
              <a:rPr lang="cs-CZ" altLang="cs-CZ"/>
              <a:pPr>
                <a:spcBef>
                  <a:spcPct val="0"/>
                </a:spcBef>
              </a:pPr>
              <a:t>78</a:t>
            </a:fld>
            <a:endParaRPr lang="cs-CZ" altLang="cs-CZ"/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78CDA3DC-A06D-4675-992E-C7DA88A6E9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4B8509F6-125E-41A1-A7F8-7AE923FB7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Ovlivňující faktory motorického učení</a:t>
            </a: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Pozornost</a:t>
            </a:r>
            <a:r>
              <a:rPr lang="cs-CZ" altLang="cs-CZ">
                <a:latin typeface="Arial" panose="020B0604020202020204" pitchFamily="34" charset="0"/>
              </a:rPr>
              <a:t> (stupeň pohotovosti k dané situaci; základním prvkem je tzv. selekce vjemů, které jsou správně vyhodnoceny jako podstatné).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Paměť</a:t>
            </a:r>
            <a:r>
              <a:rPr lang="cs-CZ" altLang="cs-CZ" i="1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(krátkodobá, střednědobá a dlouhodobá).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Rozhodování</a:t>
            </a:r>
            <a:r>
              <a:rPr lang="cs-CZ" altLang="cs-CZ">
                <a:latin typeface="Arial" panose="020B0604020202020204" pitchFamily="34" charset="0"/>
              </a:rPr>
              <a:t> (v BZ má především význam v podobě reakčního času; s reakčním časem také úzce souvisí tzv. taiming (časování), který má za úkol správně rozvrhnout rozložení celého pohybového úkolu.</a:t>
            </a:r>
            <a:endParaRPr lang="cs-CZ" altLang="cs-CZ" i="1" u="sng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u="sng">
                <a:latin typeface="Arial" panose="020B0604020202020204" pitchFamily="34" charset="0"/>
              </a:rPr>
              <a:t>Zpětná vazba</a:t>
            </a:r>
            <a:r>
              <a:rPr lang="cs-CZ" altLang="cs-CZ">
                <a:latin typeface="Arial" panose="020B0604020202020204" pitchFamily="34" charset="0"/>
              </a:rPr>
              <a:t> (informace o výsledku správně či špatně provedené činnosti; v oblasti motorického učení má veliký význam při odstraňování inferenčních (rušivých) vlivů dokonalého průběhu techniky).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Zástupný symbol pro obrázek snímku 1">
            <a:extLst>
              <a:ext uri="{FF2B5EF4-FFF2-40B4-BE49-F238E27FC236}">
                <a16:creationId xmlns:a16="http://schemas.microsoft.com/office/drawing/2014/main" id="{58E5A37E-0207-4C0F-AD7E-7D42C64D19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Zástupný symbol pro poznámky 2">
            <a:extLst>
              <a:ext uri="{FF2B5EF4-FFF2-40B4-BE49-F238E27FC236}">
                <a16:creationId xmlns:a16="http://schemas.microsoft.com/office/drawing/2014/main" id="{49BB615F-9EA1-49EC-9297-DFD3874C9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1796" name="Zástupný symbol pro číslo snímku 3">
            <a:extLst>
              <a:ext uri="{FF2B5EF4-FFF2-40B4-BE49-F238E27FC236}">
                <a16:creationId xmlns:a16="http://schemas.microsoft.com/office/drawing/2014/main" id="{04ECECA9-842A-49D6-83C2-B7B49276B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AD826D-3466-4C2A-B2B9-FDBE9563CEF0}" type="slidenum">
              <a:rPr lang="cs-CZ" altLang="cs-CZ"/>
              <a:pPr>
                <a:spcBef>
                  <a:spcPct val="0"/>
                </a:spcBef>
              </a:pPr>
              <a:t>79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A4F6E83-D91C-4862-9942-00D5C7E82A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0ADE2A-18AC-459B-BBD6-46E1074C461B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BDB0A97-CF2E-407D-9A8F-A4EDE9FA1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C9695F8-AD7A-4DB2-B5B2-111CDD245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b="1" u="sng">
                <a:latin typeface="Arial" panose="020B0604020202020204" pitchFamily="34" charset="0"/>
              </a:rPr>
              <a:t>MU SUL</a:t>
            </a:r>
            <a:endParaRPr lang="cs-CZ" altLang="cs-CZ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(všeobecný výraz pro bojové praktiky) je v Koreji známo po staletí. Za doby, kdy byl tento stát ještě rozdělen na tři královské říše (KOGURYO, SILLA, PAETCHE), museli Korejci bojovat mnohokrát se sousedními národy a tím vnikaly bojové metody, které jednotlivé osoby a rodiny dále rozvíjeli. A to nejen k účelům sebeobranným, ale také k udržení fyzické a psychické kondice. Ve stylu MU SA DO jsou obsaženy techniky těchto tří prastarých MU SUL stylů: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866B5A5F-6FD6-46D3-B889-B1A28128A4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EFB9A8-8AD8-46C6-A58D-902559076048}" type="slidenum">
              <a:rPr lang="cs-CZ" altLang="cs-CZ"/>
              <a:pPr>
                <a:spcBef>
                  <a:spcPct val="0"/>
                </a:spcBef>
              </a:pPr>
              <a:t>80</a:t>
            </a:fld>
            <a:endParaRPr lang="cs-CZ" altLang="cs-CZ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C454F945-8206-44B5-9423-1C9D754A86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8D38968F-F5D5-436E-BE79-9578B52D5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Zásada systematičnosti</a:t>
            </a:r>
            <a:r>
              <a:rPr lang="en-US" altLang="cs-CZ" b="1">
                <a:latin typeface="Arial" panose="020B0604020202020204" pitchFamily="34" charset="0"/>
              </a:rPr>
              <a:t>, </a:t>
            </a:r>
            <a:r>
              <a:rPr lang="cs-CZ" altLang="cs-CZ" b="1">
                <a:latin typeface="Arial" panose="020B0604020202020204" pitchFamily="34" charset="0"/>
              </a:rPr>
              <a:t>Zásada přiměřenosti</a:t>
            </a:r>
            <a:r>
              <a:rPr lang="en-US" altLang="cs-CZ">
                <a:latin typeface="Arial" panose="020B0604020202020204" pitchFamily="34" charset="0"/>
              </a:rPr>
              <a:t>, </a:t>
            </a:r>
            <a:r>
              <a:rPr lang="cs-CZ" altLang="cs-CZ" b="1">
                <a:latin typeface="Arial" panose="020B0604020202020204" pitchFamily="34" charset="0"/>
              </a:rPr>
              <a:t>Zásada názornosti</a:t>
            </a:r>
            <a:r>
              <a:rPr lang="en-US" altLang="cs-CZ" b="1">
                <a:latin typeface="Arial" panose="020B0604020202020204" pitchFamily="34" charset="0"/>
              </a:rPr>
              <a:t>, </a:t>
            </a:r>
            <a:r>
              <a:rPr lang="cs-CZ" altLang="cs-CZ" b="1">
                <a:latin typeface="Arial" panose="020B0604020202020204" pitchFamily="34" charset="0"/>
              </a:rPr>
              <a:t>Zásada trvalosti	</a:t>
            </a:r>
            <a:r>
              <a:rPr lang="cs-CZ" altLang="cs-CZ">
                <a:latin typeface="Arial" panose="020B0604020202020204" pitchFamily="34" charset="0"/>
              </a:rPr>
              <a:t> 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Organizační formy</a:t>
            </a:r>
            <a:r>
              <a:rPr lang="cs-CZ" altLang="cs-CZ">
                <a:latin typeface="Arial" panose="020B0604020202020204" pitchFamily="34" charset="0"/>
              </a:rPr>
              <a:t> </a:t>
            </a:r>
            <a:r>
              <a:rPr lang="en-US" altLang="cs-CZ">
                <a:latin typeface="Arial" panose="020B0604020202020204" pitchFamily="34" charset="0"/>
              </a:rPr>
              <a:t>, </a:t>
            </a:r>
            <a:r>
              <a:rPr lang="cs-CZ" altLang="cs-CZ" b="1">
                <a:latin typeface="Arial" panose="020B0604020202020204" pitchFamily="34" charset="0"/>
              </a:rPr>
              <a:t>Sociálně interakční formy</a:t>
            </a:r>
            <a:r>
              <a:rPr lang="cs-CZ" altLang="cs-CZ">
                <a:latin typeface="Arial" panose="020B0604020202020204" pitchFamily="34" charset="0"/>
              </a:rPr>
              <a:t> – hromadná, skupinová, individuální, </a:t>
            </a:r>
          </a:p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Příkazový, praktický, reciproční, se sebehodnocením, s nabídkou, s řízeným objevováním, se samostatným objevováním</a:t>
            </a:r>
            <a:endParaRPr lang="en-US" altLang="cs-CZ" b="1">
              <a:latin typeface="Arial" panose="020B0604020202020204" pitchFamily="34" charset="0"/>
            </a:endParaRPr>
          </a:p>
          <a:p>
            <a:pPr eaLnBrk="1" hangingPunct="1"/>
            <a:endParaRPr lang="en-US" altLang="cs-CZ" b="1">
              <a:latin typeface="Arial" panose="020B0604020202020204" pitchFamily="34" charset="0"/>
            </a:endParaRPr>
          </a:p>
          <a:p>
            <a:pPr eaLnBrk="1" hangingPunct="1"/>
            <a:endParaRPr lang="cs-CZ" altLang="cs-CZ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>
            <a:extLst>
              <a:ext uri="{FF2B5EF4-FFF2-40B4-BE49-F238E27FC236}">
                <a16:creationId xmlns:a16="http://schemas.microsoft.com/office/drawing/2014/main" id="{7234DB14-2D22-47C0-B817-92E3E9488F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Zástupný symbol pro poznámky 2">
            <a:extLst>
              <a:ext uri="{FF2B5EF4-FFF2-40B4-BE49-F238E27FC236}">
                <a16:creationId xmlns:a16="http://schemas.microsoft.com/office/drawing/2014/main" id="{B1E8664C-3936-406A-AA3B-87E4AE3A1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5892" name="Zástupný symbol pro číslo snímku 3">
            <a:extLst>
              <a:ext uri="{FF2B5EF4-FFF2-40B4-BE49-F238E27FC236}">
                <a16:creationId xmlns:a16="http://schemas.microsoft.com/office/drawing/2014/main" id="{8A10CF84-C4F4-4E14-8050-45E8458F3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B9ECB6-8241-4FBE-B0A8-C472F7F63F9F}" type="slidenum">
              <a:rPr lang="cs-CZ" altLang="cs-CZ"/>
              <a:pPr>
                <a:spcBef>
                  <a:spcPct val="0"/>
                </a:spcBef>
              </a:pPr>
              <a:t>81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1FA992F2-4776-4922-AAA0-94F11723A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1936D6-7622-4AD7-81AF-AB59A10AB8D7}" type="slidenum">
              <a:rPr lang="cs-CZ" altLang="cs-CZ"/>
              <a:pPr>
                <a:spcBef>
                  <a:spcPct val="0"/>
                </a:spcBef>
              </a:pPr>
              <a:t>82</a:t>
            </a:fld>
            <a:endParaRPr lang="cs-CZ" altLang="cs-CZ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7D976163-7540-47A7-883A-82BFADB12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37D979EF-B28F-420B-B3B5-0C82D7657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Každý má právo z důvodů eticky a společensky závažných bránit závažné hodnoty (např. život, zdraví, majetek nebo státní zájmy). Obránce je oprávněn jednat tak, aby riziko jeho poškození bylo minimální.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>
                <a:latin typeface="Arial" panose="020B0604020202020204" pitchFamily="34" charset="0"/>
              </a:rPr>
              <a:t>Všechna rizika plynoucí z jednání v nutné obraně musí nést ten, kdo jednání v nutné obraně zavinil, tedy útočník, a ne obránce.</a:t>
            </a:r>
            <a:endParaRPr lang="cs-CZ" altLang="cs-CZ" u="sng">
              <a:latin typeface="Arial" panose="020B0604020202020204" pitchFamily="34" charset="0"/>
            </a:endParaRP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Identifikovat okamžik začátku a konce sebeobranné situace má pro obránce zásadní důležitost. Před začátkem sebeobranné situace a po jejím konci není obránce oprávněn použít krajních forem násilí. Adekvátního násilí obránce může použít pouze během sebeobranné situace.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3FCB435F-F128-4845-9686-5018378D4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8982FE-DBB1-47A8-9C41-5EDB7C70F3CC}" type="slidenum">
              <a:rPr lang="cs-CZ" altLang="cs-CZ"/>
              <a:pPr>
                <a:spcBef>
                  <a:spcPct val="0"/>
                </a:spcBef>
              </a:pPr>
              <a:t>83</a:t>
            </a:fld>
            <a:endParaRPr lang="cs-CZ" altLang="cs-CZ"/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00955CB7-CE21-416C-82C3-892CCB0881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6EC8C5ED-40F2-4A91-BB83-FEE3286D9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618B8457-0E21-41C7-8C13-657A283F00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C877EA-CBF2-4784-B83E-C7BAF2FF4917}" type="slidenum">
              <a:rPr lang="cs-CZ" altLang="cs-CZ"/>
              <a:pPr>
                <a:spcBef>
                  <a:spcPct val="0"/>
                </a:spcBef>
              </a:pPr>
              <a:t>84</a:t>
            </a:fld>
            <a:endParaRPr lang="cs-CZ" altLang="cs-CZ"/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16CAFDC2-B996-475D-B81C-65A870F1D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3C67454F-E5B9-40C8-BCE9-1E7E04AE2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Zástupný symbol pro obrázek snímku 1">
            <a:extLst>
              <a:ext uri="{FF2B5EF4-FFF2-40B4-BE49-F238E27FC236}">
                <a16:creationId xmlns:a16="http://schemas.microsoft.com/office/drawing/2014/main" id="{A62A8CFC-4B0C-4B39-8C66-7AE9C1A548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Zástupný symbol pro poznámky 2">
            <a:extLst>
              <a:ext uri="{FF2B5EF4-FFF2-40B4-BE49-F238E27FC236}">
                <a16:creationId xmlns:a16="http://schemas.microsoft.com/office/drawing/2014/main" id="{068CF29A-9BE4-4BC5-9442-1A123A883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6132" name="Zástupný symbol pro číslo snímku 3">
            <a:extLst>
              <a:ext uri="{FF2B5EF4-FFF2-40B4-BE49-F238E27FC236}">
                <a16:creationId xmlns:a16="http://schemas.microsoft.com/office/drawing/2014/main" id="{59591215-E2C5-4FE7-B94B-3C75D293A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32D3A2-393C-40F8-8FA7-F3948D06948C}" type="slidenum">
              <a:rPr lang="cs-CZ" altLang="cs-CZ"/>
              <a:pPr>
                <a:spcBef>
                  <a:spcPct val="0"/>
                </a:spcBef>
              </a:pPr>
              <a:t>85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Zástupný symbol pro obrázek snímku 1">
            <a:extLst>
              <a:ext uri="{FF2B5EF4-FFF2-40B4-BE49-F238E27FC236}">
                <a16:creationId xmlns:a16="http://schemas.microsoft.com/office/drawing/2014/main" id="{F119B4AC-F0EB-4E34-8135-5F3FC0451E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Zástupný symbol pro poznámky 2">
            <a:extLst>
              <a:ext uri="{FF2B5EF4-FFF2-40B4-BE49-F238E27FC236}">
                <a16:creationId xmlns:a16="http://schemas.microsoft.com/office/drawing/2014/main" id="{7F8BF33F-45D5-4B87-8FDB-72BC38842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8180" name="Zástupný symbol pro číslo snímku 3">
            <a:extLst>
              <a:ext uri="{FF2B5EF4-FFF2-40B4-BE49-F238E27FC236}">
                <a16:creationId xmlns:a16="http://schemas.microsoft.com/office/drawing/2014/main" id="{EEE29610-20E3-48D8-AA22-58735F0B2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6986AB-DB96-48F6-BC8A-FF2D39DC1539}" type="slidenum">
              <a:rPr lang="cs-CZ" altLang="cs-CZ"/>
              <a:pPr>
                <a:spcBef>
                  <a:spcPct val="0"/>
                </a:spcBef>
              </a:pPr>
              <a:t>86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Zástupný symbol pro obrázek snímku 1">
            <a:extLst>
              <a:ext uri="{FF2B5EF4-FFF2-40B4-BE49-F238E27FC236}">
                <a16:creationId xmlns:a16="http://schemas.microsoft.com/office/drawing/2014/main" id="{DF6CA318-90FD-4CDD-BDA7-BD45169629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Zástupný symbol pro poznámky 2">
            <a:extLst>
              <a:ext uri="{FF2B5EF4-FFF2-40B4-BE49-F238E27FC236}">
                <a16:creationId xmlns:a16="http://schemas.microsoft.com/office/drawing/2014/main" id="{BA705181-3358-4462-9D6E-167968D9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8420" name="Zástupný symbol pro číslo snímku 3">
            <a:extLst>
              <a:ext uri="{FF2B5EF4-FFF2-40B4-BE49-F238E27FC236}">
                <a16:creationId xmlns:a16="http://schemas.microsoft.com/office/drawing/2014/main" id="{56FE4C8E-100A-48E1-9488-8890D244A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619571-4B94-499B-BD68-913E42D4A33A}" type="slidenum">
              <a:rPr lang="cs-CZ" altLang="cs-CZ"/>
              <a:pPr>
                <a:spcBef>
                  <a:spcPct val="0"/>
                </a:spcBef>
              </a:pPr>
              <a:t>87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Zástupný symbol pro obrázek snímku 1">
            <a:extLst>
              <a:ext uri="{FF2B5EF4-FFF2-40B4-BE49-F238E27FC236}">
                <a16:creationId xmlns:a16="http://schemas.microsoft.com/office/drawing/2014/main" id="{45D7506E-D57A-43D0-BB76-DA286C8980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Zástupný symbol pro poznámky 2">
            <a:extLst>
              <a:ext uri="{FF2B5EF4-FFF2-40B4-BE49-F238E27FC236}">
                <a16:creationId xmlns:a16="http://schemas.microsoft.com/office/drawing/2014/main" id="{E08988A0-4D19-4A9E-9091-00A96A5FE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8660" name="Zástupný symbol pro číslo snímku 3">
            <a:extLst>
              <a:ext uri="{FF2B5EF4-FFF2-40B4-BE49-F238E27FC236}">
                <a16:creationId xmlns:a16="http://schemas.microsoft.com/office/drawing/2014/main" id="{FC02CC32-AE61-4918-A090-B0E3C8BDC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7950E7-3641-47C4-8B02-D0C4B1CE9465}" type="slidenum">
              <a:rPr lang="cs-CZ" altLang="cs-CZ"/>
              <a:pPr>
                <a:spcBef>
                  <a:spcPct val="0"/>
                </a:spcBef>
              </a:pPr>
              <a:t>88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Zástupný symbol pro obrázek snímku 1">
            <a:extLst>
              <a:ext uri="{FF2B5EF4-FFF2-40B4-BE49-F238E27FC236}">
                <a16:creationId xmlns:a16="http://schemas.microsoft.com/office/drawing/2014/main" id="{F03EA32D-663B-4CA2-99ED-BF02863C1A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Zástupný symbol pro poznámky 2">
            <a:extLst>
              <a:ext uri="{FF2B5EF4-FFF2-40B4-BE49-F238E27FC236}">
                <a16:creationId xmlns:a16="http://schemas.microsoft.com/office/drawing/2014/main" id="{2881FB78-84CB-4975-BCB0-EA184BC74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2756" name="Zástupný symbol pro číslo snímku 3">
            <a:extLst>
              <a:ext uri="{FF2B5EF4-FFF2-40B4-BE49-F238E27FC236}">
                <a16:creationId xmlns:a16="http://schemas.microsoft.com/office/drawing/2014/main" id="{71BDCF6C-8005-40CE-9549-4DEFD17F3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7920B7-1345-4FDD-85B0-9321995C45B2}" type="slidenum">
              <a:rPr lang="cs-CZ" altLang="cs-CZ"/>
              <a:pPr>
                <a:spcBef>
                  <a:spcPct val="0"/>
                </a:spcBef>
              </a:pPr>
              <a:t>89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1D519286-00D2-4A36-BD59-42F3C349D1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718924EE-8CBD-45F2-A26A-3FACAA95E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36" name="Zástupný symbol pro číslo snímku 3">
            <a:extLst>
              <a:ext uri="{FF2B5EF4-FFF2-40B4-BE49-F238E27FC236}">
                <a16:creationId xmlns:a16="http://schemas.microsoft.com/office/drawing/2014/main" id="{E51D2047-8988-4172-997B-B4E0165FE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24425F-601E-4EBB-9363-A0CD7E083A12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Zástupný symbol pro obrázek snímku 1">
            <a:extLst>
              <a:ext uri="{FF2B5EF4-FFF2-40B4-BE49-F238E27FC236}">
                <a16:creationId xmlns:a16="http://schemas.microsoft.com/office/drawing/2014/main" id="{00AFD9D1-210D-4328-B764-AC543ACCD8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Zástupný symbol pro poznámky 2">
            <a:extLst>
              <a:ext uri="{FF2B5EF4-FFF2-40B4-BE49-F238E27FC236}">
                <a16:creationId xmlns:a16="http://schemas.microsoft.com/office/drawing/2014/main" id="{E647CF20-7594-4A20-AAF4-822F4A87C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4804" name="Zástupný symbol pro číslo snímku 3">
            <a:extLst>
              <a:ext uri="{FF2B5EF4-FFF2-40B4-BE49-F238E27FC236}">
                <a16:creationId xmlns:a16="http://schemas.microsoft.com/office/drawing/2014/main" id="{51C120FF-5FE7-4152-8B5B-128ED09DC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919075-4C75-402B-B0B4-EB289F0EC804}" type="slidenum">
              <a:rPr lang="cs-CZ" altLang="cs-CZ"/>
              <a:pPr>
                <a:spcBef>
                  <a:spcPct val="0"/>
                </a:spcBef>
              </a:pPr>
              <a:t>90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Zástupný symbol pro obrázek snímku 1">
            <a:extLst>
              <a:ext uri="{FF2B5EF4-FFF2-40B4-BE49-F238E27FC236}">
                <a16:creationId xmlns:a16="http://schemas.microsoft.com/office/drawing/2014/main" id="{00AFD9D1-210D-4328-B764-AC543ACCD8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Zástupný symbol pro poznámky 2">
            <a:extLst>
              <a:ext uri="{FF2B5EF4-FFF2-40B4-BE49-F238E27FC236}">
                <a16:creationId xmlns:a16="http://schemas.microsoft.com/office/drawing/2014/main" id="{E647CF20-7594-4A20-AAF4-822F4A87C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4804" name="Zástupný symbol pro číslo snímku 3">
            <a:extLst>
              <a:ext uri="{FF2B5EF4-FFF2-40B4-BE49-F238E27FC236}">
                <a16:creationId xmlns:a16="http://schemas.microsoft.com/office/drawing/2014/main" id="{51C120FF-5FE7-4152-8B5B-128ED09DC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919075-4C75-402B-B0B4-EB289F0EC804}" type="slidenum">
              <a:rPr lang="cs-CZ" altLang="cs-CZ"/>
              <a:pPr>
                <a:spcBef>
                  <a:spcPct val="0"/>
                </a:spcBef>
              </a:pPr>
              <a:t>91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467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1FD1C2-219A-4E37-AFEF-FF66F29CF9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E6BD9B-A2C8-4620-A892-6CDE47BE44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VO FTVS UK v Praze                                   Mgr. Michal Vágner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2DEC7F-029D-46E3-9B2C-47DB7A352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BFED4-8753-4B0E-B866-B2A335B2E0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180534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6F1B50-D543-4E03-BE8D-22DA7E1194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70DD5F-E46C-467F-8F23-D43790CCC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VO FTVS UK v Praze                                   Mgr. Michal Vágner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59D356-E0F0-4971-A2D5-11DBB0F90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6534B-09D9-4251-B87D-8EE6330290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204523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12175F-E913-4D28-B650-C22D75A314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CBDADD-F4A7-4F37-96E0-2585BF2AD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VO FTVS UK v Praze                                   Mgr. Michal Vágner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F91FD3-F966-4A5D-B7BE-6170DCDE4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43B69-23C5-4AEB-9F1C-3A7572CFC96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743500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Nadpis, text a video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média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28079C-E759-4150-996D-99525C19C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28DBD-C05A-491F-9023-78C7174BE9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VO FTVS UK v Praze                                   Mgr. Michal Vágner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EB482E-62BD-41C6-BB64-B6938E11B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DD16C-0FF7-465E-9D06-25927B1EEB3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88252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0F3259-6CD6-490F-AB0F-788614ABA1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93ED63-BF61-4F30-91DA-B4567D578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VO FTVS UK v Praze                                   Mgr. Michal Vágner 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F14298-5D95-40BA-AFD3-6DCC994D8D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388D6-5977-409F-B153-2A91CAD70D0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47528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D402E6-34C7-46B5-A457-828043F22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836D2B-C122-49AE-8564-0B7F7BCAB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VO FTVS UK v Praze                                   Mgr. Michal Vágner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CFDB70-16BA-48A8-BE1E-168955F48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1ECF8-FF5A-48F8-96BF-131D83B751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48355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2EE70C-C609-4EBD-BCB6-7D16122D7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E9371E-DE0A-42C1-BE87-79142BFDC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VO FTVS UK v Praze                                   Mgr. Michal Vágner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6B6D92-3924-4D9A-AA7B-53C844D7C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18CDF-AB22-4612-8737-FCEFD76EDE9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5771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92F372-33B9-48C1-9ED3-ECD9B9589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C9D21F-75D2-4530-AD14-DCA71674C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VO FTVS UK v Praze                                   Mgr. Michal Vágner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DE873-2FC7-47B3-BCD2-94B78BA49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9ABF1-3B96-4CD4-8C16-22C5EE86DE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249767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C9D2A4-3F7F-49E8-A63D-F8D8FBBF5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0707E3-2A80-4131-8C79-3FDE0B165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VO FTVS UK v Praze                                   Mgr. Michal Vágner 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AD4C95-6276-4B3B-A0AC-BEAB6333E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1B772-4121-4E63-BA4F-F8DA6169EB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50867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28A627-E32B-43BF-981C-B29406AC0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0F2527-4642-4B28-A1E4-07BD23E65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VO FTVS UK v Praze                                   Mgr. Michal Vágner 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021D04-23C6-4271-885C-C21554881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15E76-E623-4D58-B9AA-DEA9AF0D3A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783686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6F2CBA-EFC1-4966-969E-12954E7BE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4BC00A-91B8-4690-BD3D-57E4B4C48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VO FTVS UK v Praze                                   Mgr. Michal Vágner 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2818BD-1020-49EB-AC84-4962C3624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09D69-C75A-4C29-9E2A-AEEF04CCAB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879675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D383B-5C65-491A-A513-DBF4754910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DDD591-97DD-4258-81BD-6C61A2834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VO FTVS UK v Praze                                   Mgr. Michal Vágner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80BD14-5838-4371-A2FD-6268DDE6F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2A951-C433-496C-B18D-1D964F7BED3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74109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A805D-1890-49D0-9DAE-A00BEA40B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124BF-704D-4ADC-B3CD-6BA0586BD6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VO FTVS UK v Praze                                   Mgr. Michal Vágner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9C668A-AC6D-4EE5-9493-FB930DFEA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8C6C6-1F89-4C21-991C-4FE86E90454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623702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89D0D65-C9F3-4473-8A4A-9A578C6E9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7A2ACE-C0F9-4038-8667-03431065B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01548E-8A41-4ACB-A6BC-4D4F4E860E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29BF5AE-4DF6-4B14-B919-CF50A60A35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VO FTVS UK v Praze                                   Mgr. Michal Vágner  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F54246-0967-4556-A01A-69C514ABF9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880D78E-5BA8-4B96-993D-DCCD58AE970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0.xml"/><Relationship Id="rId13" Type="http://schemas.openxmlformats.org/officeDocument/2006/relationships/slide" Target="slide39.xml"/><Relationship Id="rId18" Type="http://schemas.openxmlformats.org/officeDocument/2006/relationships/slide" Target="slide86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12" Type="http://schemas.openxmlformats.org/officeDocument/2006/relationships/slide" Target="slide31.xml"/><Relationship Id="rId17" Type="http://schemas.openxmlformats.org/officeDocument/2006/relationships/slide" Target="slide78.xml"/><Relationship Id="rId2" Type="http://schemas.openxmlformats.org/officeDocument/2006/relationships/notesSlide" Target="../notesSlides/notesSlide1.xml"/><Relationship Id="rId16" Type="http://schemas.openxmlformats.org/officeDocument/2006/relationships/slide" Target="slide9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0.xml"/><Relationship Id="rId11" Type="http://schemas.openxmlformats.org/officeDocument/2006/relationships/slide" Target="slide82.xml"/><Relationship Id="rId5" Type="http://schemas.openxmlformats.org/officeDocument/2006/relationships/slide" Target="slide8.xml"/><Relationship Id="rId15" Type="http://schemas.openxmlformats.org/officeDocument/2006/relationships/slide" Target="slide72.xml"/><Relationship Id="rId10" Type="http://schemas.openxmlformats.org/officeDocument/2006/relationships/slide" Target="slide81.xml"/><Relationship Id="rId4" Type="http://schemas.openxmlformats.org/officeDocument/2006/relationships/slide" Target="slide79.xml"/><Relationship Id="rId9" Type="http://schemas.openxmlformats.org/officeDocument/2006/relationships/slide" Target="slide18.xml"/><Relationship Id="rId14" Type="http://schemas.openxmlformats.org/officeDocument/2006/relationships/slide" Target="slide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slovnik-cizich-slov.abz.cz/web.php/slovo/metoda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5">
            <a:extLst>
              <a:ext uri="{FF2B5EF4-FFF2-40B4-BE49-F238E27FC236}">
                <a16:creationId xmlns:a16="http://schemas.microsoft.com/office/drawing/2014/main" id="{39015F23-A031-4CC0-AE67-DEA23399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4688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</a:rPr>
              <a:t>VO UK FTVS v Praze                                   pplk. PhDr. Michal Vágner, Ph.D.  </a:t>
            </a:r>
          </a:p>
        </p:txBody>
      </p:sp>
      <p:sp useBgFill="1">
        <p:nvSpPr>
          <p:cNvPr id="3075" name="Rectangle 3">
            <a:extLst>
              <a:ext uri="{FF2B5EF4-FFF2-40B4-BE49-F238E27FC236}">
                <a16:creationId xmlns:a16="http://schemas.microsoft.com/office/drawing/2014/main" id="{12D9A5C8-5BD7-47FC-9C4F-7B089956DE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500188"/>
            <a:ext cx="8286750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u="sng">
                <a:solidFill>
                  <a:schemeClr val="bg1"/>
                </a:solidFill>
              </a:rPr>
              <a:t>OBSAH</a:t>
            </a:r>
            <a:r>
              <a:rPr lang="cs-CZ" altLang="cs-CZ" sz="3600" b="1" u="sng">
                <a:solidFill>
                  <a:schemeClr val="bg1"/>
                </a:solidFill>
              </a:rPr>
              <a:t>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u="sng">
                <a:solidFill>
                  <a:schemeClr val="bg1"/>
                </a:solidFill>
              </a:rPr>
              <a:t>BZ - I</a:t>
            </a:r>
            <a:r>
              <a:rPr lang="cs-CZ" altLang="cs-CZ" sz="1800">
                <a:solidFill>
                  <a:schemeClr val="bg1"/>
                </a:solidFill>
              </a:rPr>
              <a:t>				</a:t>
            </a:r>
            <a:r>
              <a:rPr lang="cs-CZ" altLang="cs-CZ" sz="1800" b="1" u="sng">
                <a:solidFill>
                  <a:schemeClr val="bg1"/>
                </a:solidFill>
              </a:rPr>
              <a:t>BZ - III</a:t>
            </a:r>
            <a:r>
              <a:rPr lang="cs-CZ" altLang="cs-CZ" sz="1800">
                <a:solidFill>
                  <a:schemeClr val="bg1"/>
                </a:solidFill>
              </a:rPr>
              <a:t>			</a:t>
            </a:r>
            <a:endParaRPr lang="cs-CZ" altLang="cs-CZ" sz="1800" b="1" u="sng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solidFill>
                  <a:schemeClr val="bg1"/>
                </a:solidFill>
                <a:hlinkClick r:id="rId3" action="ppaction://hlinksldjump"/>
              </a:rPr>
              <a:t>Historie</a:t>
            </a:r>
            <a:r>
              <a:rPr lang="cs-CZ" altLang="cs-CZ" sz="2000">
                <a:solidFill>
                  <a:schemeClr val="bg1"/>
                </a:solidFill>
              </a:rPr>
              <a:t>			     	</a:t>
            </a:r>
            <a:r>
              <a:rPr lang="cs-CZ" altLang="cs-CZ" sz="2000">
                <a:solidFill>
                  <a:schemeClr val="bg1"/>
                </a:solidFill>
                <a:hlinkClick r:id="rId4" action="ppaction://hlinksldjump"/>
              </a:rPr>
              <a:t>Dělení BZ</a:t>
            </a:r>
            <a:r>
              <a:rPr lang="cs-CZ" altLang="cs-CZ" sz="200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solidFill>
                  <a:schemeClr val="bg1"/>
                </a:solidFill>
                <a:hlinkClick r:id="rId5" action="ppaction://hlinksldjump"/>
              </a:rPr>
              <a:t>Musado</a:t>
            </a:r>
            <a:r>
              <a:rPr lang="cs-CZ" altLang="cs-CZ" sz="2000">
                <a:solidFill>
                  <a:schemeClr val="bg1"/>
                </a:solidFill>
              </a:rPr>
              <a:t>			     	</a:t>
            </a:r>
            <a:r>
              <a:rPr lang="cs-CZ" altLang="cs-CZ" sz="2000">
                <a:solidFill>
                  <a:schemeClr val="bg1"/>
                </a:solidFill>
                <a:hlinkClick r:id="rId6" action="ppaction://hlinksldjump"/>
              </a:rPr>
              <a:t>Tematické oblasti – II</a:t>
            </a:r>
            <a:r>
              <a:rPr lang="cs-CZ" altLang="cs-CZ" sz="2000">
                <a:solidFill>
                  <a:schemeClr val="bg1"/>
                </a:solidFill>
              </a:rPr>
              <a:t> 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solidFill>
                  <a:schemeClr val="bg1"/>
                </a:solidFill>
                <a:hlinkClick r:id="rId7" action="ppaction://hlinksldjump"/>
              </a:rPr>
              <a:t>Systém výcviku BZ v AČR</a:t>
            </a:r>
            <a:r>
              <a:rPr lang="cs-CZ" altLang="cs-CZ" sz="2000">
                <a:solidFill>
                  <a:schemeClr val="bg1"/>
                </a:solidFill>
              </a:rPr>
              <a:t>	</a:t>
            </a:r>
            <a:r>
              <a:rPr lang="cs-CZ" altLang="cs-CZ" sz="2000">
                <a:solidFill>
                  <a:schemeClr val="bg1"/>
                </a:solidFill>
                <a:hlinkClick r:id="rId8" action="ppaction://hlinksldjump"/>
              </a:rPr>
              <a:t>Metodická příprava</a:t>
            </a:r>
            <a:endParaRPr lang="cs-CZ" altLang="cs-CZ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solidFill>
                  <a:schemeClr val="bg1"/>
                </a:solidFill>
                <a:hlinkClick r:id="rId9" action="ppaction://hlinksldjump"/>
              </a:rPr>
              <a:t>Úderové plochy</a:t>
            </a:r>
            <a:r>
              <a:rPr lang="cs-CZ" altLang="cs-CZ" sz="2000">
                <a:solidFill>
                  <a:schemeClr val="bg1"/>
                </a:solidFill>
              </a:rPr>
              <a:t>			</a:t>
            </a:r>
            <a:r>
              <a:rPr lang="cs-CZ" altLang="cs-CZ" sz="2000">
                <a:solidFill>
                  <a:schemeClr val="bg1"/>
                </a:solidFill>
                <a:hlinkClick r:id="rId10" action="ppaction://hlinksldjump"/>
              </a:rPr>
              <a:t>Bezpečnostní opatření při BZ</a:t>
            </a:r>
            <a:endParaRPr lang="cs-CZ" altLang="cs-CZ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					</a:t>
            </a:r>
            <a:r>
              <a:rPr lang="cs-CZ" altLang="cs-CZ" sz="2000">
                <a:solidFill>
                  <a:schemeClr val="bg1"/>
                </a:solidFill>
                <a:hlinkClick r:id="rId11" action="ppaction://hlinksldjump"/>
              </a:rPr>
              <a:t>Právní aspekty</a:t>
            </a:r>
            <a:endParaRPr lang="cs-CZ" altLang="cs-CZ" sz="1800" b="1" u="sng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u="sng">
                <a:solidFill>
                  <a:schemeClr val="bg1"/>
                </a:solidFill>
              </a:rPr>
              <a:t>BZ - II</a:t>
            </a:r>
            <a:r>
              <a:rPr lang="cs-CZ" altLang="cs-CZ" sz="1800">
                <a:solidFill>
                  <a:schemeClr val="bg1"/>
                </a:solidFill>
              </a:rPr>
              <a:t>				</a:t>
            </a:r>
            <a:endParaRPr lang="cs-CZ" altLang="cs-CZ" sz="1800" b="1" u="sng">
              <a:solidFill>
                <a:schemeClr val="bg1"/>
              </a:solidFill>
              <a:hlinkClick r:id="rId12" action="ppaction://hlinksldjump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solidFill>
                  <a:schemeClr val="bg1"/>
                </a:solidFill>
                <a:hlinkClick r:id="rId12" action="ppaction://hlinksldjump"/>
              </a:rPr>
              <a:t>Vitální a zranitelná místa</a:t>
            </a:r>
            <a:r>
              <a:rPr lang="cs-CZ" altLang="cs-CZ" sz="2000">
                <a:solidFill>
                  <a:schemeClr val="bg1"/>
                </a:solidFill>
              </a:rPr>
              <a:t>	</a:t>
            </a:r>
            <a:r>
              <a:rPr lang="cs-CZ" altLang="cs-CZ" sz="2000" b="1" u="sng">
                <a:solidFill>
                  <a:schemeClr val="bg1"/>
                </a:solidFill>
              </a:rPr>
              <a:t>BZ - IV (instruktor) </a:t>
            </a:r>
            <a:r>
              <a:rPr lang="cs-CZ" altLang="cs-CZ" sz="200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solidFill>
                  <a:schemeClr val="bg1"/>
                </a:solidFill>
                <a:hlinkClick r:id="rId13" action="ppaction://hlinksldjump"/>
              </a:rPr>
              <a:t>Tematické oblasti – I</a:t>
            </a:r>
            <a:r>
              <a:rPr lang="cs-CZ" altLang="cs-CZ" sz="2000">
                <a:solidFill>
                  <a:schemeClr val="bg1"/>
                </a:solidFill>
              </a:rPr>
              <a:t>		</a:t>
            </a:r>
            <a:r>
              <a:rPr lang="cs-CZ" altLang="cs-CZ" sz="2000">
                <a:solidFill>
                  <a:schemeClr val="bg1"/>
                </a:solidFill>
                <a:hlinkClick r:id="rId14" action="ppaction://hlinksldjump"/>
              </a:rPr>
              <a:t>Boj zblízka</a:t>
            </a:r>
            <a:endParaRPr lang="cs-CZ" altLang="cs-CZ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solidFill>
                  <a:schemeClr val="bg1"/>
                </a:solidFill>
                <a:hlinkClick r:id="rId15" action="ppaction://hlinksldjump"/>
              </a:rPr>
              <a:t>Motorické učení</a:t>
            </a:r>
            <a:r>
              <a:rPr lang="cs-CZ" altLang="cs-CZ" sz="2000">
                <a:solidFill>
                  <a:schemeClr val="bg1"/>
                </a:solidFill>
              </a:rPr>
              <a:t> 		</a:t>
            </a:r>
            <a:r>
              <a:rPr lang="cs-CZ" altLang="cs-CZ" sz="2000">
                <a:solidFill>
                  <a:schemeClr val="bg1"/>
                </a:solidFill>
                <a:hlinkClick r:id="rId16" action="ppaction://hlinksldjump"/>
              </a:rPr>
              <a:t>Dokumenty k výcviku</a:t>
            </a:r>
            <a:endParaRPr lang="cs-CZ" altLang="cs-CZ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solidFill>
                  <a:schemeClr val="bg1"/>
                </a:solidFill>
                <a:hlinkClick r:id="rId17" action="ppaction://hlinksldjump"/>
              </a:rPr>
              <a:t>Příčiny vzniku poranění </a:t>
            </a:r>
            <a:r>
              <a:rPr lang="cs-CZ" altLang="cs-CZ" sz="2000">
                <a:solidFill>
                  <a:schemeClr val="bg1"/>
                </a:solidFill>
              </a:rPr>
              <a:t>		</a:t>
            </a:r>
            <a:r>
              <a:rPr lang="cs-CZ" altLang="cs-CZ" sz="2000">
                <a:solidFill>
                  <a:schemeClr val="bg1"/>
                </a:solidFill>
                <a:hlinkClick r:id="" action="ppaction://noaction"/>
              </a:rPr>
              <a:t>Programy výcviku BZ</a:t>
            </a:r>
            <a:endParaRPr lang="cs-CZ" altLang="cs-CZ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					</a:t>
            </a:r>
            <a:r>
              <a:rPr lang="cs-CZ" altLang="cs-CZ" sz="2000">
                <a:solidFill>
                  <a:schemeClr val="bg1"/>
                </a:solidFill>
                <a:hlinkClick r:id="rId18" action="ppaction://hlinksldjump"/>
              </a:rPr>
              <a:t>Struktura pohybového výkonu </a:t>
            </a:r>
            <a:endParaRPr lang="cs-CZ" altLang="cs-CZ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3076" name="WordArt 5">
            <a:extLst>
              <a:ext uri="{FF2B5EF4-FFF2-40B4-BE49-F238E27FC236}">
                <a16:creationId xmlns:a16="http://schemas.microsoft.com/office/drawing/2014/main" id="{CB13D639-D82A-45EB-AD79-1CC7D26CAB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7313" y="285750"/>
            <a:ext cx="700087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2">
                    <a:srgbClr val="808080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Boj zblízka</a:t>
            </a:r>
          </a:p>
        </p:txBody>
      </p:sp>
      <p:sp>
        <p:nvSpPr>
          <p:cNvPr id="3077" name="Text Box 7">
            <a:extLst>
              <a:ext uri="{FF2B5EF4-FFF2-40B4-BE49-F238E27FC236}">
                <a16:creationId xmlns:a16="http://schemas.microsoft.com/office/drawing/2014/main" id="{2FD76DAF-D6CE-43AB-B51D-3B7CD1DDE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682875"/>
            <a:ext cx="1841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zápatí 4">
            <a:extLst>
              <a:ext uri="{FF2B5EF4-FFF2-40B4-BE49-F238E27FC236}">
                <a16:creationId xmlns:a16="http://schemas.microsoft.com/office/drawing/2014/main" id="{A1483C31-E4E0-4D86-A170-11039BFD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5B4ED3C-0BCD-4A7F-9116-43C5FFBAE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496300" cy="42481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Základy </a:t>
            </a:r>
            <a:r>
              <a:rPr lang="cs-CZ" sz="2400" dirty="0" err="1">
                <a:solidFill>
                  <a:schemeClr val="bg1">
                    <a:lumMod val="95000"/>
                  </a:schemeClr>
                </a:solidFill>
              </a:rPr>
              <a:t>Musado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MCS byly položeny v roce 1985.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Založeno na původním pragmatickém poslání bojových umění „přežít a zvítězit“.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Vychází z potřeb policisty nebo vojáka a je proto zaměřen na jeho ústroj, výstroj a výzbroj.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Systém byl vyvinut pro řešení krizových situací, nikoliv jako sport.  </a:t>
            </a:r>
          </a:p>
        </p:txBody>
      </p:sp>
      <p:sp>
        <p:nvSpPr>
          <p:cNvPr id="19460" name="WordArt 5">
            <a:extLst>
              <a:ext uri="{FF2B5EF4-FFF2-40B4-BE49-F238E27FC236}">
                <a16:creationId xmlns:a16="http://schemas.microsoft.com/office/drawing/2014/main" id="{E52BB555-29F3-495E-9159-9A26CC41AB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00188" y="357188"/>
            <a:ext cx="64801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Musado MCS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4">
            <a:extLst>
              <a:ext uri="{FF2B5EF4-FFF2-40B4-BE49-F238E27FC236}">
                <a16:creationId xmlns:a16="http://schemas.microsoft.com/office/drawing/2014/main" id="{64FAF73B-52B1-4F9B-9334-1F02D655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21507" name="WordArt 4">
            <a:extLst>
              <a:ext uri="{FF2B5EF4-FFF2-40B4-BE49-F238E27FC236}">
                <a16:creationId xmlns:a16="http://schemas.microsoft.com/office/drawing/2014/main" id="{E788D1BA-93E8-4075-93C1-2B29346551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7313" y="357188"/>
            <a:ext cx="6480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Systém výcviku BZ v AČR</a:t>
            </a:r>
          </a:p>
        </p:txBody>
      </p:sp>
      <p:sp>
        <p:nvSpPr>
          <p:cNvPr id="12293" name="TextovéPole 5">
            <a:extLst>
              <a:ext uri="{FF2B5EF4-FFF2-40B4-BE49-F238E27FC236}">
                <a16:creationId xmlns:a16="http://schemas.microsoft.com/office/drawing/2014/main" id="{C77606E2-EEAA-49E1-949A-150F90A7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43125"/>
            <a:ext cx="86407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Normativní výnos z roku 2011, částka 7 (11. RMO a 12. RMO)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cs-CZ" sz="2400" dirty="0" err="1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Pub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71-84-02. Boj zblízka (2016).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cs-CZ" sz="2400" dirty="0" err="1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Pub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74-81-01. STP – programy výcviku z roku 2010</a:t>
            </a:r>
          </a:p>
          <a:p>
            <a:pPr eaLnBrk="1" hangingPunct="1"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zápatí 4">
            <a:extLst>
              <a:ext uri="{FF2B5EF4-FFF2-40B4-BE49-F238E27FC236}">
                <a16:creationId xmlns:a16="http://schemas.microsoft.com/office/drawing/2014/main" id="{B47FE651-EB7C-40B7-8A90-B6E6AB42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23555" name="WordArt 4">
            <a:extLst>
              <a:ext uri="{FF2B5EF4-FFF2-40B4-BE49-F238E27FC236}">
                <a16:creationId xmlns:a16="http://schemas.microsoft.com/office/drawing/2014/main" id="{AE813239-188D-4B6B-B291-2D30055388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7313" y="357188"/>
            <a:ext cx="6480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Systém výcviku BZ v AČR</a:t>
            </a:r>
          </a:p>
        </p:txBody>
      </p:sp>
      <p:pic>
        <p:nvPicPr>
          <p:cNvPr id="23556" name="Obrázek 5" descr="6.jpg">
            <a:extLst>
              <a:ext uri="{FF2B5EF4-FFF2-40B4-BE49-F238E27FC236}">
                <a16:creationId xmlns:a16="http://schemas.microsoft.com/office/drawing/2014/main" id="{18E9B090-71D0-43E4-B5BF-788F4EB59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071688"/>
            <a:ext cx="67151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4">
            <a:extLst>
              <a:ext uri="{FF2B5EF4-FFF2-40B4-BE49-F238E27FC236}">
                <a16:creationId xmlns:a16="http://schemas.microsoft.com/office/drawing/2014/main" id="{1A3FFB87-27FA-4CBC-80B3-B0E534C9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7B7F5C0-5059-49A5-BA51-4AD26D23F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844675"/>
            <a:ext cx="7812088" cy="3889375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cs-CZ" sz="2400" b="1" dirty="0">
                <a:solidFill>
                  <a:schemeClr val="bg1">
                    <a:lumMod val="95000"/>
                  </a:schemeClr>
                </a:solidFill>
              </a:rPr>
              <a:t>OFICIÁLNÍ DĚLENÍ PODLE VEDENÍ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Instruktor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Vedoucí instruktor</a:t>
            </a:r>
          </a:p>
          <a:p>
            <a:pPr eaLnBrk="1" hangingPunct="1">
              <a:buFontTx/>
              <a:buChar char="-"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chemeClr val="bg1">
                    <a:lumMod val="95000"/>
                  </a:schemeClr>
                </a:solidFill>
              </a:rPr>
              <a:t>VNITŘNÍ DĚLENÍ PODLE STUPŇŮ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1. stupeň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2. stupeň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3. stupeň</a:t>
            </a:r>
          </a:p>
        </p:txBody>
      </p:sp>
      <p:sp>
        <p:nvSpPr>
          <p:cNvPr id="25604" name="WordArt 4">
            <a:extLst>
              <a:ext uri="{FF2B5EF4-FFF2-40B4-BE49-F238E27FC236}">
                <a16:creationId xmlns:a16="http://schemas.microsoft.com/office/drawing/2014/main" id="{19BDD2B4-1460-41DD-A95A-E322BEF719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7313" y="357188"/>
            <a:ext cx="6480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Systém výcviku BZ v AČR</a:t>
            </a:r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3EE7631D-06C8-4961-B9A3-D0B2FC403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5445125"/>
            <a:ext cx="3238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837D500E-E316-47C0-8944-F01BBC4C0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3068638"/>
            <a:ext cx="0" cy="237648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7BB73C2E-F7FD-4E02-9B53-DDC0AEC8A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3068638"/>
            <a:ext cx="28892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6" name="Line 8">
            <a:extLst>
              <a:ext uri="{FF2B5EF4-FFF2-40B4-BE49-F238E27FC236}">
                <a16:creationId xmlns:a16="http://schemas.microsoft.com/office/drawing/2014/main" id="{855C456C-FB7A-4086-85F1-9085EF9E8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5013325"/>
            <a:ext cx="5048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7" name="Line 9">
            <a:extLst>
              <a:ext uri="{FF2B5EF4-FFF2-40B4-BE49-F238E27FC236}">
                <a16:creationId xmlns:a16="http://schemas.microsoft.com/office/drawing/2014/main" id="{38431C6D-7B17-4B4C-A69B-76E84F5A0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2636838"/>
            <a:ext cx="0" cy="2376487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8" name="Line 10">
            <a:extLst>
              <a:ext uri="{FF2B5EF4-FFF2-40B4-BE49-F238E27FC236}">
                <a16:creationId xmlns:a16="http://schemas.microsoft.com/office/drawing/2014/main" id="{F2827786-C1D8-4ED4-91AC-92AAB21B94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88" y="2636838"/>
            <a:ext cx="5048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9" name="Line 11">
            <a:extLst>
              <a:ext uri="{FF2B5EF4-FFF2-40B4-BE49-F238E27FC236}">
                <a16:creationId xmlns:a16="http://schemas.microsoft.com/office/drawing/2014/main" id="{F101FC9B-6186-4AC7-929A-4161FE925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581525"/>
            <a:ext cx="504825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2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D2389CF4-A435-48B7-A188-D7F39A95C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453188"/>
            <a:ext cx="2087562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KONEC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4">
            <a:extLst>
              <a:ext uri="{FF2B5EF4-FFF2-40B4-BE49-F238E27FC236}">
                <a16:creationId xmlns:a16="http://schemas.microsoft.com/office/drawing/2014/main" id="{B8A9CF17-AAF9-4F9E-B5F9-804F03EB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899FE16-60CA-48A5-9336-B0D362B3F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496300" cy="32400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cs-CZ" sz="1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Když je policista nebo voják zaskočen a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nestačí použít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svou zbraň.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Když může použít svou zbraň, ale ona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selže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Když svou zbraň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ztratí,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nebo je mu během zákroku či boje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odebrána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Když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dojde munice,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nebo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není čas na dobíjení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či přebíjení zbraně.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endParaRPr lang="cs-CZ" sz="9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652" name="WordArt 4">
            <a:extLst>
              <a:ext uri="{FF2B5EF4-FFF2-40B4-BE49-F238E27FC236}">
                <a16:creationId xmlns:a16="http://schemas.microsoft.com/office/drawing/2014/main" id="{324FAA18-C777-453E-9F7F-DCAAFAD15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7313" y="357188"/>
            <a:ext cx="6480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Výcvik v armádním prostředí</a:t>
            </a:r>
          </a:p>
        </p:txBody>
      </p:sp>
      <p:sp>
        <p:nvSpPr>
          <p:cNvPr id="27653" name="WordArt 5">
            <a:extLst>
              <a:ext uri="{FF2B5EF4-FFF2-40B4-BE49-F238E27FC236}">
                <a16:creationId xmlns:a16="http://schemas.microsoft.com/office/drawing/2014/main" id="{E3556BE6-2C2D-412F-94B8-98E6DDAFEA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1750" y="1773238"/>
            <a:ext cx="44291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Důvody – praktické (armádní)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zápatí 4">
            <a:extLst>
              <a:ext uri="{FF2B5EF4-FFF2-40B4-BE49-F238E27FC236}">
                <a16:creationId xmlns:a16="http://schemas.microsoft.com/office/drawing/2014/main" id="{0D188A20-C5AB-4B54-8B77-F720EDE9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E155C33-6355-44AF-A4E5-F69D27C69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496300" cy="25193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cs-CZ" sz="1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Když by vlastní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palbou ohrozil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své kolegy nebo nezúčastněné osoby.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Když boj musí být z taktických důvodů proveden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potichu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Pro řešení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krizových situací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29700" name="WordArt 4">
            <a:extLst>
              <a:ext uri="{FF2B5EF4-FFF2-40B4-BE49-F238E27FC236}">
                <a16:creationId xmlns:a16="http://schemas.microsoft.com/office/drawing/2014/main" id="{996ECEE3-46B2-485A-8F0F-4141075EFA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7313" y="357188"/>
            <a:ext cx="6480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Výcvik v armádním prostředí</a:t>
            </a:r>
          </a:p>
        </p:txBody>
      </p:sp>
      <p:sp>
        <p:nvSpPr>
          <p:cNvPr id="29701" name="WordArt 5">
            <a:extLst>
              <a:ext uri="{FF2B5EF4-FFF2-40B4-BE49-F238E27FC236}">
                <a16:creationId xmlns:a16="http://schemas.microsoft.com/office/drawing/2014/main" id="{64D776BC-3B76-4575-ABC9-70CCE79077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1750" y="1773238"/>
            <a:ext cx="44291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Důvody – praktické (armádní)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zápatí 4">
            <a:extLst>
              <a:ext uri="{FF2B5EF4-FFF2-40B4-BE49-F238E27FC236}">
                <a16:creationId xmlns:a16="http://schemas.microsoft.com/office/drawing/2014/main" id="{6E150954-0C15-486A-B9CB-ADB5DCA7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C3C7F38-F332-49C6-8704-E80106B5A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420938"/>
            <a:ext cx="8496300" cy="30241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Rozvoj pohybové výkonnosti.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Upevňování morálních vlastností.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Upevňování kázně.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Sebepoznávání a sebezdokonalování.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−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Rozvoj velitelských schopností.</a:t>
            </a:r>
          </a:p>
        </p:txBody>
      </p:sp>
      <p:sp>
        <p:nvSpPr>
          <p:cNvPr id="31748" name="WordArt 4">
            <a:extLst>
              <a:ext uri="{FF2B5EF4-FFF2-40B4-BE49-F238E27FC236}">
                <a16:creationId xmlns:a16="http://schemas.microsoft.com/office/drawing/2014/main" id="{55E89B0C-82A9-4CDC-8E7D-5F15C06DB0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5875" y="357188"/>
            <a:ext cx="6480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Výcvik v armádním prostředí</a:t>
            </a:r>
          </a:p>
        </p:txBody>
      </p:sp>
      <p:sp>
        <p:nvSpPr>
          <p:cNvPr id="31749" name="WordArt 5">
            <a:extLst>
              <a:ext uri="{FF2B5EF4-FFF2-40B4-BE49-F238E27FC236}">
                <a16:creationId xmlns:a16="http://schemas.microsoft.com/office/drawing/2014/main" id="{B761D8FE-D303-4E1B-AEAD-7B5620EE11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773238"/>
            <a:ext cx="45005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Důvody - tělovýchovné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4">
            <a:extLst>
              <a:ext uri="{FF2B5EF4-FFF2-40B4-BE49-F238E27FC236}">
                <a16:creationId xmlns:a16="http://schemas.microsoft.com/office/drawing/2014/main" id="{F05DEB3C-6627-4741-99E6-047AD92C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C77828E-8F9A-40D1-8EC5-1E62FD7DF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496300" cy="4535487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charset="0"/>
              <a:buChar char="–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Nikdy nebojovat podle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pravidel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eaLnBrk="1" hangingPunct="1">
              <a:buFont typeface="Arial" charset="0"/>
              <a:buChar char="–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charset="0"/>
              <a:buChar char="–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Útok vést na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vitální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zranitelná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místa.</a:t>
            </a:r>
          </a:p>
          <a:p>
            <a:pPr eaLnBrk="1" hangingPunct="1">
              <a:buFont typeface="Arial" charset="0"/>
              <a:buChar char="–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charset="0"/>
              <a:buChar char="–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Využívat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jednoduchých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technik.</a:t>
            </a:r>
          </a:p>
          <a:p>
            <a:pPr eaLnBrk="1" hangingPunct="1">
              <a:buFont typeface="Arial" charset="0"/>
              <a:buChar char="–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charset="0"/>
              <a:buChar char="–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Snažit se využívat techniky, které jsou naučeny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na 100 %.</a:t>
            </a:r>
          </a:p>
          <a:p>
            <a:pPr eaLnBrk="1" hangingPunct="1">
              <a:buFont typeface="Arial" charset="0"/>
              <a:buChar char="–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charset="0"/>
              <a:buChar char="–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Počítat s 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vlastním zraněním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eaLnBrk="1" hangingPunct="1">
              <a:buFont typeface="Arial" charset="0"/>
              <a:buChar char="–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charset="0"/>
              <a:buChar char="–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Využívat momentu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překvapení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pPr eaLnBrk="1" hangingPunct="1">
              <a:buFont typeface="Arial" charset="0"/>
              <a:buChar char="–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charset="0"/>
              <a:buChar char="–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Udržovat stabilitu a </a:t>
            </a:r>
            <a:r>
              <a:rPr lang="cs-CZ" sz="2400" u="sng" dirty="0">
                <a:solidFill>
                  <a:schemeClr val="bg1">
                    <a:lumMod val="95000"/>
                  </a:schemeClr>
                </a:solidFill>
              </a:rPr>
              <a:t>nenechat se strhnout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na zem.</a:t>
            </a:r>
          </a:p>
        </p:txBody>
      </p:sp>
      <p:sp>
        <p:nvSpPr>
          <p:cNvPr id="33796" name="WordArt 5">
            <a:extLst>
              <a:ext uri="{FF2B5EF4-FFF2-40B4-BE49-F238E27FC236}">
                <a16:creationId xmlns:a16="http://schemas.microsoft.com/office/drawing/2014/main" id="{7B4F1CB0-6E92-42CC-A0DB-AA56245234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0" y="357188"/>
            <a:ext cx="6480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Výcvik v armádním prostředí</a:t>
            </a:r>
          </a:p>
        </p:txBody>
      </p:sp>
      <p:sp>
        <p:nvSpPr>
          <p:cNvPr id="33797" name="WordArt 6">
            <a:extLst>
              <a:ext uri="{FF2B5EF4-FFF2-40B4-BE49-F238E27FC236}">
                <a16:creationId xmlns:a16="http://schemas.microsoft.com/office/drawing/2014/main" id="{A7AD4F1D-9FA8-4B11-AC5E-B3CB3BEADF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79838" y="1700213"/>
            <a:ext cx="15843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Zásady</a:t>
            </a:r>
          </a:p>
        </p:txBody>
      </p:sp>
      <p:sp>
        <p:nvSpPr>
          <p:cNvPr id="33798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2BD7BC95-AA83-42D6-96CC-D3D6AB15A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6429375"/>
            <a:ext cx="2087562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KONEC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4">
            <a:extLst>
              <a:ext uri="{FF2B5EF4-FFF2-40B4-BE49-F238E27FC236}">
                <a16:creationId xmlns:a16="http://schemas.microsoft.com/office/drawing/2014/main" id="{B913183E-505F-4126-8A6A-8B1A7D28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35843" name="WordArt 4">
            <a:extLst>
              <a:ext uri="{FF2B5EF4-FFF2-40B4-BE49-F238E27FC236}">
                <a16:creationId xmlns:a16="http://schemas.microsoft.com/office/drawing/2014/main" id="{506BBEB5-5185-4BF8-9CA8-28596C5EEF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0" y="357188"/>
            <a:ext cx="61198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Úderové plochy</a:t>
            </a:r>
          </a:p>
        </p:txBody>
      </p:sp>
      <p:pic>
        <p:nvPicPr>
          <p:cNvPr id="35844" name="Picture 362" descr="patka dlaně">
            <a:extLst>
              <a:ext uri="{FF2B5EF4-FFF2-40B4-BE49-F238E27FC236}">
                <a16:creationId xmlns:a16="http://schemas.microsoft.com/office/drawing/2014/main" id="{D03621BB-A795-4F1F-B43E-A571AB4A5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13100"/>
            <a:ext cx="130175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61" descr="miska dlaně">
            <a:extLst>
              <a:ext uri="{FF2B5EF4-FFF2-40B4-BE49-F238E27FC236}">
                <a16:creationId xmlns:a16="http://schemas.microsoft.com/office/drawing/2014/main" id="{8A78E220-B625-4CB4-948C-C7E21942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28543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363">
            <a:extLst>
              <a:ext uri="{FF2B5EF4-FFF2-40B4-BE49-F238E27FC236}">
                <a16:creationId xmlns:a16="http://schemas.microsoft.com/office/drawing/2014/main" id="{2642355C-BFC8-4A60-90DB-A86B7424E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5847" name="Rectangle 364">
            <a:extLst>
              <a:ext uri="{FF2B5EF4-FFF2-40B4-BE49-F238E27FC236}">
                <a16:creationId xmlns:a16="http://schemas.microsoft.com/office/drawing/2014/main" id="{1C884D6B-0A82-4FFD-B0AF-8827798CE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graphicFrame>
        <p:nvGraphicFramePr>
          <p:cNvPr id="22922" name="Group 394">
            <a:extLst>
              <a:ext uri="{FF2B5EF4-FFF2-40B4-BE49-F238E27FC236}">
                <a16:creationId xmlns:a16="http://schemas.microsoft.com/office/drawing/2014/main" id="{075F8E28-5BD4-4419-A79F-522691FAC605}"/>
              </a:ext>
            </a:extLst>
          </p:cNvPr>
          <p:cNvGraphicFramePr>
            <a:graphicFrameLocks noGrp="1"/>
          </p:cNvGraphicFramePr>
          <p:nvPr/>
        </p:nvGraphicFramePr>
        <p:xfrm>
          <a:off x="2071688" y="2500313"/>
          <a:ext cx="5829300" cy="274637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Patka dlaně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Miska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860" name="Rectangle 390">
            <a:extLst>
              <a:ext uri="{FF2B5EF4-FFF2-40B4-BE49-F238E27FC236}">
                <a16:creationId xmlns:a16="http://schemas.microsoft.com/office/drawing/2014/main" id="{38B51C3F-0A4F-463C-9395-CCD28A44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35861" name="Rectangle 391">
            <a:extLst>
              <a:ext uri="{FF2B5EF4-FFF2-40B4-BE49-F238E27FC236}">
                <a16:creationId xmlns:a16="http://schemas.microsoft.com/office/drawing/2014/main" id="{CA118408-AC3C-4C5B-BAB0-299FAE1BE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35862" name="Rectangle 392">
            <a:extLst>
              <a:ext uri="{FF2B5EF4-FFF2-40B4-BE49-F238E27FC236}">
                <a16:creationId xmlns:a16="http://schemas.microsoft.com/office/drawing/2014/main" id="{676BD972-B7D0-40BB-89EB-7D2B13B59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zápatí 4">
            <a:extLst>
              <a:ext uri="{FF2B5EF4-FFF2-40B4-BE49-F238E27FC236}">
                <a16:creationId xmlns:a16="http://schemas.microsoft.com/office/drawing/2014/main" id="{1C494DC8-8EAE-4471-9C28-D3A88EAF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98C36E3-3F2F-42E0-BB5A-D1B75712B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FA483DB-EE12-4480-9498-9C905BC21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pic>
        <p:nvPicPr>
          <p:cNvPr id="37893" name="Picture 24" descr="vpich do očí">
            <a:extLst>
              <a:ext uri="{FF2B5EF4-FFF2-40B4-BE49-F238E27FC236}">
                <a16:creationId xmlns:a16="http://schemas.microsoft.com/office/drawing/2014/main" id="{298B5D75-1CCB-4F0E-BC73-3BCF3B782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141663"/>
            <a:ext cx="19716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5" descr="prsty">
            <a:extLst>
              <a:ext uri="{FF2B5EF4-FFF2-40B4-BE49-F238E27FC236}">
                <a16:creationId xmlns:a16="http://schemas.microsoft.com/office/drawing/2014/main" id="{697EB8AB-9B6B-4461-AC86-57BE25B1F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41663"/>
            <a:ext cx="227965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26">
            <a:extLst>
              <a:ext uri="{FF2B5EF4-FFF2-40B4-BE49-F238E27FC236}">
                <a16:creationId xmlns:a16="http://schemas.microsoft.com/office/drawing/2014/main" id="{FD88D3D2-6B20-47E3-BE2A-AA21D081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7896" name="Rectangle 27">
            <a:extLst>
              <a:ext uri="{FF2B5EF4-FFF2-40B4-BE49-F238E27FC236}">
                <a16:creationId xmlns:a16="http://schemas.microsoft.com/office/drawing/2014/main" id="{908F856A-E74E-4998-A566-EBB55B44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7897" name="Rectangle 28">
            <a:extLst>
              <a:ext uri="{FF2B5EF4-FFF2-40B4-BE49-F238E27FC236}">
                <a16:creationId xmlns:a16="http://schemas.microsoft.com/office/drawing/2014/main" id="{86EE47EB-FD8A-4A0C-A63C-C8DF5BC82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graphicFrame>
        <p:nvGraphicFramePr>
          <p:cNvPr id="23605" name="Group 53">
            <a:extLst>
              <a:ext uri="{FF2B5EF4-FFF2-40B4-BE49-F238E27FC236}">
                <a16:creationId xmlns:a16="http://schemas.microsoft.com/office/drawing/2014/main" id="{7A5097C7-DB66-473D-8F6A-538580DD7BDD}"/>
              </a:ext>
            </a:extLst>
          </p:cNvPr>
          <p:cNvGraphicFramePr>
            <a:graphicFrameLocks noGrp="1"/>
          </p:cNvGraphicFramePr>
          <p:nvPr/>
        </p:nvGraphicFramePr>
        <p:xfrm>
          <a:off x="2071688" y="2571750"/>
          <a:ext cx="5829300" cy="274638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Dva prsty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Prsty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910" name="WordArt 4">
            <a:extLst>
              <a:ext uri="{FF2B5EF4-FFF2-40B4-BE49-F238E27FC236}">
                <a16:creationId xmlns:a16="http://schemas.microsoft.com/office/drawing/2014/main" id="{619A633D-A360-470A-A669-87866A1363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0" y="357188"/>
            <a:ext cx="61198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Úderové plochy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5">
            <a:extLst>
              <a:ext uri="{FF2B5EF4-FFF2-40B4-BE49-F238E27FC236}">
                <a16:creationId xmlns:a16="http://schemas.microsoft.com/office/drawing/2014/main" id="{9DB0F439-55EA-4602-8876-EBF4381F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0497F71-3C90-4FA1-92C6-7FD39AC706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48506" y="1166019"/>
            <a:ext cx="8218487" cy="45259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sz="2400" b="1" dirty="0">
                <a:solidFill>
                  <a:srgbClr val="FFFF00"/>
                </a:solidFill>
              </a:rPr>
              <a:t>Cíl: </a:t>
            </a:r>
            <a:r>
              <a:rPr lang="cs-CZ" sz="2000" dirty="0">
                <a:solidFill>
                  <a:schemeClr val="bg1"/>
                </a:solidFill>
              </a:rPr>
              <a:t>historie výcviku a rozdělení bojových aktivit, </a:t>
            </a:r>
            <a:r>
              <a:rPr lang="cs-CZ" sz="2000" dirty="0" err="1">
                <a:solidFill>
                  <a:schemeClr val="bg1"/>
                </a:solidFill>
              </a:rPr>
              <a:t>Musado</a:t>
            </a:r>
            <a:r>
              <a:rPr lang="cs-CZ" sz="2000" dirty="0">
                <a:solidFill>
                  <a:schemeClr val="bg1"/>
                </a:solidFill>
              </a:rPr>
              <a:t> MCS, systém výcviku BZ, charakteristika tematických oblastí a celků BZ, vitální a zranitelná místa, vedení výcviku, bezpečnost při výcviku, charakteristika technik a zbraní, právní aspekty, edukace při výcviku BZ, dokumentace, rozbor pohybu v BZ</a:t>
            </a:r>
          </a:p>
          <a:p>
            <a:pPr marL="0" indent="0" eaLnBrk="1" hangingPunct="1">
              <a:buNone/>
              <a:defRPr/>
            </a:pPr>
            <a:endParaRPr lang="cs-CZ" sz="2000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sz="2400" b="1" dirty="0">
                <a:solidFill>
                  <a:srgbClr val="FFFF00"/>
                </a:solidFill>
              </a:rPr>
              <a:t>Průběh: </a:t>
            </a:r>
            <a:r>
              <a:rPr lang="cs-CZ" sz="2000" dirty="0">
                <a:solidFill>
                  <a:schemeClr val="bg1"/>
                </a:solidFill>
              </a:rPr>
              <a:t>opakování - významu bojových aktivit, druhů výcviku a jejich systémů, popis tematických celků, vitální a zranitelná místa v souvislosti s bezpečností, povědomí o právních aspektech v souvislosti s použitím BZ, charakteristika sebeobranných technik a zbraní, pohybové předpoklady, dokumentace</a:t>
            </a:r>
          </a:p>
          <a:p>
            <a:pPr marL="0" indent="0" eaLnBrk="1" hangingPunct="1">
              <a:buNone/>
              <a:defRPr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sz="2400" b="1" dirty="0">
                <a:solidFill>
                  <a:srgbClr val="FFFF00"/>
                </a:solidFill>
              </a:rPr>
              <a:t>Otázky: </a:t>
            </a:r>
            <a:r>
              <a:rPr lang="cs-CZ" sz="2000" dirty="0">
                <a:solidFill>
                  <a:schemeClr val="bg1"/>
                </a:solidFill>
              </a:rPr>
              <a:t>Bojové aktivity, charakteristika vybrané základní techniky, fáze motorického učení při nácviku dovednosti BZ, paragraf 28 a 29, vitální a zranitelná místa, co je to metoda, instruktor, pohybové předpoklady, dokumentace potřebná k vedení kurzu BZ   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WordArt 5">
            <a:extLst>
              <a:ext uri="{FF2B5EF4-FFF2-40B4-BE49-F238E27FC236}">
                <a16:creationId xmlns:a16="http://schemas.microsoft.com/office/drawing/2014/main" id="{9D0D6D9C-8964-4CB2-81EE-5D42D56F9B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7313" y="285750"/>
            <a:ext cx="700087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2">
                    <a:srgbClr val="808080">
                      <a:alpha val="50000"/>
                    </a:srgbClr>
                  </a:prstShdw>
                </a:effectLst>
                <a:latin typeface="Arial Black" panose="020B0A04020102020204" pitchFamily="34" charset="0"/>
              </a:rPr>
              <a:t>Boj zblízka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4">
            <a:extLst>
              <a:ext uri="{FF2B5EF4-FFF2-40B4-BE49-F238E27FC236}">
                <a16:creationId xmlns:a16="http://schemas.microsoft.com/office/drawing/2014/main" id="{B1D311CD-9492-4988-BC25-F117A2E5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A65B11E1-0F26-413B-82AD-5030DB414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9940" name="Rectangle 7">
            <a:extLst>
              <a:ext uri="{FF2B5EF4-FFF2-40B4-BE49-F238E27FC236}">
                <a16:creationId xmlns:a16="http://schemas.microsoft.com/office/drawing/2014/main" id="{C2172D22-AA71-405C-9D0C-F7D5BB556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39941" name="Rectangle 20">
            <a:extLst>
              <a:ext uri="{FF2B5EF4-FFF2-40B4-BE49-F238E27FC236}">
                <a16:creationId xmlns:a16="http://schemas.microsoft.com/office/drawing/2014/main" id="{601B0BBF-41B5-4B1A-AC7A-38CAD139F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39942" name="Rectangle 21">
            <a:extLst>
              <a:ext uri="{FF2B5EF4-FFF2-40B4-BE49-F238E27FC236}">
                <a16:creationId xmlns:a16="http://schemas.microsoft.com/office/drawing/2014/main" id="{FE33DD42-02D0-4E94-9BBD-111620199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39943" name="Rectangle 22">
            <a:extLst>
              <a:ext uri="{FF2B5EF4-FFF2-40B4-BE49-F238E27FC236}">
                <a16:creationId xmlns:a16="http://schemas.microsoft.com/office/drawing/2014/main" id="{13D8CB7D-744A-4FC9-968A-636628319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9944" name="Picture 23" descr="prsty do špičky">
            <a:extLst>
              <a:ext uri="{FF2B5EF4-FFF2-40B4-BE49-F238E27FC236}">
                <a16:creationId xmlns:a16="http://schemas.microsoft.com/office/drawing/2014/main" id="{2AB9344C-E02B-40C0-A703-D275CD103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29000"/>
            <a:ext cx="26860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24" descr="prostředníček">
            <a:extLst>
              <a:ext uri="{FF2B5EF4-FFF2-40B4-BE49-F238E27FC236}">
                <a16:creationId xmlns:a16="http://schemas.microsoft.com/office/drawing/2014/main" id="{DB759ECD-FC7B-46EB-A54D-038A29C2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00438"/>
            <a:ext cx="28590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Rectangle 25">
            <a:extLst>
              <a:ext uri="{FF2B5EF4-FFF2-40B4-BE49-F238E27FC236}">
                <a16:creationId xmlns:a16="http://schemas.microsoft.com/office/drawing/2014/main" id="{7206DEBF-DCC8-4E39-BF99-56E7103D4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92475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graphicFrame>
        <p:nvGraphicFramePr>
          <p:cNvPr id="24626" name="Group 50">
            <a:extLst>
              <a:ext uri="{FF2B5EF4-FFF2-40B4-BE49-F238E27FC236}">
                <a16:creationId xmlns:a16="http://schemas.microsoft.com/office/drawing/2014/main" id="{E6D9EE76-011A-4C9E-8FB5-E17DC9AE489E}"/>
              </a:ext>
            </a:extLst>
          </p:cNvPr>
          <p:cNvGraphicFramePr>
            <a:graphicFrameLocks noGrp="1"/>
          </p:cNvGraphicFramePr>
          <p:nvPr/>
        </p:nvGraphicFramePr>
        <p:xfrm>
          <a:off x="2071688" y="2571750"/>
          <a:ext cx="5829300" cy="274638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5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Špička z prstů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Prostředníček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959" name="WordArt 4">
            <a:extLst>
              <a:ext uri="{FF2B5EF4-FFF2-40B4-BE49-F238E27FC236}">
                <a16:creationId xmlns:a16="http://schemas.microsoft.com/office/drawing/2014/main" id="{71EE4AC8-0EAB-4349-BC43-FDF7E1A048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0" y="357188"/>
            <a:ext cx="61198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Úderové plochy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zápatí 4">
            <a:extLst>
              <a:ext uri="{FF2B5EF4-FFF2-40B4-BE49-F238E27FC236}">
                <a16:creationId xmlns:a16="http://schemas.microsoft.com/office/drawing/2014/main" id="{15C66FA2-7603-453D-8738-C96E4FDC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9F894599-D173-4B6B-8580-74D7AC75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988" name="Rectangle 7">
            <a:extLst>
              <a:ext uri="{FF2B5EF4-FFF2-40B4-BE49-F238E27FC236}">
                <a16:creationId xmlns:a16="http://schemas.microsoft.com/office/drawing/2014/main" id="{98BA98B7-B9ED-4845-A4E5-4B5DE5ABA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41989" name="Rectangle 20">
            <a:extLst>
              <a:ext uri="{FF2B5EF4-FFF2-40B4-BE49-F238E27FC236}">
                <a16:creationId xmlns:a16="http://schemas.microsoft.com/office/drawing/2014/main" id="{256DE12E-FF2F-42E5-9833-3FB738368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41990" name="Rectangle 21">
            <a:extLst>
              <a:ext uri="{FF2B5EF4-FFF2-40B4-BE49-F238E27FC236}">
                <a16:creationId xmlns:a16="http://schemas.microsoft.com/office/drawing/2014/main" id="{1E94737A-F11F-43D3-84A2-F73F3A4CB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41991" name="Rectangle 22">
            <a:extLst>
              <a:ext uri="{FF2B5EF4-FFF2-40B4-BE49-F238E27FC236}">
                <a16:creationId xmlns:a16="http://schemas.microsoft.com/office/drawing/2014/main" id="{714CD44D-EB7E-409C-A7B3-48C3A8620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992" name="Rectangle 24">
            <a:extLst>
              <a:ext uri="{FF2B5EF4-FFF2-40B4-BE49-F238E27FC236}">
                <a16:creationId xmlns:a16="http://schemas.microsoft.com/office/drawing/2014/main" id="{22F7F4A2-ACFF-47EC-9278-29942DCED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0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41993" name="Picture 23" descr="vnitřní strana">
            <a:extLst>
              <a:ext uri="{FF2B5EF4-FFF2-40B4-BE49-F238E27FC236}">
                <a16:creationId xmlns:a16="http://schemas.microsoft.com/office/drawing/2014/main" id="{20FACFF8-105B-4463-8453-7E4017F04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7563"/>
            <a:ext cx="32829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Rectangle 25">
            <a:extLst>
              <a:ext uri="{FF2B5EF4-FFF2-40B4-BE49-F238E27FC236}">
                <a16:creationId xmlns:a16="http://schemas.microsoft.com/office/drawing/2014/main" id="{1A6F12E8-2278-455E-98BB-E0FEBE7A5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0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995" name="Rectangle 26">
            <a:extLst>
              <a:ext uri="{FF2B5EF4-FFF2-40B4-BE49-F238E27FC236}">
                <a16:creationId xmlns:a16="http://schemas.microsoft.com/office/drawing/2014/main" id="{8FE26F1F-07CD-4032-B32F-900ECACE1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003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graphicFrame>
        <p:nvGraphicFramePr>
          <p:cNvPr id="25651" name="Group 51">
            <a:extLst>
              <a:ext uri="{FF2B5EF4-FFF2-40B4-BE49-F238E27FC236}">
                <a16:creationId xmlns:a16="http://schemas.microsoft.com/office/drawing/2014/main" id="{F33995FA-6CB8-47E2-8AB7-7164A9C80735}"/>
              </a:ext>
            </a:extLst>
          </p:cNvPr>
          <p:cNvGraphicFramePr>
            <a:graphicFrameLocks noGrp="1"/>
          </p:cNvGraphicFramePr>
          <p:nvPr/>
        </p:nvGraphicFramePr>
        <p:xfrm>
          <a:off x="2357438" y="2428875"/>
          <a:ext cx="5829300" cy="274638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7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Vnitřní  hrana dlaně (malíková)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Vnější hrana dlaně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008" name="Picture 52" descr="malíková hrana">
            <a:extLst>
              <a:ext uri="{FF2B5EF4-FFF2-40B4-BE49-F238E27FC236}">
                <a16:creationId xmlns:a16="http://schemas.microsoft.com/office/drawing/2014/main" id="{C2FE2849-F380-49C3-A605-3A01A977C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068638"/>
            <a:ext cx="1373188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9" name="WordArt 4">
            <a:extLst>
              <a:ext uri="{FF2B5EF4-FFF2-40B4-BE49-F238E27FC236}">
                <a16:creationId xmlns:a16="http://schemas.microsoft.com/office/drawing/2014/main" id="{FF7384B5-AFE9-48E7-9210-6C48A78F0D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0" y="357188"/>
            <a:ext cx="61198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Úderové plochy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zápatí 4">
            <a:extLst>
              <a:ext uri="{FF2B5EF4-FFF2-40B4-BE49-F238E27FC236}">
                <a16:creationId xmlns:a16="http://schemas.microsoft.com/office/drawing/2014/main" id="{E07245BB-AA50-4E6E-8A17-4D4759A2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44035" name="Rectangle 6">
            <a:extLst>
              <a:ext uri="{FF2B5EF4-FFF2-40B4-BE49-F238E27FC236}">
                <a16:creationId xmlns:a16="http://schemas.microsoft.com/office/drawing/2014/main" id="{095B32C3-ED83-48CA-8C15-DA2779FA0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4036" name="Rectangle 7">
            <a:extLst>
              <a:ext uri="{FF2B5EF4-FFF2-40B4-BE49-F238E27FC236}">
                <a16:creationId xmlns:a16="http://schemas.microsoft.com/office/drawing/2014/main" id="{0B7CB8DA-A5B4-434B-9979-4F0558BA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44037" name="Rectangle 20">
            <a:extLst>
              <a:ext uri="{FF2B5EF4-FFF2-40B4-BE49-F238E27FC236}">
                <a16:creationId xmlns:a16="http://schemas.microsoft.com/office/drawing/2014/main" id="{DA234D15-EDF6-4FE5-A7E8-BC0F909E8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44038" name="Rectangle 21">
            <a:extLst>
              <a:ext uri="{FF2B5EF4-FFF2-40B4-BE49-F238E27FC236}">
                <a16:creationId xmlns:a16="http://schemas.microsoft.com/office/drawing/2014/main" id="{8A95D178-3D5E-4E09-86D9-65ADBC6AE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44039" name="Rectangle 22">
            <a:extLst>
              <a:ext uri="{FF2B5EF4-FFF2-40B4-BE49-F238E27FC236}">
                <a16:creationId xmlns:a16="http://schemas.microsoft.com/office/drawing/2014/main" id="{CC3A6057-5526-45A2-AC27-C88FDA0C6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44040" name="Picture 23" descr="tyčří trlama">
            <a:extLst>
              <a:ext uri="{FF2B5EF4-FFF2-40B4-BE49-F238E27FC236}">
                <a16:creationId xmlns:a16="http://schemas.microsoft.com/office/drawing/2014/main" id="{7A5CBD38-6E34-4BD1-B9EC-29F0A2A2D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214688"/>
            <a:ext cx="37274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24" descr="vnitřní palcová strana">
            <a:extLst>
              <a:ext uri="{FF2B5EF4-FFF2-40B4-BE49-F238E27FC236}">
                <a16:creationId xmlns:a16="http://schemas.microsoft.com/office/drawing/2014/main" id="{AB991EA5-4E5E-4160-A91E-F3EDB7E2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141663"/>
            <a:ext cx="28702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Rectangle 25">
            <a:extLst>
              <a:ext uri="{FF2B5EF4-FFF2-40B4-BE49-F238E27FC236}">
                <a16:creationId xmlns:a16="http://schemas.microsoft.com/office/drawing/2014/main" id="{1C394FBC-34D6-47F7-8C9E-7878075CE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4043" name="Rectangle 26">
            <a:extLst>
              <a:ext uri="{FF2B5EF4-FFF2-40B4-BE49-F238E27FC236}">
                <a16:creationId xmlns:a16="http://schemas.microsoft.com/office/drawing/2014/main" id="{B8829AED-BDFE-4A21-89F9-29FC6D668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4044" name="Rectangle 27">
            <a:extLst>
              <a:ext uri="{FF2B5EF4-FFF2-40B4-BE49-F238E27FC236}">
                <a16:creationId xmlns:a16="http://schemas.microsoft.com/office/drawing/2014/main" id="{5B6CF2CF-B572-44B1-9711-4F720A887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4045" name="Rectangle 28">
            <a:extLst>
              <a:ext uri="{FF2B5EF4-FFF2-40B4-BE49-F238E27FC236}">
                <a16:creationId xmlns:a16="http://schemas.microsoft.com/office/drawing/2014/main" id="{B0AE47A4-074B-472A-B853-8BA66705D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5465763" cy="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graphicFrame>
        <p:nvGraphicFramePr>
          <p:cNvPr id="26682" name="Group 58">
            <a:extLst>
              <a:ext uri="{FF2B5EF4-FFF2-40B4-BE49-F238E27FC236}">
                <a16:creationId xmlns:a16="http://schemas.microsoft.com/office/drawing/2014/main" id="{C229679C-2BE9-4FC2-A2CB-BEA0F158733F}"/>
              </a:ext>
            </a:extLst>
          </p:cNvPr>
          <p:cNvGraphicFramePr>
            <a:graphicFrameLocks noGrp="1"/>
          </p:cNvGraphicFramePr>
          <p:nvPr/>
        </p:nvGraphicFramePr>
        <p:xfrm>
          <a:off x="1857375" y="2500313"/>
          <a:ext cx="6335712" cy="274637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9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Vnější hrana ruky (palcová)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10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Plocha mezi palcem a ukazovákem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058" name="WordArt 4">
            <a:extLst>
              <a:ext uri="{FF2B5EF4-FFF2-40B4-BE49-F238E27FC236}">
                <a16:creationId xmlns:a16="http://schemas.microsoft.com/office/drawing/2014/main" id="{D415A94A-96E0-47FA-879F-68EB93B347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0" y="357188"/>
            <a:ext cx="61198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Úderové plochy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zápatí 4">
            <a:extLst>
              <a:ext uri="{FF2B5EF4-FFF2-40B4-BE49-F238E27FC236}">
                <a16:creationId xmlns:a16="http://schemas.microsoft.com/office/drawing/2014/main" id="{4529F78E-8D4B-4F25-8C1C-A7A74493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365A46D3-DFBD-4BA0-AC7C-FA6E5C417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D54D29D5-B3B2-4363-B7EC-1C5FC792D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46085" name="Rectangle 20">
            <a:extLst>
              <a:ext uri="{FF2B5EF4-FFF2-40B4-BE49-F238E27FC236}">
                <a16:creationId xmlns:a16="http://schemas.microsoft.com/office/drawing/2014/main" id="{65995A03-6DAA-403D-9076-6B1DE1D0C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46086" name="Rectangle 21">
            <a:extLst>
              <a:ext uri="{FF2B5EF4-FFF2-40B4-BE49-F238E27FC236}">
                <a16:creationId xmlns:a16="http://schemas.microsoft.com/office/drawing/2014/main" id="{01CEC3C7-8795-4CDF-97B8-262FC565D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46087" name="Rectangle 22">
            <a:extLst>
              <a:ext uri="{FF2B5EF4-FFF2-40B4-BE49-F238E27FC236}">
                <a16:creationId xmlns:a16="http://schemas.microsoft.com/office/drawing/2014/main" id="{D03A7FB1-A229-4A20-9D91-BCACF2D28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6088" name="Rectangle 23">
            <a:extLst>
              <a:ext uri="{FF2B5EF4-FFF2-40B4-BE49-F238E27FC236}">
                <a16:creationId xmlns:a16="http://schemas.microsoft.com/office/drawing/2014/main" id="{DC5F8F8A-F3DE-47CE-B4B0-5BAF50124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graphicFrame>
        <p:nvGraphicFramePr>
          <p:cNvPr id="27698" name="Group 50">
            <a:extLst>
              <a:ext uri="{FF2B5EF4-FFF2-40B4-BE49-F238E27FC236}">
                <a16:creationId xmlns:a16="http://schemas.microsoft.com/office/drawing/2014/main" id="{D0513DC8-612D-4325-AC5C-D8EB5767DBE1}"/>
              </a:ext>
            </a:extLst>
          </p:cNvPr>
          <p:cNvGraphicFramePr>
            <a:graphicFrameLocks noGrp="1"/>
          </p:cNvGraphicFramePr>
          <p:nvPr/>
        </p:nvGraphicFramePr>
        <p:xfrm>
          <a:off x="1928813" y="2571750"/>
          <a:ext cx="5829300" cy="274638"/>
        </p:xfrm>
        <a:graphic>
          <a:graphicData uri="http://schemas.openxmlformats.org/drawingml/2006/table">
            <a:tbl>
              <a:tblPr/>
              <a:tblGrid>
                <a:gridCol w="75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11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Pěst (dotočená)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12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Pěst (dotočená)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101" name="Picture 51" descr="pěst">
            <a:extLst>
              <a:ext uri="{FF2B5EF4-FFF2-40B4-BE49-F238E27FC236}">
                <a16:creationId xmlns:a16="http://schemas.microsoft.com/office/drawing/2014/main" id="{DA333588-711B-4783-8AC5-909828529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143250"/>
            <a:ext cx="249555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52" descr="úder dotočenou pěstí">
            <a:extLst>
              <a:ext uri="{FF2B5EF4-FFF2-40B4-BE49-F238E27FC236}">
                <a16:creationId xmlns:a16="http://schemas.microsoft.com/office/drawing/2014/main" id="{885B58F0-9070-4CAE-BD18-5CF9E5F5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141663"/>
            <a:ext cx="259238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3" name="WordArt 4">
            <a:extLst>
              <a:ext uri="{FF2B5EF4-FFF2-40B4-BE49-F238E27FC236}">
                <a16:creationId xmlns:a16="http://schemas.microsoft.com/office/drawing/2014/main" id="{B6F99E1C-A86B-4736-BA3A-631B2DA562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0" y="357188"/>
            <a:ext cx="61198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Úderové plochy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zápatí 4">
            <a:extLst>
              <a:ext uri="{FF2B5EF4-FFF2-40B4-BE49-F238E27FC236}">
                <a16:creationId xmlns:a16="http://schemas.microsoft.com/office/drawing/2014/main" id="{A8A0A4F8-D53A-4383-85B3-BC147797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48131" name="Rectangle 6">
            <a:extLst>
              <a:ext uri="{FF2B5EF4-FFF2-40B4-BE49-F238E27FC236}">
                <a16:creationId xmlns:a16="http://schemas.microsoft.com/office/drawing/2014/main" id="{B4EDB353-09A9-4D65-9EC1-9060FB28B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8132" name="Rectangle 7">
            <a:extLst>
              <a:ext uri="{FF2B5EF4-FFF2-40B4-BE49-F238E27FC236}">
                <a16:creationId xmlns:a16="http://schemas.microsoft.com/office/drawing/2014/main" id="{8AE4B097-FE4B-40B4-B0DA-D015C3479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48133" name="Rectangle 20">
            <a:extLst>
              <a:ext uri="{FF2B5EF4-FFF2-40B4-BE49-F238E27FC236}">
                <a16:creationId xmlns:a16="http://schemas.microsoft.com/office/drawing/2014/main" id="{2930F207-27FD-4F2F-9ED6-E6B968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48134" name="Rectangle 21">
            <a:extLst>
              <a:ext uri="{FF2B5EF4-FFF2-40B4-BE49-F238E27FC236}">
                <a16:creationId xmlns:a16="http://schemas.microsoft.com/office/drawing/2014/main" id="{4557A613-F49F-4C55-A26B-ACBEA0385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48135" name="Rectangle 22">
            <a:extLst>
              <a:ext uri="{FF2B5EF4-FFF2-40B4-BE49-F238E27FC236}">
                <a16:creationId xmlns:a16="http://schemas.microsoft.com/office/drawing/2014/main" id="{D6892AE4-376E-4D87-BBB9-CD6DC972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48136" name="Picture 23" descr="nedotočená pěst">
            <a:extLst>
              <a:ext uri="{FF2B5EF4-FFF2-40B4-BE49-F238E27FC236}">
                <a16:creationId xmlns:a16="http://schemas.microsoft.com/office/drawing/2014/main" id="{0C113169-4F08-4D6E-8551-421918AB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13100"/>
            <a:ext cx="248443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24" descr="hřbet ruky">
            <a:extLst>
              <a:ext uri="{FF2B5EF4-FFF2-40B4-BE49-F238E27FC236}">
                <a16:creationId xmlns:a16="http://schemas.microsoft.com/office/drawing/2014/main" id="{E07B22BC-10BB-4987-9B8F-BCBEB4054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13100"/>
            <a:ext cx="192087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Rectangle 25">
            <a:extLst>
              <a:ext uri="{FF2B5EF4-FFF2-40B4-BE49-F238E27FC236}">
                <a16:creationId xmlns:a16="http://schemas.microsoft.com/office/drawing/2014/main" id="{90F16141-0FC8-45EA-A481-A45302CB1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0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572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572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57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57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57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8139" name="Rectangle 26">
            <a:extLst>
              <a:ext uri="{FF2B5EF4-FFF2-40B4-BE49-F238E27FC236}">
                <a16:creationId xmlns:a16="http://schemas.microsoft.com/office/drawing/2014/main" id="{BE57CAA8-5A28-435C-AD83-7D3253A54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01900"/>
            <a:ext cx="104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572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572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57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57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57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57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anose="02020603050405020304" pitchFamily="18" charset="0"/>
              </a:rPr>
              <a:t>	</a:t>
            </a:r>
            <a:endParaRPr lang="cs-CZ" altLang="cs-CZ" sz="11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8140" name="Rectangle 27">
            <a:extLst>
              <a:ext uri="{FF2B5EF4-FFF2-40B4-BE49-F238E27FC236}">
                <a16:creationId xmlns:a16="http://schemas.microsoft.com/office/drawing/2014/main" id="{1DE0748A-82BD-4ACF-84C9-128D3B6F0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01900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graphicFrame>
        <p:nvGraphicFramePr>
          <p:cNvPr id="28726" name="Group 54">
            <a:extLst>
              <a:ext uri="{FF2B5EF4-FFF2-40B4-BE49-F238E27FC236}">
                <a16:creationId xmlns:a16="http://schemas.microsoft.com/office/drawing/2014/main" id="{5013E6E9-F729-4F41-9078-62BE1FA74B1D}"/>
              </a:ext>
            </a:extLst>
          </p:cNvPr>
          <p:cNvGraphicFramePr>
            <a:graphicFrameLocks noGrp="1"/>
          </p:cNvGraphicFramePr>
          <p:nvPr/>
        </p:nvGraphicFramePr>
        <p:xfrm>
          <a:off x="1928813" y="2500313"/>
          <a:ext cx="5837237" cy="274637"/>
        </p:xfrm>
        <a:graphic>
          <a:graphicData uri="http://schemas.openxmlformats.org/drawingml/2006/table">
            <a:tbl>
              <a:tblPr/>
              <a:tblGrid>
                <a:gridCol w="75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13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Pěst (nedotočená)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14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Hřbet ruky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153" name="WordArt 4">
            <a:extLst>
              <a:ext uri="{FF2B5EF4-FFF2-40B4-BE49-F238E27FC236}">
                <a16:creationId xmlns:a16="http://schemas.microsoft.com/office/drawing/2014/main" id="{B5BF3547-76B6-440A-8BAA-70DD07E3A1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0" y="357188"/>
            <a:ext cx="61198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Úderové plochy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4">
            <a:extLst>
              <a:ext uri="{FF2B5EF4-FFF2-40B4-BE49-F238E27FC236}">
                <a16:creationId xmlns:a16="http://schemas.microsoft.com/office/drawing/2014/main" id="{D58DD4BC-2F33-43F1-81F9-E405D63C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50179" name="Rectangle 6">
            <a:extLst>
              <a:ext uri="{FF2B5EF4-FFF2-40B4-BE49-F238E27FC236}">
                <a16:creationId xmlns:a16="http://schemas.microsoft.com/office/drawing/2014/main" id="{87C5134B-3A13-4575-9C71-88F8451D0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0180" name="Rectangle 7">
            <a:extLst>
              <a:ext uri="{FF2B5EF4-FFF2-40B4-BE49-F238E27FC236}">
                <a16:creationId xmlns:a16="http://schemas.microsoft.com/office/drawing/2014/main" id="{5C1E06BC-DCE9-4AF9-A36E-7031B0903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0181" name="Rectangle 20">
            <a:extLst>
              <a:ext uri="{FF2B5EF4-FFF2-40B4-BE49-F238E27FC236}">
                <a16:creationId xmlns:a16="http://schemas.microsoft.com/office/drawing/2014/main" id="{CBC2CB77-6F4A-43F0-B457-90E0E2291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0182" name="Rectangle 21">
            <a:extLst>
              <a:ext uri="{FF2B5EF4-FFF2-40B4-BE49-F238E27FC236}">
                <a16:creationId xmlns:a16="http://schemas.microsoft.com/office/drawing/2014/main" id="{4CF17067-A4A4-441B-B6E0-9867F689E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0183" name="Rectangle 22">
            <a:extLst>
              <a:ext uri="{FF2B5EF4-FFF2-40B4-BE49-F238E27FC236}">
                <a16:creationId xmlns:a16="http://schemas.microsoft.com/office/drawing/2014/main" id="{A7464990-B440-49A7-9477-F67FB62BC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0184" name="Rectangle 23">
            <a:extLst>
              <a:ext uri="{FF2B5EF4-FFF2-40B4-BE49-F238E27FC236}">
                <a16:creationId xmlns:a16="http://schemas.microsoft.com/office/drawing/2014/main" id="{01F23931-D3B4-4A06-83C4-27D1BC05E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0185" name="Rectangle 44">
            <a:extLst>
              <a:ext uri="{FF2B5EF4-FFF2-40B4-BE49-F238E27FC236}">
                <a16:creationId xmlns:a16="http://schemas.microsoft.com/office/drawing/2014/main" id="{946ACFDA-26C6-469E-9E62-646E82AE0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graphicFrame>
        <p:nvGraphicFramePr>
          <p:cNvPr id="29767" name="Group 71">
            <a:extLst>
              <a:ext uri="{FF2B5EF4-FFF2-40B4-BE49-F238E27FC236}">
                <a16:creationId xmlns:a16="http://schemas.microsoft.com/office/drawing/2014/main" id="{1331D39D-55BE-45A9-82DF-D82E627482B3}"/>
              </a:ext>
            </a:extLst>
          </p:cNvPr>
          <p:cNvGraphicFramePr>
            <a:graphicFrameLocks noGrp="1"/>
          </p:cNvGraphicFramePr>
          <p:nvPr/>
        </p:nvGraphicFramePr>
        <p:xfrm>
          <a:off x="2000250" y="2500313"/>
          <a:ext cx="5829300" cy="274637"/>
        </p:xfrm>
        <a:graphic>
          <a:graphicData uri="http://schemas.openxmlformats.org/drawingml/2006/table">
            <a:tbl>
              <a:tblPr/>
              <a:tblGrid>
                <a:gridCol w="75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2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15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Vnitřní strana (pěsti)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16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Loket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0198" name="Picture 73" descr="vnitřní - pěst">
            <a:extLst>
              <a:ext uri="{FF2B5EF4-FFF2-40B4-BE49-F238E27FC236}">
                <a16:creationId xmlns:a16="http://schemas.microsoft.com/office/drawing/2014/main" id="{E4B9E4B9-81C4-409E-893F-1F96F588B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143250"/>
            <a:ext cx="256857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9" name="Picture 75" descr="loket">
            <a:extLst>
              <a:ext uri="{FF2B5EF4-FFF2-40B4-BE49-F238E27FC236}">
                <a16:creationId xmlns:a16="http://schemas.microsoft.com/office/drawing/2014/main" id="{9165DFFF-6B09-403B-9EDD-A84C2CCF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068638"/>
            <a:ext cx="26384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0" name="WordArt 4">
            <a:extLst>
              <a:ext uri="{FF2B5EF4-FFF2-40B4-BE49-F238E27FC236}">
                <a16:creationId xmlns:a16="http://schemas.microsoft.com/office/drawing/2014/main" id="{BFDE62FC-6575-464E-B899-44A287FEB9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0" y="357188"/>
            <a:ext cx="61198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Úderové plochy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zápatí 4">
            <a:extLst>
              <a:ext uri="{FF2B5EF4-FFF2-40B4-BE49-F238E27FC236}">
                <a16:creationId xmlns:a16="http://schemas.microsoft.com/office/drawing/2014/main" id="{550D28F2-D111-4E44-B1CD-9FAEB30F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90ECF411-8BE4-4877-B042-4FEB7C692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B0A449C8-ED7A-4678-B78E-F7BAAD4FE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2229" name="Rectangle 6">
            <a:extLst>
              <a:ext uri="{FF2B5EF4-FFF2-40B4-BE49-F238E27FC236}">
                <a16:creationId xmlns:a16="http://schemas.microsoft.com/office/drawing/2014/main" id="{1B9520A8-01BC-4CF3-BB5B-BA16ECE6A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2230" name="Rectangle 7">
            <a:extLst>
              <a:ext uri="{FF2B5EF4-FFF2-40B4-BE49-F238E27FC236}">
                <a16:creationId xmlns:a16="http://schemas.microsoft.com/office/drawing/2014/main" id="{26604693-B5EB-46C4-ADAF-76D828044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2231" name="Rectangle 8">
            <a:extLst>
              <a:ext uri="{FF2B5EF4-FFF2-40B4-BE49-F238E27FC236}">
                <a16:creationId xmlns:a16="http://schemas.microsoft.com/office/drawing/2014/main" id="{8AD1E785-7C15-4796-A48B-CAA883C09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2232" name="Rectangle 9">
            <a:extLst>
              <a:ext uri="{FF2B5EF4-FFF2-40B4-BE49-F238E27FC236}">
                <a16:creationId xmlns:a16="http://schemas.microsoft.com/office/drawing/2014/main" id="{5F69A880-77A4-444A-A94D-125C5D5C2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2233" name="Rectangle 10">
            <a:extLst>
              <a:ext uri="{FF2B5EF4-FFF2-40B4-BE49-F238E27FC236}">
                <a16:creationId xmlns:a16="http://schemas.microsoft.com/office/drawing/2014/main" id="{85094239-0C14-4B52-9BE4-A2ECDB9A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2234" name="Rectangle 26">
            <a:extLst>
              <a:ext uri="{FF2B5EF4-FFF2-40B4-BE49-F238E27FC236}">
                <a16:creationId xmlns:a16="http://schemas.microsoft.com/office/drawing/2014/main" id="{4339DCEC-9699-4398-89E3-AB71CCB7A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2235" name="Rectangle 28">
            <a:extLst>
              <a:ext uri="{FF2B5EF4-FFF2-40B4-BE49-F238E27FC236}">
                <a16:creationId xmlns:a16="http://schemas.microsoft.com/office/drawing/2014/main" id="{27404293-6E60-42C6-AE10-A8775A340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graphicFrame>
        <p:nvGraphicFramePr>
          <p:cNvPr id="30776" name="Group 56">
            <a:extLst>
              <a:ext uri="{FF2B5EF4-FFF2-40B4-BE49-F238E27FC236}">
                <a16:creationId xmlns:a16="http://schemas.microsoft.com/office/drawing/2014/main" id="{26A357F4-414F-4B38-AC32-34AA069FAD39}"/>
              </a:ext>
            </a:extLst>
          </p:cNvPr>
          <p:cNvGraphicFramePr>
            <a:graphicFrameLocks noGrp="1"/>
          </p:cNvGraphicFramePr>
          <p:nvPr/>
        </p:nvGraphicFramePr>
        <p:xfrm>
          <a:off x="1928813" y="2428875"/>
          <a:ext cx="5902325" cy="274638"/>
        </p:xfrm>
        <a:graphic>
          <a:graphicData uri="http://schemas.openxmlformats.org/drawingml/2006/table">
            <a:tbl>
              <a:tblPr/>
              <a:tblGrid>
                <a:gridCol w="68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17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Koleno a holeň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18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Pata a chodidlo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248" name="Rectangle 54">
            <a:extLst>
              <a:ext uri="{FF2B5EF4-FFF2-40B4-BE49-F238E27FC236}">
                <a16:creationId xmlns:a16="http://schemas.microsoft.com/office/drawing/2014/main" id="{46204392-5E9F-43EC-B34C-13E91095C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227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52249" name="Picture 57" descr="pata - chodidlo">
            <a:extLst>
              <a:ext uri="{FF2B5EF4-FFF2-40B4-BE49-F238E27FC236}">
                <a16:creationId xmlns:a16="http://schemas.microsoft.com/office/drawing/2014/main" id="{9082E009-FA4E-4686-8561-8D4520BF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068638"/>
            <a:ext cx="141763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0" name="Picture 58" descr="koleno">
            <a:extLst>
              <a:ext uri="{FF2B5EF4-FFF2-40B4-BE49-F238E27FC236}">
                <a16:creationId xmlns:a16="http://schemas.microsoft.com/office/drawing/2014/main" id="{1D462D92-2518-4C66-888E-5C0C26283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141663"/>
            <a:ext cx="23749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1" name="WordArt 4">
            <a:extLst>
              <a:ext uri="{FF2B5EF4-FFF2-40B4-BE49-F238E27FC236}">
                <a16:creationId xmlns:a16="http://schemas.microsoft.com/office/drawing/2014/main" id="{B1B6EC04-BDC5-42CF-9C81-33288CFC47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0" y="357188"/>
            <a:ext cx="61198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Úderové plochy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zápatí 4">
            <a:extLst>
              <a:ext uri="{FF2B5EF4-FFF2-40B4-BE49-F238E27FC236}">
                <a16:creationId xmlns:a16="http://schemas.microsoft.com/office/drawing/2014/main" id="{BB7E3E2F-DA77-46DA-BE03-65FDC5A4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212365EF-E0E5-4CD3-A76F-AC3DD4F87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4276" name="Rectangle 5">
            <a:extLst>
              <a:ext uri="{FF2B5EF4-FFF2-40B4-BE49-F238E27FC236}">
                <a16:creationId xmlns:a16="http://schemas.microsoft.com/office/drawing/2014/main" id="{BDF1B651-DE4A-4D53-961F-06585DF28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4277" name="Rectangle 6">
            <a:extLst>
              <a:ext uri="{FF2B5EF4-FFF2-40B4-BE49-F238E27FC236}">
                <a16:creationId xmlns:a16="http://schemas.microsoft.com/office/drawing/2014/main" id="{090677E1-8822-4F59-BEE9-C7000C0F0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4278" name="Rectangle 7">
            <a:extLst>
              <a:ext uri="{FF2B5EF4-FFF2-40B4-BE49-F238E27FC236}">
                <a16:creationId xmlns:a16="http://schemas.microsoft.com/office/drawing/2014/main" id="{16BD3239-167C-4FE1-922B-84EF13DF0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4279" name="Rectangle 8">
            <a:extLst>
              <a:ext uri="{FF2B5EF4-FFF2-40B4-BE49-F238E27FC236}">
                <a16:creationId xmlns:a16="http://schemas.microsoft.com/office/drawing/2014/main" id="{0193CED9-078B-433D-87D1-3423144A3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4280" name="Rectangle 9">
            <a:extLst>
              <a:ext uri="{FF2B5EF4-FFF2-40B4-BE49-F238E27FC236}">
                <a16:creationId xmlns:a16="http://schemas.microsoft.com/office/drawing/2014/main" id="{D163CF9D-3A0D-4FD3-8ADB-36E7C02D1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4281" name="Rectangle 10">
            <a:extLst>
              <a:ext uri="{FF2B5EF4-FFF2-40B4-BE49-F238E27FC236}">
                <a16:creationId xmlns:a16="http://schemas.microsoft.com/office/drawing/2014/main" id="{123544B7-3ED1-48E6-93F6-AAC0DB560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4282" name="Rectangle 25">
            <a:extLst>
              <a:ext uri="{FF2B5EF4-FFF2-40B4-BE49-F238E27FC236}">
                <a16:creationId xmlns:a16="http://schemas.microsoft.com/office/drawing/2014/main" id="{AB856738-A28D-46C8-86E5-6A873F6BD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graphicFrame>
        <p:nvGraphicFramePr>
          <p:cNvPr id="31796" name="Group 52">
            <a:extLst>
              <a:ext uri="{FF2B5EF4-FFF2-40B4-BE49-F238E27FC236}">
                <a16:creationId xmlns:a16="http://schemas.microsoft.com/office/drawing/2014/main" id="{F0084C5B-7D84-4E19-B0CA-913D549AF89E}"/>
              </a:ext>
            </a:extLst>
          </p:cNvPr>
          <p:cNvGraphicFramePr>
            <a:graphicFrameLocks noGrp="1"/>
          </p:cNvGraphicFramePr>
          <p:nvPr/>
        </p:nvGraphicFramePr>
        <p:xfrm>
          <a:off x="1857375" y="2643188"/>
          <a:ext cx="5829300" cy="274637"/>
        </p:xfrm>
        <a:graphic>
          <a:graphicData uri="http://schemas.openxmlformats.org/drawingml/2006/table">
            <a:tbl>
              <a:tblPr/>
              <a:tblGrid>
                <a:gridCol w="75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19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Bříško chodidla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20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Nárt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4295" name="Picture 53" descr="špička">
            <a:extLst>
              <a:ext uri="{FF2B5EF4-FFF2-40B4-BE49-F238E27FC236}">
                <a16:creationId xmlns:a16="http://schemas.microsoft.com/office/drawing/2014/main" id="{176D9653-B203-4ACE-8480-FBB7B469A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57563"/>
            <a:ext cx="26622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6" name="Picture 54" descr="nárt">
            <a:extLst>
              <a:ext uri="{FF2B5EF4-FFF2-40B4-BE49-F238E27FC236}">
                <a16:creationId xmlns:a16="http://schemas.microsoft.com/office/drawing/2014/main" id="{F1576A50-4EAE-4928-9D84-425C00AD3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14688"/>
            <a:ext cx="134778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7" name="WordArt 4">
            <a:extLst>
              <a:ext uri="{FF2B5EF4-FFF2-40B4-BE49-F238E27FC236}">
                <a16:creationId xmlns:a16="http://schemas.microsoft.com/office/drawing/2014/main" id="{B2A01ADE-4EEE-4ED4-B77E-4164F03EB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0" y="357188"/>
            <a:ext cx="61198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Úderové plochy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zápatí 4">
            <a:extLst>
              <a:ext uri="{FF2B5EF4-FFF2-40B4-BE49-F238E27FC236}">
                <a16:creationId xmlns:a16="http://schemas.microsoft.com/office/drawing/2014/main" id="{2D0AFA88-7E32-451A-B295-B6356B12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1C4A7D48-88BD-440B-8852-9CC2FB51B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6324" name="Rectangle 5">
            <a:extLst>
              <a:ext uri="{FF2B5EF4-FFF2-40B4-BE49-F238E27FC236}">
                <a16:creationId xmlns:a16="http://schemas.microsoft.com/office/drawing/2014/main" id="{86DD07C1-6087-46DB-BAEA-20CD5B1FF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6325" name="Rectangle 6">
            <a:extLst>
              <a:ext uri="{FF2B5EF4-FFF2-40B4-BE49-F238E27FC236}">
                <a16:creationId xmlns:a16="http://schemas.microsoft.com/office/drawing/2014/main" id="{5A02F545-F645-406D-BFB9-326EEC963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6326" name="Rectangle 7">
            <a:extLst>
              <a:ext uri="{FF2B5EF4-FFF2-40B4-BE49-F238E27FC236}">
                <a16:creationId xmlns:a16="http://schemas.microsoft.com/office/drawing/2014/main" id="{DD610946-52A6-4A0E-8159-DBB46B66F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6327" name="Rectangle 8">
            <a:extLst>
              <a:ext uri="{FF2B5EF4-FFF2-40B4-BE49-F238E27FC236}">
                <a16:creationId xmlns:a16="http://schemas.microsoft.com/office/drawing/2014/main" id="{DFC9F64F-1054-4345-88DF-809CD523D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6328" name="Rectangle 9">
            <a:extLst>
              <a:ext uri="{FF2B5EF4-FFF2-40B4-BE49-F238E27FC236}">
                <a16:creationId xmlns:a16="http://schemas.microsoft.com/office/drawing/2014/main" id="{28594787-5F5C-4799-B1B3-BEC46E2EA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6329" name="Rectangle 10">
            <a:extLst>
              <a:ext uri="{FF2B5EF4-FFF2-40B4-BE49-F238E27FC236}">
                <a16:creationId xmlns:a16="http://schemas.microsoft.com/office/drawing/2014/main" id="{87CAB220-4430-4A57-8AC9-2837C9213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6330" name="Rectangle 11">
            <a:extLst>
              <a:ext uri="{FF2B5EF4-FFF2-40B4-BE49-F238E27FC236}">
                <a16:creationId xmlns:a16="http://schemas.microsoft.com/office/drawing/2014/main" id="{19C343FB-C995-4414-8EEB-D332B2A01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6331" name="Rectangle 26">
            <a:extLst>
              <a:ext uri="{FF2B5EF4-FFF2-40B4-BE49-F238E27FC236}">
                <a16:creationId xmlns:a16="http://schemas.microsoft.com/office/drawing/2014/main" id="{8F953464-5555-4AF0-B10B-8F3221831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graphicFrame>
        <p:nvGraphicFramePr>
          <p:cNvPr id="32821" name="Group 53">
            <a:extLst>
              <a:ext uri="{FF2B5EF4-FFF2-40B4-BE49-F238E27FC236}">
                <a16:creationId xmlns:a16="http://schemas.microsoft.com/office/drawing/2014/main" id="{55640A17-4786-4F29-84F7-11CEA42D7DD2}"/>
              </a:ext>
            </a:extLst>
          </p:cNvPr>
          <p:cNvGraphicFramePr>
            <a:graphicFrameLocks noGrp="1"/>
          </p:cNvGraphicFramePr>
          <p:nvPr/>
        </p:nvGraphicFramePr>
        <p:xfrm>
          <a:off x="1476375" y="2492375"/>
          <a:ext cx="5829300" cy="274638"/>
        </p:xfrm>
        <a:graphic>
          <a:graphicData uri="http://schemas.openxmlformats.org/drawingml/2006/table">
            <a:tbl>
              <a:tblPr/>
              <a:tblGrid>
                <a:gridCol w="75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21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Pata a chodidlo (obuv)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22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Nárt a špička (obuv)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6344" name="Picture 54" descr="100_5637">
            <a:extLst>
              <a:ext uri="{FF2B5EF4-FFF2-40B4-BE49-F238E27FC236}">
                <a16:creationId xmlns:a16="http://schemas.microsoft.com/office/drawing/2014/main" id="{511398E0-3019-4408-9D26-716DB475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141663"/>
            <a:ext cx="21971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5" name="Picture 55" descr="100_5639">
            <a:extLst>
              <a:ext uri="{FF2B5EF4-FFF2-40B4-BE49-F238E27FC236}">
                <a16:creationId xmlns:a16="http://schemas.microsoft.com/office/drawing/2014/main" id="{5637F6DB-9847-40E8-A8AA-59E7144F6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24669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6" name="WordArt 4">
            <a:extLst>
              <a:ext uri="{FF2B5EF4-FFF2-40B4-BE49-F238E27FC236}">
                <a16:creationId xmlns:a16="http://schemas.microsoft.com/office/drawing/2014/main" id="{5005C536-A7D8-4131-849D-1EAB0B1401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0" y="357188"/>
            <a:ext cx="61198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Úderové plochy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zápatí 4">
            <a:extLst>
              <a:ext uri="{FF2B5EF4-FFF2-40B4-BE49-F238E27FC236}">
                <a16:creationId xmlns:a16="http://schemas.microsoft.com/office/drawing/2014/main" id="{A315138B-3174-4F58-9C3A-95AE66DE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5667B469-CC7E-4FE7-8503-4A4099995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8372" name="Rectangle 5">
            <a:extLst>
              <a:ext uri="{FF2B5EF4-FFF2-40B4-BE49-F238E27FC236}">
                <a16:creationId xmlns:a16="http://schemas.microsoft.com/office/drawing/2014/main" id="{EE885934-E3D6-44C6-99A7-10C98F99A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8373" name="Rectangle 6">
            <a:extLst>
              <a:ext uri="{FF2B5EF4-FFF2-40B4-BE49-F238E27FC236}">
                <a16:creationId xmlns:a16="http://schemas.microsoft.com/office/drawing/2014/main" id="{080D8434-0D40-4761-8421-84C464003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8374" name="Rectangle 7">
            <a:extLst>
              <a:ext uri="{FF2B5EF4-FFF2-40B4-BE49-F238E27FC236}">
                <a16:creationId xmlns:a16="http://schemas.microsoft.com/office/drawing/2014/main" id="{1E4AE3AC-08FA-4F53-93A8-454159E0F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8375" name="Rectangle 9">
            <a:extLst>
              <a:ext uri="{FF2B5EF4-FFF2-40B4-BE49-F238E27FC236}">
                <a16:creationId xmlns:a16="http://schemas.microsoft.com/office/drawing/2014/main" id="{B3B15152-5CE6-4636-BC40-080820D39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8376" name="Rectangle 10">
            <a:extLst>
              <a:ext uri="{FF2B5EF4-FFF2-40B4-BE49-F238E27FC236}">
                <a16:creationId xmlns:a16="http://schemas.microsoft.com/office/drawing/2014/main" id="{E9852BE2-7AFB-4A31-B24A-5A4E661CB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8377" name="Rectangle 11">
            <a:extLst>
              <a:ext uri="{FF2B5EF4-FFF2-40B4-BE49-F238E27FC236}">
                <a16:creationId xmlns:a16="http://schemas.microsoft.com/office/drawing/2014/main" id="{4A78DA75-24C7-44F3-A7D2-DCE3781F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8378" name="Rectangle 12">
            <a:extLst>
              <a:ext uri="{FF2B5EF4-FFF2-40B4-BE49-F238E27FC236}">
                <a16:creationId xmlns:a16="http://schemas.microsoft.com/office/drawing/2014/main" id="{AAE52D3C-0A2B-4559-A870-A209B9E86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58379" name="Rectangle 27">
            <a:extLst>
              <a:ext uri="{FF2B5EF4-FFF2-40B4-BE49-F238E27FC236}">
                <a16:creationId xmlns:a16="http://schemas.microsoft.com/office/drawing/2014/main" id="{B9133DF1-CC6D-405F-B4E9-7C9F22DD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graphicFrame>
        <p:nvGraphicFramePr>
          <p:cNvPr id="33835" name="Group 43">
            <a:extLst>
              <a:ext uri="{FF2B5EF4-FFF2-40B4-BE49-F238E27FC236}">
                <a16:creationId xmlns:a16="http://schemas.microsoft.com/office/drawing/2014/main" id="{092758C0-5FCE-4585-8460-6E202A5AB661}"/>
              </a:ext>
            </a:extLst>
          </p:cNvPr>
          <p:cNvGraphicFramePr>
            <a:graphicFrameLocks noGrp="1"/>
          </p:cNvGraphicFramePr>
          <p:nvPr/>
        </p:nvGraphicFramePr>
        <p:xfrm>
          <a:off x="3214688" y="1857375"/>
          <a:ext cx="2914650" cy="274638"/>
        </p:xfrm>
        <a:graphic>
          <a:graphicData uri="http://schemas.openxmlformats.org/drawingml/2006/table">
            <a:tbl>
              <a:tblPr/>
              <a:tblGrid>
                <a:gridCol w="80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Obr. 23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Hlava (čelo)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73" marB="45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8388" name="Picture 44" descr="hlava3">
            <a:extLst>
              <a:ext uri="{FF2B5EF4-FFF2-40B4-BE49-F238E27FC236}">
                <a16:creationId xmlns:a16="http://schemas.microsoft.com/office/drawing/2014/main" id="{EB50400E-6407-4E58-B8E3-975C62F2B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428875"/>
            <a:ext cx="2795587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9" name="WordArt 4">
            <a:extLst>
              <a:ext uri="{FF2B5EF4-FFF2-40B4-BE49-F238E27FC236}">
                <a16:creationId xmlns:a16="http://schemas.microsoft.com/office/drawing/2014/main" id="{059F11D8-557E-4D95-9062-10E04597DA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750" y="357188"/>
            <a:ext cx="61198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Úderové plochy</a:t>
            </a:r>
          </a:p>
        </p:txBody>
      </p:sp>
      <p:sp>
        <p:nvSpPr>
          <p:cNvPr id="58390" name="AutoShape 5">
            <a:hlinkClick r:id="rId4" action="ppaction://hlinksldjump"/>
            <a:extLst>
              <a:ext uri="{FF2B5EF4-FFF2-40B4-BE49-F238E27FC236}">
                <a16:creationId xmlns:a16="http://schemas.microsoft.com/office/drawing/2014/main" id="{65A4661F-004B-4893-AAAF-4008634BA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6597650"/>
            <a:ext cx="2087563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KONEC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5">
            <a:extLst>
              <a:ext uri="{FF2B5EF4-FFF2-40B4-BE49-F238E27FC236}">
                <a16:creationId xmlns:a16="http://schemas.microsoft.com/office/drawing/2014/main" id="{9DB0F439-55EA-4602-8876-EBF4381F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0497F71-3C90-4FA1-92C6-7FD39AC706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9138"/>
            <a:ext cx="8218487" cy="4525962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Už před 3000 lety byly v Číně položeny první základy rozvoje tělesné a duševní kultury člověka v podobě bojového umění „</a:t>
            </a:r>
            <a:r>
              <a:rPr lang="cs-CZ" sz="2400" dirty="0" err="1">
                <a:solidFill>
                  <a:schemeClr val="bg1">
                    <a:lumMod val="95000"/>
                  </a:schemeClr>
                </a:solidFill>
              </a:rPr>
              <a:t>Wu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cs-CZ" sz="2400" dirty="0" err="1">
                <a:solidFill>
                  <a:schemeClr val="bg1">
                    <a:lumMod val="95000"/>
                  </a:schemeClr>
                </a:solidFill>
              </a:rPr>
              <a:t>shu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“.</a:t>
            </a:r>
          </a:p>
          <a:p>
            <a:pPr eaLnBrk="1" hangingPunct="1"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Základní myšlenka - sjednocení mysli, těla a duše.</a:t>
            </a:r>
          </a:p>
          <a:p>
            <a:pPr eaLnBrk="1" hangingPunct="1"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Základní cíl - osobní sebepoznávání a sebezdokonalování. </a:t>
            </a:r>
          </a:p>
          <a:p>
            <a:pPr eaLnBrk="1" hangingPunct="1">
              <a:buFontTx/>
              <a:buChar char="-"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24" name="WordArt 8">
            <a:extLst>
              <a:ext uri="{FF2B5EF4-FFF2-40B4-BE49-F238E27FC236}">
                <a16:creationId xmlns:a16="http://schemas.microsoft.com/office/drawing/2014/main" id="{BD25850D-2D14-419B-85AA-0C3DC48658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5875" y="357188"/>
            <a:ext cx="6858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Historie bojových aktivit</a:t>
            </a:r>
          </a:p>
        </p:txBody>
      </p:sp>
    </p:spTree>
    <p:extLst>
      <p:ext uri="{BB962C8B-B14F-4D97-AF65-F5344CB8AC3E}">
        <p14:creationId xmlns:p14="http://schemas.microsoft.com/office/powerpoint/2010/main" val="227720384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zápatí 4">
            <a:extLst>
              <a:ext uri="{FF2B5EF4-FFF2-40B4-BE49-F238E27FC236}">
                <a16:creationId xmlns:a16="http://schemas.microsoft.com/office/drawing/2014/main" id="{83149B38-F661-4042-A3C3-5E2AA289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2B07B9D-3F12-4B68-B43D-006904008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6840537" cy="3457575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charset="0"/>
              <a:buChar char="–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Dokumentace</a:t>
            </a:r>
          </a:p>
          <a:p>
            <a:pPr eaLnBrk="1" hangingPunct="1">
              <a:buFont typeface="Arial" charset="0"/>
              <a:buChar char="–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charset="0"/>
              <a:buChar char="–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Činnost před, při a po výcviku</a:t>
            </a:r>
          </a:p>
          <a:p>
            <a:pPr eaLnBrk="1" hangingPunct="1">
              <a:buFont typeface="Arial" charset="0"/>
              <a:buChar char="–"/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charset="0"/>
              <a:buChar char="–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Zamezit vzniku možných úrazů </a:t>
            </a:r>
          </a:p>
          <a:p>
            <a:pPr lvl="4" eaLnBrk="1" hangingPunct="1">
              <a:buFont typeface="Arial" charset="0"/>
              <a:buChar char="–"/>
              <a:defRPr/>
            </a:pPr>
            <a:r>
              <a:rPr lang="cs-CZ" sz="1800" b="1" dirty="0">
                <a:solidFill>
                  <a:schemeClr val="bg1">
                    <a:lumMod val="95000"/>
                  </a:schemeClr>
                </a:solidFill>
              </a:rPr>
              <a:t>Prostředí	</a:t>
            </a:r>
          </a:p>
          <a:p>
            <a:pPr lvl="4" eaLnBrk="1" hangingPunct="1">
              <a:buFont typeface="Arial" charset="0"/>
              <a:buChar char="–"/>
              <a:defRPr/>
            </a:pPr>
            <a:r>
              <a:rPr lang="cs-CZ" sz="1800" b="1" dirty="0">
                <a:solidFill>
                  <a:schemeClr val="bg1">
                    <a:lumMod val="95000"/>
                  </a:schemeClr>
                </a:solidFill>
              </a:rPr>
              <a:t>Cvičitel</a:t>
            </a:r>
          </a:p>
          <a:p>
            <a:pPr lvl="4" eaLnBrk="1" hangingPunct="1">
              <a:buFont typeface="Arial" charset="0"/>
              <a:buChar char="–"/>
              <a:defRPr/>
            </a:pPr>
            <a:r>
              <a:rPr lang="cs-CZ" sz="1800" b="1" dirty="0">
                <a:solidFill>
                  <a:schemeClr val="bg1">
                    <a:lumMod val="95000"/>
                  </a:schemeClr>
                </a:solidFill>
              </a:rPr>
              <a:t>Cvičenec</a:t>
            </a:r>
          </a:p>
          <a:p>
            <a:pPr lvl="4" eaLnBrk="1" hangingPunct="1">
              <a:buFont typeface="Arial" charset="0"/>
              <a:buChar char="–"/>
              <a:defRPr/>
            </a:pPr>
            <a:r>
              <a:rPr lang="cs-CZ" sz="1800" b="1" dirty="0">
                <a:solidFill>
                  <a:schemeClr val="bg1">
                    <a:lumMod val="95000"/>
                  </a:schemeClr>
                </a:solidFill>
              </a:rPr>
              <a:t>Specifické vlivy</a:t>
            </a:r>
          </a:p>
          <a:p>
            <a:pPr eaLnBrk="1" hangingPunct="1">
              <a:buFont typeface="Arial" charset="0"/>
              <a:buChar char="–"/>
              <a:defRPr/>
            </a:pPr>
            <a:endParaRPr lang="cs-CZ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420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8755B0D4-9278-4AF2-9C62-E105E559B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6597650"/>
            <a:ext cx="2087563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KONEC</a:t>
            </a:r>
          </a:p>
        </p:txBody>
      </p:sp>
      <p:sp>
        <p:nvSpPr>
          <p:cNvPr id="60421" name="WordArt 6">
            <a:extLst>
              <a:ext uri="{FF2B5EF4-FFF2-40B4-BE49-F238E27FC236}">
                <a16:creationId xmlns:a16="http://schemas.microsoft.com/office/drawing/2014/main" id="{508FB2B3-084C-4D7B-B6B3-366E788A6C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1773238"/>
            <a:ext cx="36004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Bezpečnostní opatření</a:t>
            </a:r>
          </a:p>
        </p:txBody>
      </p:sp>
      <p:sp>
        <p:nvSpPr>
          <p:cNvPr id="60422" name="WordArt 7">
            <a:extLst>
              <a:ext uri="{FF2B5EF4-FFF2-40B4-BE49-F238E27FC236}">
                <a16:creationId xmlns:a16="http://schemas.microsoft.com/office/drawing/2014/main" id="{6B536D58-8EBC-4DF3-B409-1D17DFA8BF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00188" y="428625"/>
            <a:ext cx="64801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Výcvik v armádním prostředí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zápatí 4">
            <a:extLst>
              <a:ext uri="{FF2B5EF4-FFF2-40B4-BE49-F238E27FC236}">
                <a16:creationId xmlns:a16="http://schemas.microsoft.com/office/drawing/2014/main" id="{C5C5B120-BC5A-4DCA-A54D-342389D4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62467" name="WordArt 3">
            <a:extLst>
              <a:ext uri="{FF2B5EF4-FFF2-40B4-BE49-F238E27FC236}">
                <a16:creationId xmlns:a16="http://schemas.microsoft.com/office/drawing/2014/main" id="{C87A636B-0268-4EBE-B66D-3C7962F464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7313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Vitální a zranitelná místa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6A9CDD76-B693-4D0F-A39A-13D113287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75B88534-B1B7-4C90-9B12-8DB0D281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8579049D-1A10-4416-9E62-AB297DC38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3ABF5D93-C41E-4C53-8A7C-59446BE6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2472" name="Rectangle 8">
            <a:extLst>
              <a:ext uri="{FF2B5EF4-FFF2-40B4-BE49-F238E27FC236}">
                <a16:creationId xmlns:a16="http://schemas.microsoft.com/office/drawing/2014/main" id="{964A7A46-5468-4259-9760-ACC6ABDC1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2473" name="Rectangle 9">
            <a:extLst>
              <a:ext uri="{FF2B5EF4-FFF2-40B4-BE49-F238E27FC236}">
                <a16:creationId xmlns:a16="http://schemas.microsoft.com/office/drawing/2014/main" id="{5360CF5E-7013-4728-A94F-63BE84D72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2474" name="Rectangle 10">
            <a:extLst>
              <a:ext uri="{FF2B5EF4-FFF2-40B4-BE49-F238E27FC236}">
                <a16:creationId xmlns:a16="http://schemas.microsoft.com/office/drawing/2014/main" id="{15BF01CD-A89C-4EFA-A0C7-786C99D73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2475" name="Rectangle 11">
            <a:extLst>
              <a:ext uri="{FF2B5EF4-FFF2-40B4-BE49-F238E27FC236}">
                <a16:creationId xmlns:a16="http://schemas.microsoft.com/office/drawing/2014/main" id="{EBA3C956-7922-449B-A06E-AE2BEAA44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2476" name="Rectangle 12">
            <a:extLst>
              <a:ext uri="{FF2B5EF4-FFF2-40B4-BE49-F238E27FC236}">
                <a16:creationId xmlns:a16="http://schemas.microsoft.com/office/drawing/2014/main" id="{ED8BF461-2B54-4536-8105-EBF2CA324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2477" name="Text Box 21">
            <a:extLst>
              <a:ext uri="{FF2B5EF4-FFF2-40B4-BE49-F238E27FC236}">
                <a16:creationId xmlns:a16="http://schemas.microsoft.com/office/drawing/2014/main" id="{06271783-B333-4921-AC40-75BE49557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224088"/>
            <a:ext cx="758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2478" name="Text Box 23">
            <a:extLst>
              <a:ext uri="{FF2B5EF4-FFF2-40B4-BE49-F238E27FC236}">
                <a16:creationId xmlns:a16="http://schemas.microsoft.com/office/drawing/2014/main" id="{FD14129F-82D7-457B-A961-59950F164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77041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b="1">
                <a:solidFill>
                  <a:schemeClr val="bg1"/>
                </a:solidFill>
              </a:rPr>
              <a:t> </a:t>
            </a:r>
            <a:r>
              <a:rPr lang="cs-CZ" altLang="cs-CZ" sz="2400" b="1" u="sng">
                <a:solidFill>
                  <a:schemeClr val="bg1"/>
                </a:solidFill>
              </a:rPr>
              <a:t>Vitální místa</a:t>
            </a:r>
            <a:r>
              <a:rPr lang="cs-CZ" altLang="cs-CZ" sz="2400">
                <a:solidFill>
                  <a:schemeClr val="bg1"/>
                </a:solidFill>
              </a:rPr>
              <a:t> jsou oblasti na těle, jejichž zasažení může způsobit smrt protivníka.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2400" b="1" u="sng">
                <a:solidFill>
                  <a:schemeClr val="bg1"/>
                </a:solidFill>
              </a:rPr>
              <a:t>Zranitelná místa</a:t>
            </a:r>
            <a:r>
              <a:rPr lang="cs-CZ" altLang="cs-CZ" sz="2400">
                <a:solidFill>
                  <a:schemeClr val="bg1"/>
                </a:solidFill>
              </a:rPr>
              <a:t> jsou oblasti na těle, jejichž zasažení vyvolává u protivníka velikou bolest a neschopnost dále účinně bojovat. 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zápatí 4">
            <a:extLst>
              <a:ext uri="{FF2B5EF4-FFF2-40B4-BE49-F238E27FC236}">
                <a16:creationId xmlns:a16="http://schemas.microsoft.com/office/drawing/2014/main" id="{19C93328-54D1-4CB0-AA35-95FA57BF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64515" name="WordArt 3">
            <a:extLst>
              <a:ext uri="{FF2B5EF4-FFF2-40B4-BE49-F238E27FC236}">
                <a16:creationId xmlns:a16="http://schemas.microsoft.com/office/drawing/2014/main" id="{6B7319C5-B066-4E3B-A957-521270F8DF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Vitální a zranitelná místa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3A07F2BA-6182-459E-9DD7-5336121FF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C5071E23-C50C-402F-91ED-484178059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6EDC1D6F-EA24-4358-9B59-791D50BD8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9BFFA733-90D5-4733-8DB3-64B6E5665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4520" name="Rectangle 8">
            <a:extLst>
              <a:ext uri="{FF2B5EF4-FFF2-40B4-BE49-F238E27FC236}">
                <a16:creationId xmlns:a16="http://schemas.microsoft.com/office/drawing/2014/main" id="{157AAB6B-69CE-45BD-B5F6-3532B016E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4521" name="Rectangle 9">
            <a:extLst>
              <a:ext uri="{FF2B5EF4-FFF2-40B4-BE49-F238E27FC236}">
                <a16:creationId xmlns:a16="http://schemas.microsoft.com/office/drawing/2014/main" id="{F4BAB544-CAF6-48D3-8252-AD472CE8F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4522" name="Rectangle 10">
            <a:extLst>
              <a:ext uri="{FF2B5EF4-FFF2-40B4-BE49-F238E27FC236}">
                <a16:creationId xmlns:a16="http://schemas.microsoft.com/office/drawing/2014/main" id="{3BB56414-08F6-4318-B354-728E46A85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4523" name="Rectangle 11">
            <a:extLst>
              <a:ext uri="{FF2B5EF4-FFF2-40B4-BE49-F238E27FC236}">
                <a16:creationId xmlns:a16="http://schemas.microsoft.com/office/drawing/2014/main" id="{5AAB9095-6CE4-490B-B7C7-229192192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4524" name="Rectangle 12">
            <a:extLst>
              <a:ext uri="{FF2B5EF4-FFF2-40B4-BE49-F238E27FC236}">
                <a16:creationId xmlns:a16="http://schemas.microsoft.com/office/drawing/2014/main" id="{3A667E29-4026-4ABC-B546-A7A45747D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DA380C59-19C7-451F-A094-0A4679419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224088"/>
            <a:ext cx="758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3807" name="Text Box 14">
            <a:extLst>
              <a:ext uri="{FF2B5EF4-FFF2-40B4-BE49-F238E27FC236}">
                <a16:creationId xmlns:a16="http://schemas.microsoft.com/office/drawing/2014/main" id="{FFFE903F-53A1-4D21-A465-9BB68409C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33600"/>
            <a:ext cx="77041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u="sng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BOLEST</a:t>
            </a:r>
          </a:p>
          <a:p>
            <a:pPr eaLnBrk="1" hangingPunct="1">
              <a:defRPr/>
            </a:pPr>
            <a:endParaRPr lang="cs-CZ" sz="2400" b="1" u="sng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 sz="2400" u="sng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Příčina bolesti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- mechanického, klimatického,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                         elektrického či chemického rázu. </a:t>
            </a:r>
          </a:p>
          <a:p>
            <a:pPr eaLnBrk="1" hangingPunct="1"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 sz="2400" u="sng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Dělení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– povrchová a hloubková.</a:t>
            </a:r>
          </a:p>
          <a:p>
            <a:pPr eaLnBrk="1" hangingPunct="1"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 sz="2400" u="sng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Vznik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– akutní a chronická.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zápatí 4">
            <a:extLst>
              <a:ext uri="{FF2B5EF4-FFF2-40B4-BE49-F238E27FC236}">
                <a16:creationId xmlns:a16="http://schemas.microsoft.com/office/drawing/2014/main" id="{6F7592BB-3F58-4018-A81F-8DFF695C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66563" name="WordArt 3">
            <a:extLst>
              <a:ext uri="{FF2B5EF4-FFF2-40B4-BE49-F238E27FC236}">
                <a16:creationId xmlns:a16="http://schemas.microsoft.com/office/drawing/2014/main" id="{88BC3862-7A7F-4679-978F-AC9CBD7BC2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Vitální a zranitelná místa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737B59DA-7ECD-44A7-A986-3ABCFCA8E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B1CFB03E-6453-446D-8B5C-75E37846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B66D44C9-6D2A-4B58-9D0B-68C396094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85BD55A5-D7D3-41BC-8C25-D1ACF2CE1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6568" name="Rectangle 8">
            <a:extLst>
              <a:ext uri="{FF2B5EF4-FFF2-40B4-BE49-F238E27FC236}">
                <a16:creationId xmlns:a16="http://schemas.microsoft.com/office/drawing/2014/main" id="{9B8182E9-CEC4-4A8B-86CA-77476840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6569" name="Rectangle 9">
            <a:extLst>
              <a:ext uri="{FF2B5EF4-FFF2-40B4-BE49-F238E27FC236}">
                <a16:creationId xmlns:a16="http://schemas.microsoft.com/office/drawing/2014/main" id="{938CE2AC-3CFE-41D8-9834-E6F38D24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6570" name="Rectangle 10">
            <a:extLst>
              <a:ext uri="{FF2B5EF4-FFF2-40B4-BE49-F238E27FC236}">
                <a16:creationId xmlns:a16="http://schemas.microsoft.com/office/drawing/2014/main" id="{2324BAEB-953A-4003-AFF1-3F4ED23C0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6571" name="Rectangle 11">
            <a:extLst>
              <a:ext uri="{FF2B5EF4-FFF2-40B4-BE49-F238E27FC236}">
                <a16:creationId xmlns:a16="http://schemas.microsoft.com/office/drawing/2014/main" id="{DAFF7C40-9948-41A7-A69D-8E3E7758F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FF62D14B-8C1B-4B27-98D9-5C1103CF9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6573" name="Text Box 13">
            <a:extLst>
              <a:ext uri="{FF2B5EF4-FFF2-40B4-BE49-F238E27FC236}">
                <a16:creationId xmlns:a16="http://schemas.microsoft.com/office/drawing/2014/main" id="{597B7BB4-5D4B-4AAC-BB14-AA659F356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224088"/>
            <a:ext cx="758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4831" name="Text Box 14">
            <a:extLst>
              <a:ext uri="{FF2B5EF4-FFF2-40B4-BE49-F238E27FC236}">
                <a16:creationId xmlns:a16="http://schemas.microsoft.com/office/drawing/2014/main" id="{F55C7289-8ABC-431C-9642-8D479BFAE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33600"/>
            <a:ext cx="7704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u="sng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HLAVA</a:t>
            </a:r>
          </a:p>
          <a:p>
            <a:pPr eaLnBrk="1" hangingPunct="1">
              <a:defRPr/>
            </a:pPr>
            <a:endParaRPr lang="cs-CZ" sz="2400" b="1" u="sng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  <p:pic>
        <p:nvPicPr>
          <p:cNvPr id="66575" name="Picture 15" descr="hlava1">
            <a:extLst>
              <a:ext uri="{FF2B5EF4-FFF2-40B4-BE49-F238E27FC236}">
                <a16:creationId xmlns:a16="http://schemas.microsoft.com/office/drawing/2014/main" id="{881F5DBA-D5CC-4292-BA68-1656E5F58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05038"/>
            <a:ext cx="35972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zápatí 4">
            <a:extLst>
              <a:ext uri="{FF2B5EF4-FFF2-40B4-BE49-F238E27FC236}">
                <a16:creationId xmlns:a16="http://schemas.microsoft.com/office/drawing/2014/main" id="{5D44B563-BCD1-4222-AB2A-53502345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68611" name="WordArt 3">
            <a:extLst>
              <a:ext uri="{FF2B5EF4-FFF2-40B4-BE49-F238E27FC236}">
                <a16:creationId xmlns:a16="http://schemas.microsoft.com/office/drawing/2014/main" id="{1738F6E6-6855-4164-8601-1D7C2A316F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438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Vitální a zranitelná místa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9037A5CE-3714-4E63-A54A-98767ACF0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44FDAD0A-3105-4427-9B82-68FBCE321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E7BDC371-9AA5-4DE4-8561-2A9D02C1A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C9C6FE26-FCF4-4B42-A884-DFE7017AE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8616" name="Rectangle 8">
            <a:extLst>
              <a:ext uri="{FF2B5EF4-FFF2-40B4-BE49-F238E27FC236}">
                <a16:creationId xmlns:a16="http://schemas.microsoft.com/office/drawing/2014/main" id="{673BE4DB-B1C8-4EB2-8E47-17EBD5006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8617" name="Rectangle 9">
            <a:extLst>
              <a:ext uri="{FF2B5EF4-FFF2-40B4-BE49-F238E27FC236}">
                <a16:creationId xmlns:a16="http://schemas.microsoft.com/office/drawing/2014/main" id="{E116E09D-727D-475F-A6DC-20B18D436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8618" name="Rectangle 10">
            <a:extLst>
              <a:ext uri="{FF2B5EF4-FFF2-40B4-BE49-F238E27FC236}">
                <a16:creationId xmlns:a16="http://schemas.microsoft.com/office/drawing/2014/main" id="{0F232120-5B99-4A4B-BF7F-921730E82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8619" name="Rectangle 11">
            <a:extLst>
              <a:ext uri="{FF2B5EF4-FFF2-40B4-BE49-F238E27FC236}">
                <a16:creationId xmlns:a16="http://schemas.microsoft.com/office/drawing/2014/main" id="{14E61E27-8961-4335-89E4-6BE9D63B4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8620" name="Rectangle 12">
            <a:extLst>
              <a:ext uri="{FF2B5EF4-FFF2-40B4-BE49-F238E27FC236}">
                <a16:creationId xmlns:a16="http://schemas.microsoft.com/office/drawing/2014/main" id="{B2F735E1-01DD-4561-8FCA-A312E2946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68621" name="Text Box 13">
            <a:extLst>
              <a:ext uri="{FF2B5EF4-FFF2-40B4-BE49-F238E27FC236}">
                <a16:creationId xmlns:a16="http://schemas.microsoft.com/office/drawing/2014/main" id="{75BA17BE-694C-4EE0-A792-DDD22AE26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224088"/>
            <a:ext cx="758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5854" name="Text Box 14">
            <a:extLst>
              <a:ext uri="{FF2B5EF4-FFF2-40B4-BE49-F238E27FC236}">
                <a16:creationId xmlns:a16="http://schemas.microsoft.com/office/drawing/2014/main" id="{A2AE742A-4B79-485D-87EA-8CFCCD851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33600"/>
            <a:ext cx="7704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u="sng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HLAVA</a:t>
            </a:r>
          </a:p>
          <a:p>
            <a:pPr eaLnBrk="1" hangingPunct="1">
              <a:defRPr/>
            </a:pPr>
            <a:endParaRPr lang="cs-CZ" sz="2400" b="1" u="sng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  <p:pic>
        <p:nvPicPr>
          <p:cNvPr id="68623" name="Picture 16" descr="hlava2">
            <a:extLst>
              <a:ext uri="{FF2B5EF4-FFF2-40B4-BE49-F238E27FC236}">
                <a16:creationId xmlns:a16="http://schemas.microsoft.com/office/drawing/2014/main" id="{B573BFA7-8F9A-4480-8A27-FBEEB3F8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05038"/>
            <a:ext cx="3673475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zápatí 4">
            <a:extLst>
              <a:ext uri="{FF2B5EF4-FFF2-40B4-BE49-F238E27FC236}">
                <a16:creationId xmlns:a16="http://schemas.microsoft.com/office/drawing/2014/main" id="{F3C2314C-D3F0-4379-9D0E-A0282FAD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70659" name="WordArt 3">
            <a:extLst>
              <a:ext uri="{FF2B5EF4-FFF2-40B4-BE49-F238E27FC236}">
                <a16:creationId xmlns:a16="http://schemas.microsoft.com/office/drawing/2014/main" id="{37CCD52C-F776-4516-BC5F-E3934CC631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5875" y="428625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Vitální a zranitelná místa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9AF41426-611C-4D36-9227-972ED3F87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CAE71F56-00AE-416D-B74D-6DF29C4F1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7F1F3D2E-3495-480D-819F-03C7053EF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8D39AC3F-DB9C-416D-BBE4-EAEC7B079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0664" name="Rectangle 8">
            <a:extLst>
              <a:ext uri="{FF2B5EF4-FFF2-40B4-BE49-F238E27FC236}">
                <a16:creationId xmlns:a16="http://schemas.microsoft.com/office/drawing/2014/main" id="{4FE80960-5CD5-42E3-B850-7266D8180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0665" name="Rectangle 9">
            <a:extLst>
              <a:ext uri="{FF2B5EF4-FFF2-40B4-BE49-F238E27FC236}">
                <a16:creationId xmlns:a16="http://schemas.microsoft.com/office/drawing/2014/main" id="{041AD6C9-BF46-453C-B203-BD2A4AD08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0666" name="Rectangle 10">
            <a:extLst>
              <a:ext uri="{FF2B5EF4-FFF2-40B4-BE49-F238E27FC236}">
                <a16:creationId xmlns:a16="http://schemas.microsoft.com/office/drawing/2014/main" id="{2721723C-ADE5-488E-95D7-0FC5537F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0667" name="Rectangle 11">
            <a:extLst>
              <a:ext uri="{FF2B5EF4-FFF2-40B4-BE49-F238E27FC236}">
                <a16:creationId xmlns:a16="http://schemas.microsoft.com/office/drawing/2014/main" id="{F603E3FE-AC07-4024-8BE4-7B646A3D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0668" name="Rectangle 12">
            <a:extLst>
              <a:ext uri="{FF2B5EF4-FFF2-40B4-BE49-F238E27FC236}">
                <a16:creationId xmlns:a16="http://schemas.microsoft.com/office/drawing/2014/main" id="{7A5B4E87-D7BC-4F2C-B50C-02D976D68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0669" name="Text Box 13">
            <a:extLst>
              <a:ext uri="{FF2B5EF4-FFF2-40B4-BE49-F238E27FC236}">
                <a16:creationId xmlns:a16="http://schemas.microsoft.com/office/drawing/2014/main" id="{B8C539CC-20F8-4455-AAED-32F7F9D0B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224088"/>
            <a:ext cx="758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0670" name="Text Box 14">
            <a:extLst>
              <a:ext uri="{FF2B5EF4-FFF2-40B4-BE49-F238E27FC236}">
                <a16:creationId xmlns:a16="http://schemas.microsoft.com/office/drawing/2014/main" id="{A6ED20B0-AFD9-4311-B001-808029331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33600"/>
            <a:ext cx="7704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/>
              <a:t>TRUP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u="sng"/>
          </a:p>
        </p:txBody>
      </p:sp>
      <p:pic>
        <p:nvPicPr>
          <p:cNvPr id="70671" name="Picture 15" descr="trup">
            <a:extLst>
              <a:ext uri="{FF2B5EF4-FFF2-40B4-BE49-F238E27FC236}">
                <a16:creationId xmlns:a16="http://schemas.microsoft.com/office/drawing/2014/main" id="{24EADDAD-8762-4880-82F6-5942C2AD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060575"/>
            <a:ext cx="4752975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zápatí 4">
            <a:extLst>
              <a:ext uri="{FF2B5EF4-FFF2-40B4-BE49-F238E27FC236}">
                <a16:creationId xmlns:a16="http://schemas.microsoft.com/office/drawing/2014/main" id="{27F9BB3C-9CC4-4BB9-8214-5A2DEAD1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72707" name="WordArt 3">
            <a:extLst>
              <a:ext uri="{FF2B5EF4-FFF2-40B4-BE49-F238E27FC236}">
                <a16:creationId xmlns:a16="http://schemas.microsoft.com/office/drawing/2014/main" id="{F7C21051-5D26-4E48-AAAD-080B69726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5875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Vitální a zranitelná místa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B1F10CB5-D559-4B42-90E5-33DBEC62B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D867CC6B-AA22-4106-8404-59E5D72B5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26C585DC-EC62-46A4-9A29-696316935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B96ED714-0357-4C28-B63B-087E9E3EF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2712" name="Rectangle 8">
            <a:extLst>
              <a:ext uri="{FF2B5EF4-FFF2-40B4-BE49-F238E27FC236}">
                <a16:creationId xmlns:a16="http://schemas.microsoft.com/office/drawing/2014/main" id="{A21EB956-B320-4484-8A5E-E25DD1BAD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2713" name="Rectangle 9">
            <a:extLst>
              <a:ext uri="{FF2B5EF4-FFF2-40B4-BE49-F238E27FC236}">
                <a16:creationId xmlns:a16="http://schemas.microsoft.com/office/drawing/2014/main" id="{A64A9794-9AB8-454F-ABC1-4B62DAA05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2714" name="Rectangle 10">
            <a:extLst>
              <a:ext uri="{FF2B5EF4-FFF2-40B4-BE49-F238E27FC236}">
                <a16:creationId xmlns:a16="http://schemas.microsoft.com/office/drawing/2014/main" id="{91110FDE-B496-45AE-9AAE-D17B7DA7C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2715" name="Rectangle 11">
            <a:extLst>
              <a:ext uri="{FF2B5EF4-FFF2-40B4-BE49-F238E27FC236}">
                <a16:creationId xmlns:a16="http://schemas.microsoft.com/office/drawing/2014/main" id="{FEBF543C-9EBE-4334-B0D7-FE82E6E16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2716" name="Rectangle 12">
            <a:extLst>
              <a:ext uri="{FF2B5EF4-FFF2-40B4-BE49-F238E27FC236}">
                <a16:creationId xmlns:a16="http://schemas.microsoft.com/office/drawing/2014/main" id="{057617DD-12BA-42E9-9B35-526AA6368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id="{CC2BFCBC-9A8D-4948-9EF5-63D971DF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224088"/>
            <a:ext cx="758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2718" name="Text Box 14">
            <a:extLst>
              <a:ext uri="{FF2B5EF4-FFF2-40B4-BE49-F238E27FC236}">
                <a16:creationId xmlns:a16="http://schemas.microsoft.com/office/drawing/2014/main" id="{40946E79-3C9B-4744-9D66-E63A963E5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33600"/>
            <a:ext cx="7704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/>
              <a:t>TRUP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u="sng"/>
          </a:p>
        </p:txBody>
      </p:sp>
      <p:pic>
        <p:nvPicPr>
          <p:cNvPr id="72719" name="Picture 16" descr="trip2">
            <a:extLst>
              <a:ext uri="{FF2B5EF4-FFF2-40B4-BE49-F238E27FC236}">
                <a16:creationId xmlns:a16="http://schemas.microsoft.com/office/drawing/2014/main" id="{17DBAF44-C1AF-4BA2-9E1C-02ED3D23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4537075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zápatí 4">
            <a:extLst>
              <a:ext uri="{FF2B5EF4-FFF2-40B4-BE49-F238E27FC236}">
                <a16:creationId xmlns:a16="http://schemas.microsoft.com/office/drawing/2014/main" id="{63B31CC7-5597-4957-B0CE-1F3A9C62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74755" name="WordArt 3">
            <a:extLst>
              <a:ext uri="{FF2B5EF4-FFF2-40B4-BE49-F238E27FC236}">
                <a16:creationId xmlns:a16="http://schemas.microsoft.com/office/drawing/2014/main" id="{4E4D4C81-66A6-4C0A-933B-EF538A254B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5875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Vitální a zranitelná místa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D9CF31EC-9202-4DD2-83E2-72ACBBB32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58870C67-7930-4AB4-81B0-2CA4A414D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7667006A-ECF5-4397-9822-C697A65B0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0C41F996-06B1-49A7-8F8B-97D71532D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4760" name="Rectangle 8">
            <a:extLst>
              <a:ext uri="{FF2B5EF4-FFF2-40B4-BE49-F238E27FC236}">
                <a16:creationId xmlns:a16="http://schemas.microsoft.com/office/drawing/2014/main" id="{44351D4C-47B8-46CC-B708-3601A32B3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4761" name="Rectangle 9">
            <a:extLst>
              <a:ext uri="{FF2B5EF4-FFF2-40B4-BE49-F238E27FC236}">
                <a16:creationId xmlns:a16="http://schemas.microsoft.com/office/drawing/2014/main" id="{9BB1FAAC-660F-45B9-9A30-732DF76F9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4762" name="Rectangle 10">
            <a:extLst>
              <a:ext uri="{FF2B5EF4-FFF2-40B4-BE49-F238E27FC236}">
                <a16:creationId xmlns:a16="http://schemas.microsoft.com/office/drawing/2014/main" id="{FA041AC2-1AC9-4E09-AC32-C218DA8AE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4763" name="Rectangle 11">
            <a:extLst>
              <a:ext uri="{FF2B5EF4-FFF2-40B4-BE49-F238E27FC236}">
                <a16:creationId xmlns:a16="http://schemas.microsoft.com/office/drawing/2014/main" id="{37F5FE8C-509F-422D-AD22-F074FE7B7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4764" name="Rectangle 12">
            <a:extLst>
              <a:ext uri="{FF2B5EF4-FFF2-40B4-BE49-F238E27FC236}">
                <a16:creationId xmlns:a16="http://schemas.microsoft.com/office/drawing/2014/main" id="{CD41BCC9-72BB-4FFA-95E3-280BB470E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4765" name="Text Box 13">
            <a:extLst>
              <a:ext uri="{FF2B5EF4-FFF2-40B4-BE49-F238E27FC236}">
                <a16:creationId xmlns:a16="http://schemas.microsoft.com/office/drawing/2014/main" id="{28E7F9FB-994E-408E-9CC7-11A078297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224088"/>
            <a:ext cx="758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4766" name="Text Box 14">
            <a:extLst>
              <a:ext uri="{FF2B5EF4-FFF2-40B4-BE49-F238E27FC236}">
                <a16:creationId xmlns:a16="http://schemas.microsoft.com/office/drawing/2014/main" id="{6191FBC7-2D55-47B5-BB77-C07D79D75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33600"/>
            <a:ext cx="77041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/>
              <a:t>DOLNÍ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/>
              <a:t>KONČETINY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u="sng"/>
          </a:p>
        </p:txBody>
      </p:sp>
      <p:pic>
        <p:nvPicPr>
          <p:cNvPr id="74767" name="Picture 15" descr="nohy1">
            <a:extLst>
              <a:ext uri="{FF2B5EF4-FFF2-40B4-BE49-F238E27FC236}">
                <a16:creationId xmlns:a16="http://schemas.microsoft.com/office/drawing/2014/main" id="{33AD6D11-772B-4937-B231-19197DF2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00213"/>
            <a:ext cx="37147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zápatí 4">
            <a:extLst>
              <a:ext uri="{FF2B5EF4-FFF2-40B4-BE49-F238E27FC236}">
                <a16:creationId xmlns:a16="http://schemas.microsoft.com/office/drawing/2014/main" id="{951A0FB3-97C4-497D-B625-51EB62C9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76803" name="WordArt 3">
            <a:extLst>
              <a:ext uri="{FF2B5EF4-FFF2-40B4-BE49-F238E27FC236}">
                <a16:creationId xmlns:a16="http://schemas.microsoft.com/office/drawing/2014/main" id="{D7FE53E6-0B60-403A-8B8F-2F5073EF4B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438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Vitální a zranitelná místa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DC2840B8-FD99-4F88-A9A4-1310FED7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A80F9B4D-2EBE-4AC5-A061-70CB5FEB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AABB4861-49EA-4FEF-B65A-B4A249436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ECFC5C40-866F-45A9-B9F7-B3F21D96C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72E60927-355A-43CE-A5AF-0C23DCD4E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606E9971-5B94-42B9-8384-7F92F8AA1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3333C94F-627D-42B5-918F-C895DBF21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6811" name="Rectangle 11">
            <a:extLst>
              <a:ext uri="{FF2B5EF4-FFF2-40B4-BE49-F238E27FC236}">
                <a16:creationId xmlns:a16="http://schemas.microsoft.com/office/drawing/2014/main" id="{FE07E7DA-C618-4674-8509-E9022F096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6812" name="Rectangle 12">
            <a:extLst>
              <a:ext uri="{FF2B5EF4-FFF2-40B4-BE49-F238E27FC236}">
                <a16:creationId xmlns:a16="http://schemas.microsoft.com/office/drawing/2014/main" id="{282770A2-1AE4-45E5-81B6-9D661D713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6813" name="Text Box 13">
            <a:extLst>
              <a:ext uri="{FF2B5EF4-FFF2-40B4-BE49-F238E27FC236}">
                <a16:creationId xmlns:a16="http://schemas.microsoft.com/office/drawing/2014/main" id="{E8465C1D-89D4-42AE-B99A-1180B5194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224088"/>
            <a:ext cx="758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6814" name="Text Box 14">
            <a:extLst>
              <a:ext uri="{FF2B5EF4-FFF2-40B4-BE49-F238E27FC236}">
                <a16:creationId xmlns:a16="http://schemas.microsoft.com/office/drawing/2014/main" id="{E1D4643B-184E-48C8-8B7B-36FA61496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33600"/>
            <a:ext cx="77041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/>
              <a:t>DOLNÍ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/>
              <a:t>KONČETINY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u="sng"/>
          </a:p>
        </p:txBody>
      </p:sp>
      <p:pic>
        <p:nvPicPr>
          <p:cNvPr id="76815" name="Picture 16" descr="nohy2">
            <a:extLst>
              <a:ext uri="{FF2B5EF4-FFF2-40B4-BE49-F238E27FC236}">
                <a16:creationId xmlns:a16="http://schemas.microsoft.com/office/drawing/2014/main" id="{1D1CB016-21C2-475A-8E95-61DD597AC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00213"/>
            <a:ext cx="34686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zápatí 4">
            <a:extLst>
              <a:ext uri="{FF2B5EF4-FFF2-40B4-BE49-F238E27FC236}">
                <a16:creationId xmlns:a16="http://schemas.microsoft.com/office/drawing/2014/main" id="{C8DCC43C-220B-48F2-8331-A0664465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78851" name="WordArt 3">
            <a:extLst>
              <a:ext uri="{FF2B5EF4-FFF2-40B4-BE49-F238E27FC236}">
                <a16:creationId xmlns:a16="http://schemas.microsoft.com/office/drawing/2014/main" id="{19E73A6C-003A-4B59-B7E5-2F1463B438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438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AB2701C0-A6B9-4301-97C5-3B69F34F5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765DBFEE-FBEE-4CAE-AD5F-77AA9AD4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B10F4F3B-E933-473D-BB79-BA4AB0BB0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9188035F-393E-4656-BC64-9CFA3A93A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8856" name="Rectangle 8">
            <a:extLst>
              <a:ext uri="{FF2B5EF4-FFF2-40B4-BE49-F238E27FC236}">
                <a16:creationId xmlns:a16="http://schemas.microsoft.com/office/drawing/2014/main" id="{9CDA5B67-47B2-46C5-BCA5-668B7FE6F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8857" name="Rectangle 9">
            <a:extLst>
              <a:ext uri="{FF2B5EF4-FFF2-40B4-BE49-F238E27FC236}">
                <a16:creationId xmlns:a16="http://schemas.microsoft.com/office/drawing/2014/main" id="{4D7C3013-FCED-4DC2-B98B-72C666D4B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8858" name="Rectangle 10">
            <a:extLst>
              <a:ext uri="{FF2B5EF4-FFF2-40B4-BE49-F238E27FC236}">
                <a16:creationId xmlns:a16="http://schemas.microsoft.com/office/drawing/2014/main" id="{EBEC24D0-9083-4783-BB7C-360D09933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8859" name="Rectangle 11">
            <a:extLst>
              <a:ext uri="{FF2B5EF4-FFF2-40B4-BE49-F238E27FC236}">
                <a16:creationId xmlns:a16="http://schemas.microsoft.com/office/drawing/2014/main" id="{3FD42F5C-9DA2-4280-803F-1369587D3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8860" name="Rectangle 12">
            <a:extLst>
              <a:ext uri="{FF2B5EF4-FFF2-40B4-BE49-F238E27FC236}">
                <a16:creationId xmlns:a16="http://schemas.microsoft.com/office/drawing/2014/main" id="{96EACAE6-1DBC-437F-B3A0-01D40C937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78861" name="Text Box 13">
            <a:extLst>
              <a:ext uri="{FF2B5EF4-FFF2-40B4-BE49-F238E27FC236}">
                <a16:creationId xmlns:a16="http://schemas.microsoft.com/office/drawing/2014/main" id="{30B818A8-0054-4F61-B5D6-31FD1187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224088"/>
            <a:ext cx="758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8862" name="Text Box 14">
            <a:extLst>
              <a:ext uri="{FF2B5EF4-FFF2-40B4-BE49-F238E27FC236}">
                <a16:creationId xmlns:a16="http://schemas.microsoft.com/office/drawing/2014/main" id="{1A82C957-0770-4A7A-A4A2-6B5B6CE2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565400"/>
            <a:ext cx="770413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Základem všech technik BZ je </a:t>
            </a:r>
            <a:r>
              <a:rPr lang="cs-CZ" altLang="cs-CZ" sz="2400" u="sng">
                <a:solidFill>
                  <a:schemeClr val="bg1"/>
                </a:solidFill>
              </a:rPr>
              <a:t>stabilita a rovnováha</a:t>
            </a:r>
            <a:r>
              <a:rPr lang="cs-CZ" altLang="cs-CZ" sz="2400">
                <a:solidFill>
                  <a:schemeClr val="bg1"/>
                </a:solidFill>
              </a:rPr>
              <a:t> v určité poloze či postoji.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Zásady při zaujmutí postoje</a:t>
            </a: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Dynamika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Stabilita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Přirozenost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Jednoduchost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Možnost rychlé změny pohybu</a:t>
            </a:r>
            <a:endParaRPr lang="cs-CZ" altLang="cs-CZ" sz="2400" b="1" u="sng">
              <a:solidFill>
                <a:schemeClr val="bg1"/>
              </a:solidFill>
            </a:endParaRPr>
          </a:p>
        </p:txBody>
      </p:sp>
      <p:sp>
        <p:nvSpPr>
          <p:cNvPr id="78863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id="{2576D98F-3CAC-419D-8288-0CC9C8E45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597650"/>
            <a:ext cx="1692275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Multimedium</a:t>
            </a:r>
          </a:p>
        </p:txBody>
      </p:sp>
      <p:sp>
        <p:nvSpPr>
          <p:cNvPr id="78864" name="WordArt 16">
            <a:extLst>
              <a:ext uri="{FF2B5EF4-FFF2-40B4-BE49-F238E27FC236}">
                <a16:creationId xmlns:a16="http://schemas.microsoft.com/office/drawing/2014/main" id="{88C2535A-A965-4E6F-A88D-99AE26B546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35375" y="1773238"/>
            <a:ext cx="1876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Postoje</a:t>
            </a:r>
          </a:p>
        </p:txBody>
      </p:sp>
      <p:sp>
        <p:nvSpPr>
          <p:cNvPr id="78865" name="AutoShape 17">
            <a:hlinkClick r:id="rId4" action="ppaction://hlinksldjump"/>
            <a:extLst>
              <a:ext uri="{FF2B5EF4-FFF2-40B4-BE49-F238E27FC236}">
                <a16:creationId xmlns:a16="http://schemas.microsoft.com/office/drawing/2014/main" id="{6182B18B-3132-4F23-830D-7A8A93CAB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6597650"/>
            <a:ext cx="1692275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Multimedium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zápatí 5">
            <a:extLst>
              <a:ext uri="{FF2B5EF4-FFF2-40B4-BE49-F238E27FC236}">
                <a16:creationId xmlns:a16="http://schemas.microsoft.com/office/drawing/2014/main" id="{C4B80F5F-AD8E-4A11-89FF-7AFA8137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A780442-2847-49E0-BCDF-369E061FB8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714500"/>
            <a:ext cx="8218487" cy="4525963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Boj zblízka</a:t>
            </a:r>
          </a:p>
          <a:p>
            <a:pPr eaLnBrk="1" hangingPunct="1"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Bojová umění</a:t>
            </a:r>
          </a:p>
          <a:p>
            <a:pPr eaLnBrk="1" hangingPunct="1"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Bojové cesty</a:t>
            </a:r>
          </a:p>
          <a:p>
            <a:pPr eaLnBrk="1" hangingPunct="1">
              <a:buFontTx/>
              <a:buChar char="-"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Bojové sporty</a:t>
            </a:r>
          </a:p>
          <a:p>
            <a:pPr eaLnBrk="1" hangingPunct="1">
              <a:buFontTx/>
              <a:buChar char="-"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Úpoly</a:t>
            </a:r>
          </a:p>
          <a:p>
            <a:pPr eaLnBrk="1" hangingPunct="1">
              <a:buFontTx/>
              <a:buChar char="-"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172" name="WordArt 8">
            <a:extLst>
              <a:ext uri="{FF2B5EF4-FFF2-40B4-BE49-F238E27FC236}">
                <a16:creationId xmlns:a16="http://schemas.microsoft.com/office/drawing/2014/main" id="{B7996F0B-80B4-4305-9740-F259287336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5875" y="357188"/>
            <a:ext cx="6858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Bojové aktivity</a:t>
            </a:r>
          </a:p>
        </p:txBody>
      </p:sp>
      <p:sp>
        <p:nvSpPr>
          <p:cNvPr id="717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53C390-F0AA-43D6-AB45-9E3675170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597650"/>
            <a:ext cx="1692275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Multimedium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zápatí 4">
            <a:extLst>
              <a:ext uri="{FF2B5EF4-FFF2-40B4-BE49-F238E27FC236}">
                <a16:creationId xmlns:a16="http://schemas.microsoft.com/office/drawing/2014/main" id="{571053D1-4460-45C7-92B7-235BF59C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80899" name="WordArt 3">
            <a:extLst>
              <a:ext uri="{FF2B5EF4-FFF2-40B4-BE49-F238E27FC236}">
                <a16:creationId xmlns:a16="http://schemas.microsoft.com/office/drawing/2014/main" id="{54C39828-7841-4437-AEE8-1619C81805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438" y="428625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C5E8E292-3AE6-4553-A430-A1CD7D477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CDAFFE51-BF4C-4ED1-8E04-20DB098B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BD0E6253-2A0C-40C7-92BD-EF0699F01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33DFDE35-331F-4F77-A1F5-9426B2423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0904" name="Rectangle 8">
            <a:extLst>
              <a:ext uri="{FF2B5EF4-FFF2-40B4-BE49-F238E27FC236}">
                <a16:creationId xmlns:a16="http://schemas.microsoft.com/office/drawing/2014/main" id="{B976541B-0D8E-4963-8499-C436E70DA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0905" name="Rectangle 9">
            <a:extLst>
              <a:ext uri="{FF2B5EF4-FFF2-40B4-BE49-F238E27FC236}">
                <a16:creationId xmlns:a16="http://schemas.microsoft.com/office/drawing/2014/main" id="{01F1AB94-8C98-43F0-9E42-24FE66F97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0906" name="Rectangle 10">
            <a:extLst>
              <a:ext uri="{FF2B5EF4-FFF2-40B4-BE49-F238E27FC236}">
                <a16:creationId xmlns:a16="http://schemas.microsoft.com/office/drawing/2014/main" id="{CB909A04-B314-4F86-9FF3-CFA16D6CE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0907" name="Rectangle 11">
            <a:extLst>
              <a:ext uri="{FF2B5EF4-FFF2-40B4-BE49-F238E27FC236}">
                <a16:creationId xmlns:a16="http://schemas.microsoft.com/office/drawing/2014/main" id="{53AAE2C8-BC66-4797-B2A9-A54D07F2A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0908" name="Rectangle 12">
            <a:extLst>
              <a:ext uri="{FF2B5EF4-FFF2-40B4-BE49-F238E27FC236}">
                <a16:creationId xmlns:a16="http://schemas.microsoft.com/office/drawing/2014/main" id="{A65FF41D-247A-4A78-A882-67C1C5DB0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0909" name="Text Box 13">
            <a:extLst>
              <a:ext uri="{FF2B5EF4-FFF2-40B4-BE49-F238E27FC236}">
                <a16:creationId xmlns:a16="http://schemas.microsoft.com/office/drawing/2014/main" id="{0F9541BE-900B-4F49-A046-3A5D716CE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224088"/>
            <a:ext cx="758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0910" name="Text Box 14">
            <a:extLst>
              <a:ext uri="{FF2B5EF4-FFF2-40B4-BE49-F238E27FC236}">
                <a16:creationId xmlns:a16="http://schemas.microsoft.com/office/drawing/2014/main" id="{C893B471-C4DD-42FF-AB73-99141F7FF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770413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Zásady rotace boků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Souvislý pohyb celého trupu najednou.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Stejná výška boků a ramen v průběhu pohybu.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Přizpůsobení postoje.</a:t>
            </a:r>
          </a:p>
        </p:txBody>
      </p:sp>
      <p:sp>
        <p:nvSpPr>
          <p:cNvPr id="8091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id="{EAB39459-35BF-4AFC-B754-AFD82B593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597650"/>
            <a:ext cx="1692275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Multimedium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zápatí 4">
            <a:extLst>
              <a:ext uri="{FF2B5EF4-FFF2-40B4-BE49-F238E27FC236}">
                <a16:creationId xmlns:a16="http://schemas.microsoft.com/office/drawing/2014/main" id="{229159A8-F5AD-4E67-A808-F0BE8E83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82947" name="WordArt 3">
            <a:extLst>
              <a:ext uri="{FF2B5EF4-FFF2-40B4-BE49-F238E27FC236}">
                <a16:creationId xmlns:a16="http://schemas.microsoft.com/office/drawing/2014/main" id="{39811BF2-28A1-42C8-9622-E27D0F6CAB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5875" y="428625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719126EC-5920-4C27-ABD8-B3E4D8A40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8D4803F1-58A0-4CD7-829B-BE53DD8E0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6B435B6F-F851-43F5-BD8B-C670A8B61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A99157E3-4939-49F3-9618-99494C264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2952" name="Rectangle 8">
            <a:extLst>
              <a:ext uri="{FF2B5EF4-FFF2-40B4-BE49-F238E27FC236}">
                <a16:creationId xmlns:a16="http://schemas.microsoft.com/office/drawing/2014/main" id="{733BC61C-975A-4839-AEC6-31415558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9C41003C-52F8-45F4-91B7-FA344D98A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2954" name="Rectangle 10">
            <a:extLst>
              <a:ext uri="{FF2B5EF4-FFF2-40B4-BE49-F238E27FC236}">
                <a16:creationId xmlns:a16="http://schemas.microsoft.com/office/drawing/2014/main" id="{74A7FC0E-C85F-439F-AC7A-D5E303B18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2955" name="Rectangle 11">
            <a:extLst>
              <a:ext uri="{FF2B5EF4-FFF2-40B4-BE49-F238E27FC236}">
                <a16:creationId xmlns:a16="http://schemas.microsoft.com/office/drawing/2014/main" id="{B27F22B3-8767-4C63-B718-CB418F180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2BEA697C-F3DF-4985-8DEA-EDF0572AC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2957" name="Text Box 13">
            <a:extLst>
              <a:ext uri="{FF2B5EF4-FFF2-40B4-BE49-F238E27FC236}">
                <a16:creationId xmlns:a16="http://schemas.microsoft.com/office/drawing/2014/main" id="{1232C3D2-2A64-484D-8E28-571E83976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224088"/>
            <a:ext cx="758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2958" name="Text Box 14">
            <a:extLst>
              <a:ext uri="{FF2B5EF4-FFF2-40B4-BE49-F238E27FC236}">
                <a16:creationId xmlns:a16="http://schemas.microsoft.com/office/drawing/2014/main" id="{01FFA36E-32AC-47CC-A3E8-012ADDEA3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770413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</a:rPr>
              <a:t> </a:t>
            </a:r>
            <a:r>
              <a:rPr lang="cs-CZ" altLang="cs-CZ" sz="2400" b="1" u="sng">
                <a:solidFill>
                  <a:schemeClr val="bg1"/>
                </a:solidFill>
              </a:rPr>
              <a:t>Zásady při pohybu v postojích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V průběhu pohybu nezvyšovat těžiště.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Využívat pohyb boků.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Kruhovitým pohybem dolních končetin umožnit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  dostatečnou práci boků.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zápatí 4">
            <a:extLst>
              <a:ext uri="{FF2B5EF4-FFF2-40B4-BE49-F238E27FC236}">
                <a16:creationId xmlns:a16="http://schemas.microsoft.com/office/drawing/2014/main" id="{9037F366-0067-43CA-9386-C1163128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84995" name="WordArt 3">
            <a:extLst>
              <a:ext uri="{FF2B5EF4-FFF2-40B4-BE49-F238E27FC236}">
                <a16:creationId xmlns:a16="http://schemas.microsoft.com/office/drawing/2014/main" id="{578C7C32-CBFF-42E0-809B-22CB17051C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F274795A-1E4B-43B7-804B-EBB364EC1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76065E5B-7A74-408A-9C66-464A227A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4A51F203-16DB-4577-B88D-460428E64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AC485978-B153-4863-86F2-4C403283B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5000" name="Rectangle 8">
            <a:extLst>
              <a:ext uri="{FF2B5EF4-FFF2-40B4-BE49-F238E27FC236}">
                <a16:creationId xmlns:a16="http://schemas.microsoft.com/office/drawing/2014/main" id="{C79161C0-048D-4DAF-A92D-3051ECD7E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5001" name="Rectangle 9">
            <a:extLst>
              <a:ext uri="{FF2B5EF4-FFF2-40B4-BE49-F238E27FC236}">
                <a16:creationId xmlns:a16="http://schemas.microsoft.com/office/drawing/2014/main" id="{4ECAFAE7-338F-4731-8079-71919C25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5002" name="Rectangle 10">
            <a:extLst>
              <a:ext uri="{FF2B5EF4-FFF2-40B4-BE49-F238E27FC236}">
                <a16:creationId xmlns:a16="http://schemas.microsoft.com/office/drawing/2014/main" id="{37864ED7-4FD8-4F38-8586-E894E6B0E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5003" name="Rectangle 11">
            <a:extLst>
              <a:ext uri="{FF2B5EF4-FFF2-40B4-BE49-F238E27FC236}">
                <a16:creationId xmlns:a16="http://schemas.microsoft.com/office/drawing/2014/main" id="{C45BF575-FBC7-47FC-9686-475901928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5004" name="Rectangle 12">
            <a:extLst>
              <a:ext uri="{FF2B5EF4-FFF2-40B4-BE49-F238E27FC236}">
                <a16:creationId xmlns:a16="http://schemas.microsoft.com/office/drawing/2014/main" id="{8F434C8D-381D-4D24-BCAC-0B34C037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5005" name="Text Box 13">
            <a:extLst>
              <a:ext uri="{FF2B5EF4-FFF2-40B4-BE49-F238E27FC236}">
                <a16:creationId xmlns:a16="http://schemas.microsoft.com/office/drawing/2014/main" id="{5B23F6BD-1649-4023-ABF9-53DCD0EAA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20938"/>
            <a:ext cx="758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5006" name="Text Box 14">
            <a:extLst>
              <a:ext uri="{FF2B5EF4-FFF2-40B4-BE49-F238E27FC236}">
                <a16:creationId xmlns:a16="http://schemas.microsoft.com/office/drawing/2014/main" id="{4527208E-F775-452D-AD22-3A1890D92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76475"/>
            <a:ext cx="80645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Účelem pádů v BZ je kontrolovaný chtěný, či nechtěný kontakt se zemí.</a:t>
            </a:r>
            <a:r>
              <a:rPr lang="cs-CZ" altLang="cs-CZ" sz="180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Dva základní body v průběhu pádu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Bezpečně kontrolovaný pád na zem.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Okamžitý návrat zpět do bojového postoje.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Dělení pádů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Sportovní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Bojové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>
              <a:solidFill>
                <a:schemeClr val="bg1"/>
              </a:solidFill>
            </a:endParaRPr>
          </a:p>
        </p:txBody>
      </p:sp>
      <p:sp>
        <p:nvSpPr>
          <p:cNvPr id="85007" name="WordArt 15">
            <a:extLst>
              <a:ext uri="{FF2B5EF4-FFF2-40B4-BE49-F238E27FC236}">
                <a16:creationId xmlns:a16="http://schemas.microsoft.com/office/drawing/2014/main" id="{2FAD7127-4726-4030-877D-C670E9A426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79838" y="1773238"/>
            <a:ext cx="15843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Pády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zápatí 4">
            <a:extLst>
              <a:ext uri="{FF2B5EF4-FFF2-40B4-BE49-F238E27FC236}">
                <a16:creationId xmlns:a16="http://schemas.microsoft.com/office/drawing/2014/main" id="{FF396D2B-6B29-4C9C-80AF-BFFE9DF8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87043" name="WordArt 3">
            <a:extLst>
              <a:ext uri="{FF2B5EF4-FFF2-40B4-BE49-F238E27FC236}">
                <a16:creationId xmlns:a16="http://schemas.microsoft.com/office/drawing/2014/main" id="{4756101C-5091-4E0F-9594-65D26166DD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5795E24C-5438-4371-9906-937E0C48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A7C3AE8A-2E9B-4396-A100-E27C556B2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EB3A3EB0-B000-4AF6-B4DA-F0EBB76A9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15FC956F-D20C-4EC4-8E16-4F78F3E44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7048" name="Rectangle 8">
            <a:extLst>
              <a:ext uri="{FF2B5EF4-FFF2-40B4-BE49-F238E27FC236}">
                <a16:creationId xmlns:a16="http://schemas.microsoft.com/office/drawing/2014/main" id="{5B838A63-C01D-4EB6-8955-679F53E5F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7049" name="Rectangle 9">
            <a:extLst>
              <a:ext uri="{FF2B5EF4-FFF2-40B4-BE49-F238E27FC236}">
                <a16:creationId xmlns:a16="http://schemas.microsoft.com/office/drawing/2014/main" id="{3B2F5E71-9DA7-4CC1-A4CB-0A60D089B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7050" name="Rectangle 10">
            <a:extLst>
              <a:ext uri="{FF2B5EF4-FFF2-40B4-BE49-F238E27FC236}">
                <a16:creationId xmlns:a16="http://schemas.microsoft.com/office/drawing/2014/main" id="{BE4D62B1-81EC-4784-9F5A-9BF2D0348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7051" name="Rectangle 11">
            <a:extLst>
              <a:ext uri="{FF2B5EF4-FFF2-40B4-BE49-F238E27FC236}">
                <a16:creationId xmlns:a16="http://schemas.microsoft.com/office/drawing/2014/main" id="{C4B13E71-221F-4570-BE40-130670AFD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7052" name="Rectangle 12">
            <a:extLst>
              <a:ext uri="{FF2B5EF4-FFF2-40B4-BE49-F238E27FC236}">
                <a16:creationId xmlns:a16="http://schemas.microsoft.com/office/drawing/2014/main" id="{0B227580-AB42-43D1-961E-B29D345E2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7053" name="Text Box 13">
            <a:extLst>
              <a:ext uri="{FF2B5EF4-FFF2-40B4-BE49-F238E27FC236}">
                <a16:creationId xmlns:a16="http://schemas.microsoft.com/office/drawing/2014/main" id="{ACC6F64F-F69F-4F1B-9378-667D198A2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16113"/>
            <a:ext cx="75803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Využití pádů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Při ztrátě rovnováhy.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Pro sebrání zbraně.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Pro změnu pozice při střelbě.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Při seskoku z výšky.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Pro skrytí za překážku.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Pro překonání překážky.</a:t>
            </a:r>
          </a:p>
        </p:txBody>
      </p:sp>
      <p:sp>
        <p:nvSpPr>
          <p:cNvPr id="87054" name="Text Box 14">
            <a:extLst>
              <a:ext uri="{FF2B5EF4-FFF2-40B4-BE49-F238E27FC236}">
                <a16:creationId xmlns:a16="http://schemas.microsoft.com/office/drawing/2014/main" id="{50FD580A-F115-46D5-8320-E50B2124D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zápatí 4">
            <a:extLst>
              <a:ext uri="{FF2B5EF4-FFF2-40B4-BE49-F238E27FC236}">
                <a16:creationId xmlns:a16="http://schemas.microsoft.com/office/drawing/2014/main" id="{FB80C629-7632-4D00-844A-BB04DC6C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89091" name="WordArt 3">
            <a:extLst>
              <a:ext uri="{FF2B5EF4-FFF2-40B4-BE49-F238E27FC236}">
                <a16:creationId xmlns:a16="http://schemas.microsoft.com/office/drawing/2014/main" id="{82133FE0-4C10-4D38-9D1A-CA6BB47BC1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36305161-FF0A-4B68-BEBE-341C94F31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4A92CB85-6B35-4917-AEE3-9DEDED17C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812268D8-FBE6-448A-BC38-770D042C3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id="{B3F7C83A-B06C-418C-B852-DC638B174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9096" name="Rectangle 8">
            <a:extLst>
              <a:ext uri="{FF2B5EF4-FFF2-40B4-BE49-F238E27FC236}">
                <a16:creationId xmlns:a16="http://schemas.microsoft.com/office/drawing/2014/main" id="{5968DF3B-4D92-48D2-91E1-748C43ACC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9097" name="Rectangle 9">
            <a:extLst>
              <a:ext uri="{FF2B5EF4-FFF2-40B4-BE49-F238E27FC236}">
                <a16:creationId xmlns:a16="http://schemas.microsoft.com/office/drawing/2014/main" id="{5371EB30-6C6F-445A-A097-1A0C9C5F9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9098" name="Rectangle 10">
            <a:extLst>
              <a:ext uri="{FF2B5EF4-FFF2-40B4-BE49-F238E27FC236}">
                <a16:creationId xmlns:a16="http://schemas.microsoft.com/office/drawing/2014/main" id="{C4A67E00-3B53-49BE-9F4E-B06A99E9A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9099" name="Rectangle 11">
            <a:extLst>
              <a:ext uri="{FF2B5EF4-FFF2-40B4-BE49-F238E27FC236}">
                <a16:creationId xmlns:a16="http://schemas.microsoft.com/office/drawing/2014/main" id="{CA25118D-0254-440A-8C8A-9A89AF7AD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9100" name="Rectangle 12">
            <a:extLst>
              <a:ext uri="{FF2B5EF4-FFF2-40B4-BE49-F238E27FC236}">
                <a16:creationId xmlns:a16="http://schemas.microsoft.com/office/drawing/2014/main" id="{2D9B332A-EC8C-42A9-8E84-74DD0A6EA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89101" name="Text Box 13">
            <a:extLst>
              <a:ext uri="{FF2B5EF4-FFF2-40B4-BE49-F238E27FC236}">
                <a16:creationId xmlns:a16="http://schemas.microsoft.com/office/drawing/2014/main" id="{98B5992B-2D11-4316-9B2A-8CE6D28C2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05038"/>
            <a:ext cx="758031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Prevence proti zranění při výcviku pádů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Specifické rozcvičení.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Vyčistit povrch pro výcvik.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Zpočátku provádět pády na měkkém povrchu.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- Určit bezpečnostní pokyny.</a:t>
            </a:r>
          </a:p>
        </p:txBody>
      </p:sp>
      <p:sp>
        <p:nvSpPr>
          <p:cNvPr id="89102" name="Text Box 14">
            <a:extLst>
              <a:ext uri="{FF2B5EF4-FFF2-40B4-BE49-F238E27FC236}">
                <a16:creationId xmlns:a16="http://schemas.microsoft.com/office/drawing/2014/main" id="{495558EA-1A32-4A7A-A22F-730079225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zápatí 4">
            <a:extLst>
              <a:ext uri="{FF2B5EF4-FFF2-40B4-BE49-F238E27FC236}">
                <a16:creationId xmlns:a16="http://schemas.microsoft.com/office/drawing/2014/main" id="{D664BDB6-B9BE-41D7-BEFF-73C97524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91139" name="WordArt 3">
            <a:extLst>
              <a:ext uri="{FF2B5EF4-FFF2-40B4-BE49-F238E27FC236}">
                <a16:creationId xmlns:a16="http://schemas.microsoft.com/office/drawing/2014/main" id="{874B9A32-C9DF-4996-A4CA-383643BC4A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61B51F17-4570-4949-90A2-10295E556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9BD2828B-4E41-4320-A122-C01977C3F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F0B7C45-D976-4963-829B-7F085AA70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78A10B5E-6E66-4A47-BB5F-9C4CD2FC9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B6A4A24E-4276-404F-849E-0FB0C6542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44B3595A-DDF4-403B-8E81-6373060AB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1146" name="Rectangle 10">
            <a:extLst>
              <a:ext uri="{FF2B5EF4-FFF2-40B4-BE49-F238E27FC236}">
                <a16:creationId xmlns:a16="http://schemas.microsoft.com/office/drawing/2014/main" id="{4BD1E3DF-89CF-4B39-B50D-0FF58237D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1147" name="Rectangle 11">
            <a:extLst>
              <a:ext uri="{FF2B5EF4-FFF2-40B4-BE49-F238E27FC236}">
                <a16:creationId xmlns:a16="http://schemas.microsoft.com/office/drawing/2014/main" id="{2D65C80C-8865-44AE-A8AD-B181953DC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1148" name="Rectangle 12">
            <a:extLst>
              <a:ext uri="{FF2B5EF4-FFF2-40B4-BE49-F238E27FC236}">
                <a16:creationId xmlns:a16="http://schemas.microsoft.com/office/drawing/2014/main" id="{0D7EACD7-10E6-4F55-ACA3-C7861F328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AF796685-C0CB-49ED-9E49-2FBC9A145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7580313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Účelem krytů v BZ je zabránit či odrazit bezprostřední fyzický útok protivníka.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Úder			 Úhyb			Kryt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Dělení krytů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Tvrdé kryty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Měkké kryty</a:t>
            </a:r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01EE63BD-81D8-43D8-A59C-5F3805326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1151" name="WordArt 15">
            <a:extLst>
              <a:ext uri="{FF2B5EF4-FFF2-40B4-BE49-F238E27FC236}">
                <a16:creationId xmlns:a16="http://schemas.microsoft.com/office/drawing/2014/main" id="{05E89C94-BCA4-4930-BD39-EFDC78E3EC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79838" y="1773238"/>
            <a:ext cx="15843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Kryty</a:t>
            </a:r>
          </a:p>
        </p:txBody>
      </p:sp>
      <p:sp>
        <p:nvSpPr>
          <p:cNvPr id="91152" name="Line 16">
            <a:extLst>
              <a:ext uri="{FF2B5EF4-FFF2-40B4-BE49-F238E27FC236}">
                <a16:creationId xmlns:a16="http://schemas.microsoft.com/office/drawing/2014/main" id="{8709B961-7212-4A44-8EC0-E2B396D52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3933825"/>
            <a:ext cx="13684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1153" name="Line 17">
            <a:extLst>
              <a:ext uri="{FF2B5EF4-FFF2-40B4-BE49-F238E27FC236}">
                <a16:creationId xmlns:a16="http://schemas.microsoft.com/office/drawing/2014/main" id="{6C4069B6-AE44-4075-A6AF-FFA25C1282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3933825"/>
            <a:ext cx="13684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1154" name="AutoShape 18">
            <a:hlinkClick r:id="rId3" action="ppaction://hlinksldjump"/>
            <a:extLst>
              <a:ext uri="{FF2B5EF4-FFF2-40B4-BE49-F238E27FC236}">
                <a16:creationId xmlns:a16="http://schemas.microsoft.com/office/drawing/2014/main" id="{AD2232BA-84C5-46F0-859E-33664045B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597650"/>
            <a:ext cx="1692275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Multimedium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zápatí 4">
            <a:extLst>
              <a:ext uri="{FF2B5EF4-FFF2-40B4-BE49-F238E27FC236}">
                <a16:creationId xmlns:a16="http://schemas.microsoft.com/office/drawing/2014/main" id="{806CC9CB-A857-496C-9B4D-372754D9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93187" name="WordArt 3">
            <a:extLst>
              <a:ext uri="{FF2B5EF4-FFF2-40B4-BE49-F238E27FC236}">
                <a16:creationId xmlns:a16="http://schemas.microsoft.com/office/drawing/2014/main" id="{B476B8D9-916C-4EED-BD2A-56530F6FA3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0BF9AA4C-A941-43E5-AA78-E2355DCAF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FB6CFD6B-E991-477D-B9AE-096A3FEA6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34F603E8-2E0C-4C94-BF79-C0872A516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CC3C4B90-C75D-4888-BCF0-41E7F3729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3192" name="Rectangle 8">
            <a:extLst>
              <a:ext uri="{FF2B5EF4-FFF2-40B4-BE49-F238E27FC236}">
                <a16:creationId xmlns:a16="http://schemas.microsoft.com/office/drawing/2014/main" id="{E60277DB-76CE-48EF-B409-74F14D759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3193" name="Rectangle 9">
            <a:extLst>
              <a:ext uri="{FF2B5EF4-FFF2-40B4-BE49-F238E27FC236}">
                <a16:creationId xmlns:a16="http://schemas.microsoft.com/office/drawing/2014/main" id="{981E34A2-75B1-4578-B48B-93C249A72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3194" name="Rectangle 10">
            <a:extLst>
              <a:ext uri="{FF2B5EF4-FFF2-40B4-BE49-F238E27FC236}">
                <a16:creationId xmlns:a16="http://schemas.microsoft.com/office/drawing/2014/main" id="{9E1AA118-3CDD-495F-A6E8-DB492A80E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3195" name="Rectangle 11">
            <a:extLst>
              <a:ext uri="{FF2B5EF4-FFF2-40B4-BE49-F238E27FC236}">
                <a16:creationId xmlns:a16="http://schemas.microsoft.com/office/drawing/2014/main" id="{6E94EBF3-3083-4A14-A068-8B91761C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3196" name="Rectangle 12">
            <a:extLst>
              <a:ext uri="{FF2B5EF4-FFF2-40B4-BE49-F238E27FC236}">
                <a16:creationId xmlns:a16="http://schemas.microsoft.com/office/drawing/2014/main" id="{CAB36D7C-895A-4CA2-9C39-DF169E54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3197" name="Text Box 13">
            <a:extLst>
              <a:ext uri="{FF2B5EF4-FFF2-40B4-BE49-F238E27FC236}">
                <a16:creationId xmlns:a16="http://schemas.microsoft.com/office/drawing/2014/main" id="{1EA9EC69-513B-49B1-BCD1-9B62330C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05038"/>
            <a:ext cx="758031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Zásady krytů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Dynamika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Přesnost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Síla (kryt musí být minimálně tak silný, jako úder).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Správné načasování</a:t>
            </a:r>
          </a:p>
        </p:txBody>
      </p:sp>
      <p:sp>
        <p:nvSpPr>
          <p:cNvPr id="93198" name="Text Box 14">
            <a:extLst>
              <a:ext uri="{FF2B5EF4-FFF2-40B4-BE49-F238E27FC236}">
                <a16:creationId xmlns:a16="http://schemas.microsoft.com/office/drawing/2014/main" id="{B3A56B7C-2DB3-48A3-A284-1D3C0A00E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zápatí 4">
            <a:extLst>
              <a:ext uri="{FF2B5EF4-FFF2-40B4-BE49-F238E27FC236}">
                <a16:creationId xmlns:a16="http://schemas.microsoft.com/office/drawing/2014/main" id="{31714C5E-E3B3-424D-9550-2AEDD50B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95235" name="WordArt 3">
            <a:extLst>
              <a:ext uri="{FF2B5EF4-FFF2-40B4-BE49-F238E27FC236}">
                <a16:creationId xmlns:a16="http://schemas.microsoft.com/office/drawing/2014/main" id="{1A37517B-ECE5-4AA8-846D-38C7DF8AAD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5875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8A79001F-98D2-4EF8-BC0D-DF11F5E4C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512CF4F8-BC1F-4936-B24C-30B5BA807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5238" name="Rectangle 6">
            <a:extLst>
              <a:ext uri="{FF2B5EF4-FFF2-40B4-BE49-F238E27FC236}">
                <a16:creationId xmlns:a16="http://schemas.microsoft.com/office/drawing/2014/main" id="{3B53E020-B312-4C00-AB24-7AF214CBC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5239" name="Rectangle 7">
            <a:extLst>
              <a:ext uri="{FF2B5EF4-FFF2-40B4-BE49-F238E27FC236}">
                <a16:creationId xmlns:a16="http://schemas.microsoft.com/office/drawing/2014/main" id="{C1255AEB-0351-4A2C-B3B5-63EEC6FB9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5240" name="Rectangle 8">
            <a:extLst>
              <a:ext uri="{FF2B5EF4-FFF2-40B4-BE49-F238E27FC236}">
                <a16:creationId xmlns:a16="http://schemas.microsoft.com/office/drawing/2014/main" id="{3336A090-A623-49CE-9C0D-53B338559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5241" name="Rectangle 9">
            <a:extLst>
              <a:ext uri="{FF2B5EF4-FFF2-40B4-BE49-F238E27FC236}">
                <a16:creationId xmlns:a16="http://schemas.microsoft.com/office/drawing/2014/main" id="{06A7A135-C0CC-41DD-9760-729FADB11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5242" name="Rectangle 10">
            <a:extLst>
              <a:ext uri="{FF2B5EF4-FFF2-40B4-BE49-F238E27FC236}">
                <a16:creationId xmlns:a16="http://schemas.microsoft.com/office/drawing/2014/main" id="{B114FDC0-4669-40DD-B8E6-F37864DD4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5243" name="Rectangle 11">
            <a:extLst>
              <a:ext uri="{FF2B5EF4-FFF2-40B4-BE49-F238E27FC236}">
                <a16:creationId xmlns:a16="http://schemas.microsoft.com/office/drawing/2014/main" id="{C28D1FC7-2ED3-44B9-B7F4-91FC848E6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5244" name="Rectangle 12">
            <a:extLst>
              <a:ext uri="{FF2B5EF4-FFF2-40B4-BE49-F238E27FC236}">
                <a16:creationId xmlns:a16="http://schemas.microsoft.com/office/drawing/2014/main" id="{4317D70B-BC59-4DCC-9CA3-3A451B0A8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5245" name="Text Box 13">
            <a:extLst>
              <a:ext uri="{FF2B5EF4-FFF2-40B4-BE49-F238E27FC236}">
                <a16:creationId xmlns:a16="http://schemas.microsoft.com/office/drawing/2014/main" id="{A40A1848-3898-4C4C-BA37-A24BAFE07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349500"/>
            <a:ext cx="7580313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Účelem úderů v BZ je zasažení protivníka s cílem jeho dočasné či trvalé neschopnosti pokračovat v útoku.</a:t>
            </a:r>
            <a:r>
              <a:rPr lang="cs-CZ" altLang="cs-CZ" sz="180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Dělení úderů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Přímé údery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Obloukové údery (háky, seky - kyvné a obloukové)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Údery loktem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95246" name="Text Box 14">
            <a:extLst>
              <a:ext uri="{FF2B5EF4-FFF2-40B4-BE49-F238E27FC236}">
                <a16:creationId xmlns:a16="http://schemas.microsoft.com/office/drawing/2014/main" id="{ACB320A7-0759-49A6-ABE0-F107ECD3F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5247" name="WordArt 15">
            <a:extLst>
              <a:ext uri="{FF2B5EF4-FFF2-40B4-BE49-F238E27FC236}">
                <a16:creationId xmlns:a16="http://schemas.microsoft.com/office/drawing/2014/main" id="{CBEF5B7A-8DE6-4786-95DB-6DBCEB20EF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8400" y="1773238"/>
            <a:ext cx="18002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Údery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zápatí 4">
            <a:extLst>
              <a:ext uri="{FF2B5EF4-FFF2-40B4-BE49-F238E27FC236}">
                <a16:creationId xmlns:a16="http://schemas.microsoft.com/office/drawing/2014/main" id="{2A8A81E1-B429-4EF6-A097-78A475CD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97283" name="WordArt 3">
            <a:extLst>
              <a:ext uri="{FF2B5EF4-FFF2-40B4-BE49-F238E27FC236}">
                <a16:creationId xmlns:a16="http://schemas.microsoft.com/office/drawing/2014/main" id="{96C4B0B9-A422-4CA2-922E-412B4D4723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438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DBBB952C-4F3D-4D3A-BC0D-733EC07A8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9897A831-37E6-47E4-8F0C-E2CB88C87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A7EEAC72-8B90-41A5-9878-09C5E4ABC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157221E2-6D20-4BBB-B238-E122C7040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7288" name="Rectangle 8">
            <a:extLst>
              <a:ext uri="{FF2B5EF4-FFF2-40B4-BE49-F238E27FC236}">
                <a16:creationId xmlns:a16="http://schemas.microsoft.com/office/drawing/2014/main" id="{37C1E6E6-2E0C-4B3B-8885-5F66F92BA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7289" name="Rectangle 9">
            <a:extLst>
              <a:ext uri="{FF2B5EF4-FFF2-40B4-BE49-F238E27FC236}">
                <a16:creationId xmlns:a16="http://schemas.microsoft.com/office/drawing/2014/main" id="{18DEF803-A271-4158-A5C2-7017DD994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7290" name="Rectangle 10">
            <a:extLst>
              <a:ext uri="{FF2B5EF4-FFF2-40B4-BE49-F238E27FC236}">
                <a16:creationId xmlns:a16="http://schemas.microsoft.com/office/drawing/2014/main" id="{85B6ECB3-5874-4584-952B-D74E7168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7291" name="Rectangle 11">
            <a:extLst>
              <a:ext uri="{FF2B5EF4-FFF2-40B4-BE49-F238E27FC236}">
                <a16:creationId xmlns:a16="http://schemas.microsoft.com/office/drawing/2014/main" id="{818BC664-22AE-4F6B-9B54-2DB9A0148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7292" name="Rectangle 12">
            <a:extLst>
              <a:ext uri="{FF2B5EF4-FFF2-40B4-BE49-F238E27FC236}">
                <a16:creationId xmlns:a16="http://schemas.microsoft.com/office/drawing/2014/main" id="{9B1C827B-969C-466D-910E-48383F5A9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7293" name="Text Box 13">
            <a:extLst>
              <a:ext uri="{FF2B5EF4-FFF2-40B4-BE49-F238E27FC236}">
                <a16:creationId xmlns:a16="http://schemas.microsoft.com/office/drawing/2014/main" id="{C7890DD6-6C24-46C7-8766-FA0034D3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349500"/>
            <a:ext cx="7580313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Účelem kopů v BZ je zasažení protivníka s cílem jeho dočasné či trvalé neschopnosti pokračovat v útoku.</a:t>
            </a:r>
            <a:r>
              <a:rPr lang="cs-CZ" altLang="cs-CZ" sz="180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Dělení kopů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Přímé kopy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Kyvné kopy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Poloviční obloukové kopy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Obloukové kopy</a:t>
            </a: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97294" name="Text Box 14">
            <a:extLst>
              <a:ext uri="{FF2B5EF4-FFF2-40B4-BE49-F238E27FC236}">
                <a16:creationId xmlns:a16="http://schemas.microsoft.com/office/drawing/2014/main" id="{6FF48AFD-FD28-418F-A415-76909E609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7295" name="WordArt 15">
            <a:extLst>
              <a:ext uri="{FF2B5EF4-FFF2-40B4-BE49-F238E27FC236}">
                <a16:creationId xmlns:a16="http://schemas.microsoft.com/office/drawing/2014/main" id="{1DD5AA7D-CB4A-4FC5-B197-10028635B0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8400" y="1773238"/>
            <a:ext cx="18002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Kopy</a:t>
            </a:r>
          </a:p>
        </p:txBody>
      </p:sp>
      <p:sp>
        <p:nvSpPr>
          <p:cNvPr id="97296" name="AutoShape 16">
            <a:hlinkClick r:id="rId3" action="ppaction://hlinksldjump"/>
            <a:extLst>
              <a:ext uri="{FF2B5EF4-FFF2-40B4-BE49-F238E27FC236}">
                <a16:creationId xmlns:a16="http://schemas.microsoft.com/office/drawing/2014/main" id="{6F98F929-8B34-401B-946D-6E76A5F20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597650"/>
            <a:ext cx="1692275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Multimedium</a:t>
            </a:r>
          </a:p>
        </p:txBody>
      </p:sp>
      <p:sp>
        <p:nvSpPr>
          <p:cNvPr id="97297" name="AutoShape 17">
            <a:hlinkClick r:id="rId4" action="ppaction://hlinksldjump"/>
            <a:extLst>
              <a:ext uri="{FF2B5EF4-FFF2-40B4-BE49-F238E27FC236}">
                <a16:creationId xmlns:a16="http://schemas.microsoft.com/office/drawing/2014/main" id="{FEAD2735-316A-43D9-BAAE-A4D6EF595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6597650"/>
            <a:ext cx="1692275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Multimedium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zápatí 4">
            <a:extLst>
              <a:ext uri="{FF2B5EF4-FFF2-40B4-BE49-F238E27FC236}">
                <a16:creationId xmlns:a16="http://schemas.microsoft.com/office/drawing/2014/main" id="{BCB6EECA-EDAE-4C3B-8D32-B2E0CE6A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99331" name="WordArt 3">
            <a:extLst>
              <a:ext uri="{FF2B5EF4-FFF2-40B4-BE49-F238E27FC236}">
                <a16:creationId xmlns:a16="http://schemas.microsoft.com/office/drawing/2014/main" id="{6467337A-80F8-4E42-89B7-F4818D44D6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438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51FF27B1-91B1-4B96-93E9-7B9A1721E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F7460188-0236-4929-8050-5CEE7C821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A2A80922-A223-47F0-B620-B0FB10F7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76A549DD-F9A2-484A-A02A-92745FA6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9336" name="Rectangle 8">
            <a:extLst>
              <a:ext uri="{FF2B5EF4-FFF2-40B4-BE49-F238E27FC236}">
                <a16:creationId xmlns:a16="http://schemas.microsoft.com/office/drawing/2014/main" id="{0CF8D4FE-E255-49D0-B6CB-86E3FD2A7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9337" name="Rectangle 9">
            <a:extLst>
              <a:ext uri="{FF2B5EF4-FFF2-40B4-BE49-F238E27FC236}">
                <a16:creationId xmlns:a16="http://schemas.microsoft.com/office/drawing/2014/main" id="{EEC1B421-BBED-446B-B17E-C3E0F63AE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9338" name="Rectangle 10">
            <a:extLst>
              <a:ext uri="{FF2B5EF4-FFF2-40B4-BE49-F238E27FC236}">
                <a16:creationId xmlns:a16="http://schemas.microsoft.com/office/drawing/2014/main" id="{AB8017FE-E85B-4243-AEEB-AD51A4C3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9339" name="Rectangle 11">
            <a:extLst>
              <a:ext uri="{FF2B5EF4-FFF2-40B4-BE49-F238E27FC236}">
                <a16:creationId xmlns:a16="http://schemas.microsoft.com/office/drawing/2014/main" id="{3858AC35-5D21-4C3D-83CA-833C0385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9340" name="Rectangle 12">
            <a:extLst>
              <a:ext uri="{FF2B5EF4-FFF2-40B4-BE49-F238E27FC236}">
                <a16:creationId xmlns:a16="http://schemas.microsoft.com/office/drawing/2014/main" id="{55DD55B9-27F2-454E-8CE0-DF8B1250C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9341" name="Text Box 13">
            <a:extLst>
              <a:ext uri="{FF2B5EF4-FFF2-40B4-BE49-F238E27FC236}">
                <a16:creationId xmlns:a16="http://schemas.microsoft.com/office/drawing/2014/main" id="{A5F7EEE6-B607-47C3-8553-10AFAD93C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20938"/>
            <a:ext cx="82089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Účelem pák v BZ je dostat protivníka pod kontrolu pomocí působení na jeho klouby v jejich nefyziologickém rozsahu.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Dělení pák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Měkké páky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Tvrdé páky </a:t>
            </a:r>
          </a:p>
        </p:txBody>
      </p:sp>
      <p:sp>
        <p:nvSpPr>
          <p:cNvPr id="99342" name="Text Box 14">
            <a:extLst>
              <a:ext uri="{FF2B5EF4-FFF2-40B4-BE49-F238E27FC236}">
                <a16:creationId xmlns:a16="http://schemas.microsoft.com/office/drawing/2014/main" id="{FF1866FD-C7DC-4B98-92FE-0EF645346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99343" name="WordArt 15">
            <a:extLst>
              <a:ext uri="{FF2B5EF4-FFF2-40B4-BE49-F238E27FC236}">
                <a16:creationId xmlns:a16="http://schemas.microsoft.com/office/drawing/2014/main" id="{E4E48909-4ABE-4D2A-97A3-A4E34C3B99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8400" y="1773238"/>
            <a:ext cx="18002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Páky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zápatí 4">
            <a:extLst>
              <a:ext uri="{FF2B5EF4-FFF2-40B4-BE49-F238E27FC236}">
                <a16:creationId xmlns:a16="http://schemas.microsoft.com/office/drawing/2014/main" id="{7FBAFB71-4951-45C3-9B05-7957D911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3AA348F-34E2-4ADD-A6B6-EE6E9DE88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496300" cy="3773487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V roce 1925 zpracovala vojenská škola pro tělesnou výchovu sebeobranu, kterou vydalo MNO ve služebních předpisech branné moci.</a:t>
            </a:r>
          </a:p>
          <a:p>
            <a:pPr eaLnBrk="1" hangingPunct="1">
              <a:buFontTx/>
              <a:buChar char="-"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20" name="WordArt 4">
            <a:extLst>
              <a:ext uri="{FF2B5EF4-FFF2-40B4-BE49-F238E27FC236}">
                <a16:creationId xmlns:a16="http://schemas.microsoft.com/office/drawing/2014/main" id="{704BBE55-6353-4F12-B7B2-6DECDF50F8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5875" y="357188"/>
            <a:ext cx="6858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Výcvik boje zblízka ve 20. stol.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zápatí 4">
            <a:extLst>
              <a:ext uri="{FF2B5EF4-FFF2-40B4-BE49-F238E27FC236}">
                <a16:creationId xmlns:a16="http://schemas.microsoft.com/office/drawing/2014/main" id="{4E420402-C395-4257-9E47-A110AA2E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01379" name="AutoShape 2">
            <a:extLst>
              <a:ext uri="{FF2B5EF4-FFF2-40B4-BE49-F238E27FC236}">
                <a16:creationId xmlns:a16="http://schemas.microsoft.com/office/drawing/2014/main" id="{7718DD01-DC00-456E-B1D0-821A5F61D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92150"/>
            <a:ext cx="7488237" cy="1008063"/>
          </a:xfrm>
          <a:prstGeom prst="downArrowCallout">
            <a:avLst>
              <a:gd name="adj1" fmla="val 185709"/>
              <a:gd name="adj2" fmla="val 185709"/>
              <a:gd name="adj3" fmla="val 16667"/>
              <a:gd name="adj4" fmla="val 66667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4000" b="1">
              <a:solidFill>
                <a:srgbClr val="FFFF00"/>
              </a:solidFill>
            </a:endParaRPr>
          </a:p>
        </p:txBody>
      </p:sp>
      <p:sp>
        <p:nvSpPr>
          <p:cNvPr id="101380" name="WordArt 3">
            <a:extLst>
              <a:ext uri="{FF2B5EF4-FFF2-40B4-BE49-F238E27FC236}">
                <a16:creationId xmlns:a16="http://schemas.microsoft.com/office/drawing/2014/main" id="{11EFB9D4-5F45-411E-B0A8-F437F9FE1B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765175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01381" name="Rectangle 4">
            <a:extLst>
              <a:ext uri="{FF2B5EF4-FFF2-40B4-BE49-F238E27FC236}">
                <a16:creationId xmlns:a16="http://schemas.microsoft.com/office/drawing/2014/main" id="{A2207068-3D9A-4C95-814C-8FB70FF5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1382" name="Rectangle 5">
            <a:extLst>
              <a:ext uri="{FF2B5EF4-FFF2-40B4-BE49-F238E27FC236}">
                <a16:creationId xmlns:a16="http://schemas.microsoft.com/office/drawing/2014/main" id="{056DC660-6E55-4A3F-8D07-D6B30FFE8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1383" name="Rectangle 6">
            <a:extLst>
              <a:ext uri="{FF2B5EF4-FFF2-40B4-BE49-F238E27FC236}">
                <a16:creationId xmlns:a16="http://schemas.microsoft.com/office/drawing/2014/main" id="{18141DB5-44BF-4A63-8EE1-29509D04F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1384" name="Rectangle 7">
            <a:extLst>
              <a:ext uri="{FF2B5EF4-FFF2-40B4-BE49-F238E27FC236}">
                <a16:creationId xmlns:a16="http://schemas.microsoft.com/office/drawing/2014/main" id="{C3592A02-6EC5-4492-9201-4B2629E18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1385" name="Rectangle 8">
            <a:extLst>
              <a:ext uri="{FF2B5EF4-FFF2-40B4-BE49-F238E27FC236}">
                <a16:creationId xmlns:a16="http://schemas.microsoft.com/office/drawing/2014/main" id="{E15119DE-5EA8-4FC8-B46A-FD4562E6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1386" name="Rectangle 9">
            <a:extLst>
              <a:ext uri="{FF2B5EF4-FFF2-40B4-BE49-F238E27FC236}">
                <a16:creationId xmlns:a16="http://schemas.microsoft.com/office/drawing/2014/main" id="{B60B3B86-646A-4CF9-8091-11F6A4BCC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1387" name="Rectangle 10">
            <a:extLst>
              <a:ext uri="{FF2B5EF4-FFF2-40B4-BE49-F238E27FC236}">
                <a16:creationId xmlns:a16="http://schemas.microsoft.com/office/drawing/2014/main" id="{57EB863D-B174-4FC9-9E1D-65F9937D6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1388" name="Rectangle 11">
            <a:extLst>
              <a:ext uri="{FF2B5EF4-FFF2-40B4-BE49-F238E27FC236}">
                <a16:creationId xmlns:a16="http://schemas.microsoft.com/office/drawing/2014/main" id="{4499682E-68D2-4231-93FA-14C5C6700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1389" name="Rectangle 12">
            <a:extLst>
              <a:ext uri="{FF2B5EF4-FFF2-40B4-BE49-F238E27FC236}">
                <a16:creationId xmlns:a16="http://schemas.microsoft.com/office/drawing/2014/main" id="{A9AB020C-62A3-49FE-AE02-2AF1678A8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1390" name="Text Box 13">
            <a:extLst>
              <a:ext uri="{FF2B5EF4-FFF2-40B4-BE49-F238E27FC236}">
                <a16:creationId xmlns:a16="http://schemas.microsoft.com/office/drawing/2014/main" id="{E1C9FFB8-E965-4226-8C5C-A820A03F3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16113"/>
            <a:ext cx="82089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Stupně rozsahu působení z hlediska bolesti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i="1" u="sng">
                <a:solidFill>
                  <a:schemeClr val="bg1"/>
                </a:solidFill>
              </a:rPr>
              <a:t>stupeň</a:t>
            </a:r>
            <a:r>
              <a:rPr lang="cs-CZ" altLang="cs-CZ">
                <a:solidFill>
                  <a:schemeClr val="bg1"/>
                </a:solidFill>
              </a:rPr>
              <a:t> – nedochází k žádným fyziologickým změnám; použití při výcviku BZ.</a:t>
            </a:r>
          </a:p>
          <a:p>
            <a:pPr lvl="2" eaLnBrk="1" hangingPunct="1">
              <a:spcBef>
                <a:spcPct val="0"/>
              </a:spcBef>
              <a:buFontTx/>
              <a:buAutoNum type="arabicPeriod"/>
            </a:pPr>
            <a:endParaRPr lang="cs-CZ" altLang="cs-CZ" sz="800" i="1" u="sng">
              <a:solidFill>
                <a:schemeClr val="bg1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cs-CZ" altLang="cs-CZ" i="1" u="sng">
                <a:solidFill>
                  <a:schemeClr val="bg1"/>
                </a:solidFill>
              </a:rPr>
              <a:t>2. stupeň</a:t>
            </a:r>
            <a:r>
              <a:rPr lang="cs-CZ" altLang="cs-CZ" i="1">
                <a:solidFill>
                  <a:schemeClr val="bg1"/>
                </a:solidFill>
              </a:rPr>
              <a:t> </a:t>
            </a:r>
            <a:r>
              <a:rPr lang="cs-CZ" altLang="cs-CZ">
                <a:solidFill>
                  <a:schemeClr val="bg1"/>
                </a:solidFill>
              </a:rPr>
              <a:t>– dochází k tzv. zvratným změnám (natažení vazů)</a:t>
            </a:r>
            <a:r>
              <a:rPr lang="en-US" altLang="cs-CZ">
                <a:solidFill>
                  <a:schemeClr val="bg1"/>
                </a:solidFill>
              </a:rPr>
              <a:t>;</a:t>
            </a:r>
            <a:r>
              <a:rPr lang="cs-CZ" altLang="cs-CZ">
                <a:solidFill>
                  <a:schemeClr val="bg1"/>
                </a:solidFill>
              </a:rPr>
              <a:t> použití při pacifikaci; pozor na protivníka pod vlivem drog.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cs-CZ" altLang="cs-CZ" sz="800">
              <a:solidFill>
                <a:schemeClr val="bg1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cs-CZ" altLang="cs-CZ" i="1" u="sng">
                <a:solidFill>
                  <a:schemeClr val="bg1"/>
                </a:solidFill>
              </a:rPr>
              <a:t>3. stupeň</a:t>
            </a:r>
            <a:r>
              <a:rPr lang="cs-CZ" altLang="cs-CZ" i="1">
                <a:solidFill>
                  <a:schemeClr val="bg1"/>
                </a:solidFill>
              </a:rPr>
              <a:t> </a:t>
            </a:r>
            <a:r>
              <a:rPr lang="cs-CZ" altLang="cs-CZ">
                <a:solidFill>
                  <a:schemeClr val="bg1"/>
                </a:solidFill>
              </a:rPr>
              <a:t>– dochází k tzv. nezvratným změnám (přetržení vazů, deformace chrupavky, zlomení kostí); deformace kloubu protivníka.</a:t>
            </a:r>
          </a:p>
        </p:txBody>
      </p:sp>
      <p:sp>
        <p:nvSpPr>
          <p:cNvPr id="101391" name="Text Box 14">
            <a:extLst>
              <a:ext uri="{FF2B5EF4-FFF2-40B4-BE49-F238E27FC236}">
                <a16:creationId xmlns:a16="http://schemas.microsoft.com/office/drawing/2014/main" id="{B5330E5D-2343-4D65-86C8-9992A4CC7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zápatí 4">
            <a:extLst>
              <a:ext uri="{FF2B5EF4-FFF2-40B4-BE49-F238E27FC236}">
                <a16:creationId xmlns:a16="http://schemas.microsoft.com/office/drawing/2014/main" id="{475F4D92-03F0-4700-AD3C-5D8D823C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03427" name="WordArt 3">
            <a:extLst>
              <a:ext uri="{FF2B5EF4-FFF2-40B4-BE49-F238E27FC236}">
                <a16:creationId xmlns:a16="http://schemas.microsoft.com/office/drawing/2014/main" id="{1955AAEF-7F9C-4F74-A524-A3D3F5AB10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48458CB4-E05D-4CF3-A795-2204AFB9C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5BA3E8F5-608A-49BC-ADFA-C2506A77F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3430" name="Rectangle 6">
            <a:extLst>
              <a:ext uri="{FF2B5EF4-FFF2-40B4-BE49-F238E27FC236}">
                <a16:creationId xmlns:a16="http://schemas.microsoft.com/office/drawing/2014/main" id="{7F6E395A-5717-4E29-BB76-E5A9277E1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3431" name="Rectangle 7">
            <a:extLst>
              <a:ext uri="{FF2B5EF4-FFF2-40B4-BE49-F238E27FC236}">
                <a16:creationId xmlns:a16="http://schemas.microsoft.com/office/drawing/2014/main" id="{FDC92E51-EFB4-49C6-8876-57D7D46BC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3432" name="Rectangle 8">
            <a:extLst>
              <a:ext uri="{FF2B5EF4-FFF2-40B4-BE49-F238E27FC236}">
                <a16:creationId xmlns:a16="http://schemas.microsoft.com/office/drawing/2014/main" id="{CC1FF845-C533-4E10-B0C0-C4BA9E3A6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3433" name="Rectangle 9">
            <a:extLst>
              <a:ext uri="{FF2B5EF4-FFF2-40B4-BE49-F238E27FC236}">
                <a16:creationId xmlns:a16="http://schemas.microsoft.com/office/drawing/2014/main" id="{A987F67B-4526-4EB8-A982-D1F0912A9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3434" name="Rectangle 10">
            <a:extLst>
              <a:ext uri="{FF2B5EF4-FFF2-40B4-BE49-F238E27FC236}">
                <a16:creationId xmlns:a16="http://schemas.microsoft.com/office/drawing/2014/main" id="{77651944-D116-4E72-8B02-8C1F98D50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3435" name="Rectangle 11">
            <a:extLst>
              <a:ext uri="{FF2B5EF4-FFF2-40B4-BE49-F238E27FC236}">
                <a16:creationId xmlns:a16="http://schemas.microsoft.com/office/drawing/2014/main" id="{502FDA2F-658D-4AE0-8670-D4322B9BA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3436" name="Rectangle 12">
            <a:extLst>
              <a:ext uri="{FF2B5EF4-FFF2-40B4-BE49-F238E27FC236}">
                <a16:creationId xmlns:a16="http://schemas.microsoft.com/office/drawing/2014/main" id="{E86C0A1E-1F60-48EE-B91E-CC41B6BCF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D97233FC-3702-4FA7-9A48-662A3D9D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133600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Prevence proti zranění při výcviku pák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Před prováděním pák vždy specificky rozcvičit oblast kloubu.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-   Určit bezpečnostní pokyny (smluvené signály pro zahájení a ukončení pohybu).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89DCFBC3-3F40-465B-AB42-24C0B0420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zápatí 4">
            <a:extLst>
              <a:ext uri="{FF2B5EF4-FFF2-40B4-BE49-F238E27FC236}">
                <a16:creationId xmlns:a16="http://schemas.microsoft.com/office/drawing/2014/main" id="{F7B86E9A-E8E6-4EB4-8607-F459796E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05475" name="WordArt 3">
            <a:extLst>
              <a:ext uri="{FF2B5EF4-FFF2-40B4-BE49-F238E27FC236}">
                <a16:creationId xmlns:a16="http://schemas.microsoft.com/office/drawing/2014/main" id="{4D860FA5-79DC-444B-A4A0-5C7EDB2C9D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428625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195F7D32-3073-4715-B2B0-40BF33638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3F9D6330-3DC7-4F6B-832C-7C4CBA030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5478" name="Rectangle 6">
            <a:extLst>
              <a:ext uri="{FF2B5EF4-FFF2-40B4-BE49-F238E27FC236}">
                <a16:creationId xmlns:a16="http://schemas.microsoft.com/office/drawing/2014/main" id="{8B2AECD2-622A-4288-BACA-8FD46D171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5479" name="Rectangle 7">
            <a:extLst>
              <a:ext uri="{FF2B5EF4-FFF2-40B4-BE49-F238E27FC236}">
                <a16:creationId xmlns:a16="http://schemas.microsoft.com/office/drawing/2014/main" id="{5134A17C-9CDA-4FD6-AC26-AAB8C710A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5480" name="Rectangle 8">
            <a:extLst>
              <a:ext uri="{FF2B5EF4-FFF2-40B4-BE49-F238E27FC236}">
                <a16:creationId xmlns:a16="http://schemas.microsoft.com/office/drawing/2014/main" id="{AE856ECF-010A-4B72-9D5B-38C8147A3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5481" name="Rectangle 9">
            <a:extLst>
              <a:ext uri="{FF2B5EF4-FFF2-40B4-BE49-F238E27FC236}">
                <a16:creationId xmlns:a16="http://schemas.microsoft.com/office/drawing/2014/main" id="{738DF881-98F3-4CEE-A883-F36093C6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5482" name="Rectangle 10">
            <a:extLst>
              <a:ext uri="{FF2B5EF4-FFF2-40B4-BE49-F238E27FC236}">
                <a16:creationId xmlns:a16="http://schemas.microsoft.com/office/drawing/2014/main" id="{EACE6244-BAD0-4B36-A0BD-986D36240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5483" name="Rectangle 11">
            <a:extLst>
              <a:ext uri="{FF2B5EF4-FFF2-40B4-BE49-F238E27FC236}">
                <a16:creationId xmlns:a16="http://schemas.microsoft.com/office/drawing/2014/main" id="{5F29D300-E10E-4151-899F-7CE34644F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5484" name="Rectangle 12">
            <a:extLst>
              <a:ext uri="{FF2B5EF4-FFF2-40B4-BE49-F238E27FC236}">
                <a16:creationId xmlns:a16="http://schemas.microsoft.com/office/drawing/2014/main" id="{86BEAD77-B10C-484D-A2A9-FBD20611B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5485" name="Text Box 13">
            <a:extLst>
              <a:ext uri="{FF2B5EF4-FFF2-40B4-BE49-F238E27FC236}">
                <a16:creationId xmlns:a16="http://schemas.microsoft.com/office/drawing/2014/main" id="{6F482113-B6E5-4B2B-B84B-B6E2871CD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20938"/>
            <a:ext cx="82089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Účelem přehozů, podmetů a porazů je vychýlení protivníka z  rovnováhy s jeho následným pádem na zem.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Vychýlení se děje pomocí: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Stržení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Hodu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Zadržení určité části těla při pohybu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- Podmetení končetiny, na které je držena rovnováha</a:t>
            </a:r>
          </a:p>
        </p:txBody>
      </p:sp>
      <p:sp>
        <p:nvSpPr>
          <p:cNvPr id="105486" name="Text Box 14">
            <a:extLst>
              <a:ext uri="{FF2B5EF4-FFF2-40B4-BE49-F238E27FC236}">
                <a16:creationId xmlns:a16="http://schemas.microsoft.com/office/drawing/2014/main" id="{4654708C-63AA-4A86-B7F6-386693C71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5487" name="WordArt 15">
            <a:extLst>
              <a:ext uri="{FF2B5EF4-FFF2-40B4-BE49-F238E27FC236}">
                <a16:creationId xmlns:a16="http://schemas.microsoft.com/office/drawing/2014/main" id="{2DFEF71D-C1CC-437B-9990-39284BEC2C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1773238"/>
            <a:ext cx="45370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Přehozy, porazy a podmety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zápatí 4">
            <a:extLst>
              <a:ext uri="{FF2B5EF4-FFF2-40B4-BE49-F238E27FC236}">
                <a16:creationId xmlns:a16="http://schemas.microsoft.com/office/drawing/2014/main" id="{EDF34CDD-F6CB-4E70-9E47-2AF8D315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07523" name="WordArt 3">
            <a:extLst>
              <a:ext uri="{FF2B5EF4-FFF2-40B4-BE49-F238E27FC236}">
                <a16:creationId xmlns:a16="http://schemas.microsoft.com/office/drawing/2014/main" id="{905C45D7-349E-404F-80B3-80C014D92C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438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5978A675-2FD5-4CE0-A124-C86E8995C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125E625D-C07C-48A3-9D77-1C355DD9C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FAE8F350-E393-4FCA-BBB1-5372EE1CC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AB3C29EC-4191-4B76-88A0-75F6AE85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7528" name="Rectangle 8">
            <a:extLst>
              <a:ext uri="{FF2B5EF4-FFF2-40B4-BE49-F238E27FC236}">
                <a16:creationId xmlns:a16="http://schemas.microsoft.com/office/drawing/2014/main" id="{15EBE13A-7F7B-4978-8FA8-113CCCEB2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7529" name="Rectangle 9">
            <a:extLst>
              <a:ext uri="{FF2B5EF4-FFF2-40B4-BE49-F238E27FC236}">
                <a16:creationId xmlns:a16="http://schemas.microsoft.com/office/drawing/2014/main" id="{41A233BF-3354-4A76-AC8F-5B412A734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7530" name="Rectangle 10">
            <a:extLst>
              <a:ext uri="{FF2B5EF4-FFF2-40B4-BE49-F238E27FC236}">
                <a16:creationId xmlns:a16="http://schemas.microsoft.com/office/drawing/2014/main" id="{FF2A3E66-9620-4535-9B62-057418243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7531" name="Rectangle 11">
            <a:extLst>
              <a:ext uri="{FF2B5EF4-FFF2-40B4-BE49-F238E27FC236}">
                <a16:creationId xmlns:a16="http://schemas.microsoft.com/office/drawing/2014/main" id="{6DEB0B62-665D-42B6-ADE5-327F0AA81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7532" name="Rectangle 12">
            <a:extLst>
              <a:ext uri="{FF2B5EF4-FFF2-40B4-BE49-F238E27FC236}">
                <a16:creationId xmlns:a16="http://schemas.microsoft.com/office/drawing/2014/main" id="{AEDE1092-0B71-4D4A-980D-B644FE9E1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7533" name="Text Box 13">
            <a:extLst>
              <a:ext uri="{FF2B5EF4-FFF2-40B4-BE49-F238E27FC236}">
                <a16:creationId xmlns:a16="http://schemas.microsoft.com/office/drawing/2014/main" id="{850CD54D-EED2-4651-8324-7EA4E3C51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20938"/>
            <a:ext cx="82089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Prevence proti zranění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- K výcviku přistupovat až po zvládnutí pádových technik.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- Zpočátku provádět techniky na měkkém povrchu.</a:t>
            </a:r>
          </a:p>
        </p:txBody>
      </p:sp>
      <p:sp>
        <p:nvSpPr>
          <p:cNvPr id="107534" name="Text Box 14">
            <a:extLst>
              <a:ext uri="{FF2B5EF4-FFF2-40B4-BE49-F238E27FC236}">
                <a16:creationId xmlns:a16="http://schemas.microsoft.com/office/drawing/2014/main" id="{CB1432C0-37C7-4C3C-8C8F-905D7E59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zápatí 4">
            <a:extLst>
              <a:ext uri="{FF2B5EF4-FFF2-40B4-BE49-F238E27FC236}">
                <a16:creationId xmlns:a16="http://schemas.microsoft.com/office/drawing/2014/main" id="{7CC86D02-84B7-44D5-BEB0-5AF7F19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09571" name="WordArt 3">
            <a:extLst>
              <a:ext uri="{FF2B5EF4-FFF2-40B4-BE49-F238E27FC236}">
                <a16:creationId xmlns:a16="http://schemas.microsoft.com/office/drawing/2014/main" id="{0CA9CA23-A694-4739-BF31-64DF2A713F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85750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9477D77C-069F-4F9A-8535-15FC1B39B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8D498D7E-6476-47C2-8B20-E9DE7CF3D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9574" name="Rectangle 6">
            <a:extLst>
              <a:ext uri="{FF2B5EF4-FFF2-40B4-BE49-F238E27FC236}">
                <a16:creationId xmlns:a16="http://schemas.microsoft.com/office/drawing/2014/main" id="{E81D7006-1210-4E9A-831E-8B72DA97E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9575" name="Rectangle 7">
            <a:extLst>
              <a:ext uri="{FF2B5EF4-FFF2-40B4-BE49-F238E27FC236}">
                <a16:creationId xmlns:a16="http://schemas.microsoft.com/office/drawing/2014/main" id="{2E0B2B8B-B84D-43F7-B80C-A0B62291D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9576" name="Rectangle 8">
            <a:extLst>
              <a:ext uri="{FF2B5EF4-FFF2-40B4-BE49-F238E27FC236}">
                <a16:creationId xmlns:a16="http://schemas.microsoft.com/office/drawing/2014/main" id="{A9DB1490-1B09-481C-A8F9-5BFF60609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9577" name="Rectangle 9">
            <a:extLst>
              <a:ext uri="{FF2B5EF4-FFF2-40B4-BE49-F238E27FC236}">
                <a16:creationId xmlns:a16="http://schemas.microsoft.com/office/drawing/2014/main" id="{0A7E3E07-44DF-41DC-A0D6-2EA9FBC2C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9578" name="Rectangle 10">
            <a:extLst>
              <a:ext uri="{FF2B5EF4-FFF2-40B4-BE49-F238E27FC236}">
                <a16:creationId xmlns:a16="http://schemas.microsoft.com/office/drawing/2014/main" id="{0E2F41D3-61A4-48ED-A87E-55BEDCB7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9579" name="Rectangle 11">
            <a:extLst>
              <a:ext uri="{FF2B5EF4-FFF2-40B4-BE49-F238E27FC236}">
                <a16:creationId xmlns:a16="http://schemas.microsoft.com/office/drawing/2014/main" id="{CEC7C245-C267-48DC-BE56-E1FC6B08B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9580" name="Rectangle 12">
            <a:extLst>
              <a:ext uri="{FF2B5EF4-FFF2-40B4-BE49-F238E27FC236}">
                <a16:creationId xmlns:a16="http://schemas.microsoft.com/office/drawing/2014/main" id="{C09D1675-04CA-4DFD-8D04-19F1FA7FC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9581" name="Text Box 13">
            <a:extLst>
              <a:ext uri="{FF2B5EF4-FFF2-40B4-BE49-F238E27FC236}">
                <a16:creationId xmlns:a16="http://schemas.microsoft.com/office/drawing/2014/main" id="{503B8CB0-9ACD-4CDD-8212-EA80A807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20938"/>
            <a:ext cx="8208963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Účelem škrcení a rdoušení je vyřazení protivníka z boje narušením základních životních funkcí v podobě přerušení funkce oběhové a dýchací soustavy.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 u="sng">
                <a:solidFill>
                  <a:schemeClr val="bg1"/>
                </a:solidFill>
              </a:rPr>
              <a:t>Fyziologické rozdíly mezi škrcením a rdoušením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i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 u="sng">
                <a:solidFill>
                  <a:schemeClr val="bg1"/>
                </a:solidFill>
              </a:rPr>
              <a:t>Škrcení</a:t>
            </a:r>
            <a:r>
              <a:rPr lang="cs-CZ" altLang="cs-CZ" sz="2400" i="1">
                <a:solidFill>
                  <a:schemeClr val="bg1"/>
                </a:solidFill>
              </a:rPr>
              <a:t> – </a:t>
            </a:r>
            <a:r>
              <a:rPr lang="cs-CZ" altLang="cs-CZ" sz="2400">
                <a:solidFill>
                  <a:schemeClr val="bg1"/>
                </a:solidFill>
              </a:rPr>
              <a:t>je přerušení oběhové soustavy (zastavení výměny krve do mozku).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 u="sng">
                <a:solidFill>
                  <a:schemeClr val="bg1"/>
                </a:solidFill>
              </a:rPr>
              <a:t>Rdoušení </a:t>
            </a:r>
            <a:r>
              <a:rPr lang="cs-CZ" altLang="cs-CZ" sz="2400" i="1">
                <a:solidFill>
                  <a:schemeClr val="bg1"/>
                </a:solidFill>
              </a:rPr>
              <a:t>– </a:t>
            </a:r>
            <a:r>
              <a:rPr lang="cs-CZ" altLang="cs-CZ" sz="2400">
                <a:solidFill>
                  <a:schemeClr val="bg1"/>
                </a:solidFill>
              </a:rPr>
              <a:t>je přerušení dýchací soustavy (zastavení přívodu kyslíku a výdeje oxidu uhličitého).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109582" name="Text Box 14">
            <a:extLst>
              <a:ext uri="{FF2B5EF4-FFF2-40B4-BE49-F238E27FC236}">
                <a16:creationId xmlns:a16="http://schemas.microsoft.com/office/drawing/2014/main" id="{B6209473-F1EC-4C33-BFAC-5893473C2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09583" name="WordArt 15">
            <a:extLst>
              <a:ext uri="{FF2B5EF4-FFF2-40B4-BE49-F238E27FC236}">
                <a16:creationId xmlns:a16="http://schemas.microsoft.com/office/drawing/2014/main" id="{EEFE4C9E-C4AD-4FA4-9DBF-670033D73B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1773238"/>
            <a:ext cx="45370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Škrcení a rdoušení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zápatí 4">
            <a:extLst>
              <a:ext uri="{FF2B5EF4-FFF2-40B4-BE49-F238E27FC236}">
                <a16:creationId xmlns:a16="http://schemas.microsoft.com/office/drawing/2014/main" id="{779F9C83-2BA2-43D9-B75D-5A112BA6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11619" name="WordArt 3">
            <a:extLst>
              <a:ext uri="{FF2B5EF4-FFF2-40B4-BE49-F238E27FC236}">
                <a16:creationId xmlns:a16="http://schemas.microsoft.com/office/drawing/2014/main" id="{6CFA1BA1-9058-40A6-8D04-FB598AC755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1563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2EA41E66-E4C7-4126-AAB8-168320B16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03537EBB-E7D2-45FE-AF40-E8464A7ED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C8482569-9CDE-44A2-9776-1FA3EB230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1623" name="Rectangle 7">
            <a:extLst>
              <a:ext uri="{FF2B5EF4-FFF2-40B4-BE49-F238E27FC236}">
                <a16:creationId xmlns:a16="http://schemas.microsoft.com/office/drawing/2014/main" id="{EBE18D29-CB20-4E44-A8BC-720FAFAC1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1624" name="Rectangle 8">
            <a:extLst>
              <a:ext uri="{FF2B5EF4-FFF2-40B4-BE49-F238E27FC236}">
                <a16:creationId xmlns:a16="http://schemas.microsoft.com/office/drawing/2014/main" id="{26AA7253-9AE1-462F-ACCD-235A2E0D2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1625" name="Rectangle 9">
            <a:extLst>
              <a:ext uri="{FF2B5EF4-FFF2-40B4-BE49-F238E27FC236}">
                <a16:creationId xmlns:a16="http://schemas.microsoft.com/office/drawing/2014/main" id="{AAC36E11-08A5-42F8-8D7E-03B921C1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1626" name="Rectangle 10">
            <a:extLst>
              <a:ext uri="{FF2B5EF4-FFF2-40B4-BE49-F238E27FC236}">
                <a16:creationId xmlns:a16="http://schemas.microsoft.com/office/drawing/2014/main" id="{6CB49861-A7AE-403E-908B-4BA7AEA57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1627" name="Rectangle 11">
            <a:extLst>
              <a:ext uri="{FF2B5EF4-FFF2-40B4-BE49-F238E27FC236}">
                <a16:creationId xmlns:a16="http://schemas.microsoft.com/office/drawing/2014/main" id="{B4D3E843-395D-4225-82C8-C2A41F4B3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1628" name="Rectangle 12">
            <a:extLst>
              <a:ext uri="{FF2B5EF4-FFF2-40B4-BE49-F238E27FC236}">
                <a16:creationId xmlns:a16="http://schemas.microsoft.com/office/drawing/2014/main" id="{6882AC72-153F-4863-BD3E-42D70C9B1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1629" name="Text Box 13">
            <a:extLst>
              <a:ext uri="{FF2B5EF4-FFF2-40B4-BE49-F238E27FC236}">
                <a16:creationId xmlns:a16="http://schemas.microsoft.com/office/drawing/2014/main" id="{03C0E908-2A34-42C7-A8A3-BC319D464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2738"/>
            <a:ext cx="82089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Reakce na protivníkův podnět.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Okamžitý přechod do vlastního útoku.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Účelná kombinace jednotlivých částí boje zblízka.</a:t>
            </a:r>
            <a:r>
              <a:rPr lang="cs-CZ" altLang="cs-CZ" sz="2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1630" name="Text Box 14">
            <a:extLst>
              <a:ext uri="{FF2B5EF4-FFF2-40B4-BE49-F238E27FC236}">
                <a16:creationId xmlns:a16="http://schemas.microsoft.com/office/drawing/2014/main" id="{E5BC366B-180E-4FAB-8D56-27EB8CAB4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1631" name="WordArt 16">
            <a:extLst>
              <a:ext uri="{FF2B5EF4-FFF2-40B4-BE49-F238E27FC236}">
                <a16:creationId xmlns:a16="http://schemas.microsoft.com/office/drawing/2014/main" id="{19524545-D452-41F4-94D5-73496EEFEE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8175" y="1844675"/>
            <a:ext cx="532923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Techniky sebeobrany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zápatí 4">
            <a:extLst>
              <a:ext uri="{FF2B5EF4-FFF2-40B4-BE49-F238E27FC236}">
                <a16:creationId xmlns:a16="http://schemas.microsoft.com/office/drawing/2014/main" id="{44DCA14B-A477-4D3B-97C9-869B1544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13667" name="WordArt 3">
            <a:extLst>
              <a:ext uri="{FF2B5EF4-FFF2-40B4-BE49-F238E27FC236}">
                <a16:creationId xmlns:a16="http://schemas.microsoft.com/office/drawing/2014/main" id="{3954B2BB-4D4E-4B2D-BB51-677A20E834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1563" y="428625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653F35BC-4A82-4108-A58A-43E053261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62DFF39A-1A54-465F-8D00-DF2A81354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1C0FE304-71EC-42EC-A42B-B7815C17F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5ECD7F6C-94F6-43D3-A239-2F45AF74B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3672" name="Rectangle 8">
            <a:extLst>
              <a:ext uri="{FF2B5EF4-FFF2-40B4-BE49-F238E27FC236}">
                <a16:creationId xmlns:a16="http://schemas.microsoft.com/office/drawing/2014/main" id="{CD8D12B0-6012-4B02-AB41-39BE18849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3673" name="Rectangle 9">
            <a:extLst>
              <a:ext uri="{FF2B5EF4-FFF2-40B4-BE49-F238E27FC236}">
                <a16:creationId xmlns:a16="http://schemas.microsoft.com/office/drawing/2014/main" id="{8A73FDB2-1FBF-4D39-A477-7AACF41B6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3674" name="Rectangle 10">
            <a:extLst>
              <a:ext uri="{FF2B5EF4-FFF2-40B4-BE49-F238E27FC236}">
                <a16:creationId xmlns:a16="http://schemas.microsoft.com/office/drawing/2014/main" id="{E259253C-B454-41EC-B1A9-07B03EE22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3675" name="Rectangle 11">
            <a:extLst>
              <a:ext uri="{FF2B5EF4-FFF2-40B4-BE49-F238E27FC236}">
                <a16:creationId xmlns:a16="http://schemas.microsoft.com/office/drawing/2014/main" id="{8A459530-7B13-4700-9C17-65A71FC17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3676" name="Rectangle 12">
            <a:extLst>
              <a:ext uri="{FF2B5EF4-FFF2-40B4-BE49-F238E27FC236}">
                <a16:creationId xmlns:a16="http://schemas.microsoft.com/office/drawing/2014/main" id="{04D5EF8E-E862-4885-B81C-AC04BFADB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3677" name="Text Box 13">
            <a:extLst>
              <a:ext uri="{FF2B5EF4-FFF2-40B4-BE49-F238E27FC236}">
                <a16:creationId xmlns:a16="http://schemas.microsoft.com/office/drawing/2014/main" id="{50973002-2939-40CD-8355-018712818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286000"/>
            <a:ext cx="82089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Dělení technik sebeobrany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Sebeobranné techniky beze zbraně.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Sebeobranné techniky s a proti zbraním.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113678" name="Text Box 14">
            <a:extLst>
              <a:ext uri="{FF2B5EF4-FFF2-40B4-BE49-F238E27FC236}">
                <a16:creationId xmlns:a16="http://schemas.microsoft.com/office/drawing/2014/main" id="{84E8FC19-5B31-4B89-876B-3E9413432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zápatí 4">
            <a:extLst>
              <a:ext uri="{FF2B5EF4-FFF2-40B4-BE49-F238E27FC236}">
                <a16:creationId xmlns:a16="http://schemas.microsoft.com/office/drawing/2014/main" id="{FF8203E5-7272-4021-8000-5139B07A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15715" name="WordArt 3">
            <a:extLst>
              <a:ext uri="{FF2B5EF4-FFF2-40B4-BE49-F238E27FC236}">
                <a16:creationId xmlns:a16="http://schemas.microsoft.com/office/drawing/2014/main" id="{0AC2C81B-6991-46D8-8A65-8C2327238E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428625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F222E680-6F40-4DE2-B427-C292C9820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BAE82AC1-1FF7-433A-82BB-986E4A847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4BB764C8-FD35-40B5-BF52-EBC0F4A47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5719" name="Rectangle 7">
            <a:extLst>
              <a:ext uri="{FF2B5EF4-FFF2-40B4-BE49-F238E27FC236}">
                <a16:creationId xmlns:a16="http://schemas.microsoft.com/office/drawing/2014/main" id="{E17931DD-2E46-4D91-B0C7-A1A26D718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5720" name="Rectangle 8">
            <a:extLst>
              <a:ext uri="{FF2B5EF4-FFF2-40B4-BE49-F238E27FC236}">
                <a16:creationId xmlns:a16="http://schemas.microsoft.com/office/drawing/2014/main" id="{51503F75-7032-4773-A64A-E8EA3398D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5721" name="Rectangle 9">
            <a:extLst>
              <a:ext uri="{FF2B5EF4-FFF2-40B4-BE49-F238E27FC236}">
                <a16:creationId xmlns:a16="http://schemas.microsoft.com/office/drawing/2014/main" id="{C89D5C73-8CC0-4B01-9274-5B4ABE8F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5722" name="Rectangle 10">
            <a:extLst>
              <a:ext uri="{FF2B5EF4-FFF2-40B4-BE49-F238E27FC236}">
                <a16:creationId xmlns:a16="http://schemas.microsoft.com/office/drawing/2014/main" id="{A0407342-36C3-4FD0-BADC-E0C175215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5723" name="Rectangle 11">
            <a:extLst>
              <a:ext uri="{FF2B5EF4-FFF2-40B4-BE49-F238E27FC236}">
                <a16:creationId xmlns:a16="http://schemas.microsoft.com/office/drawing/2014/main" id="{8A4F69F8-2FF5-4FB0-A4D5-9F4AA4C93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5724" name="Rectangle 12">
            <a:extLst>
              <a:ext uri="{FF2B5EF4-FFF2-40B4-BE49-F238E27FC236}">
                <a16:creationId xmlns:a16="http://schemas.microsoft.com/office/drawing/2014/main" id="{2EBCFE11-68A9-4C2F-AF57-53703635C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5725" name="Text Box 13">
            <a:extLst>
              <a:ext uri="{FF2B5EF4-FFF2-40B4-BE49-F238E27FC236}">
                <a16:creationId xmlns:a16="http://schemas.microsoft.com/office/drawing/2014/main" id="{91694CAF-9E39-4275-80D9-87E531463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65400"/>
            <a:ext cx="82089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Dělení cvičného úderového boje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Stínový pohyb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Trénink na cvičné úderové cíle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Trénink se spolucvičencem „Sparring“</a:t>
            </a:r>
          </a:p>
        </p:txBody>
      </p:sp>
      <p:sp>
        <p:nvSpPr>
          <p:cNvPr id="115726" name="Text Box 14">
            <a:extLst>
              <a:ext uri="{FF2B5EF4-FFF2-40B4-BE49-F238E27FC236}">
                <a16:creationId xmlns:a16="http://schemas.microsoft.com/office/drawing/2014/main" id="{EA04171A-87A7-4AD8-8CCC-2BB6EA1E4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5727" name="WordArt 15">
            <a:extLst>
              <a:ext uri="{FF2B5EF4-FFF2-40B4-BE49-F238E27FC236}">
                <a16:creationId xmlns:a16="http://schemas.microsoft.com/office/drawing/2014/main" id="{E6CB7265-1FFB-463F-B323-D6883071F6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1844675"/>
            <a:ext cx="43926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Cvičný úderový boj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zápatí 4">
            <a:extLst>
              <a:ext uri="{FF2B5EF4-FFF2-40B4-BE49-F238E27FC236}">
                <a16:creationId xmlns:a16="http://schemas.microsoft.com/office/drawing/2014/main" id="{F58EFFAE-FC98-49FC-A970-4639F1501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17763" name="WordArt 3">
            <a:extLst>
              <a:ext uri="{FF2B5EF4-FFF2-40B4-BE49-F238E27FC236}">
                <a16:creationId xmlns:a16="http://schemas.microsoft.com/office/drawing/2014/main" id="{4C372722-BD5C-4BD3-9B42-A48B7C2835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635F80AF-FDD6-4A7A-B284-16A6AD8D4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5942612C-AD37-4770-AC79-A7EF8703A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725C5C65-A94E-45F6-AB63-3D332C82E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7767" name="Rectangle 7">
            <a:extLst>
              <a:ext uri="{FF2B5EF4-FFF2-40B4-BE49-F238E27FC236}">
                <a16:creationId xmlns:a16="http://schemas.microsoft.com/office/drawing/2014/main" id="{7D005976-05BD-48FD-845D-84A0E6ED6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7768" name="Rectangle 8">
            <a:extLst>
              <a:ext uri="{FF2B5EF4-FFF2-40B4-BE49-F238E27FC236}">
                <a16:creationId xmlns:a16="http://schemas.microsoft.com/office/drawing/2014/main" id="{5E9DD0E2-6F70-43D3-8212-FE0C2E69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7769" name="Rectangle 9">
            <a:extLst>
              <a:ext uri="{FF2B5EF4-FFF2-40B4-BE49-F238E27FC236}">
                <a16:creationId xmlns:a16="http://schemas.microsoft.com/office/drawing/2014/main" id="{919EB7D7-2710-4911-8194-9AF91972B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7770" name="Rectangle 10">
            <a:extLst>
              <a:ext uri="{FF2B5EF4-FFF2-40B4-BE49-F238E27FC236}">
                <a16:creationId xmlns:a16="http://schemas.microsoft.com/office/drawing/2014/main" id="{3C702E84-0616-4613-938D-01311D2D2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7771" name="Rectangle 11">
            <a:extLst>
              <a:ext uri="{FF2B5EF4-FFF2-40B4-BE49-F238E27FC236}">
                <a16:creationId xmlns:a16="http://schemas.microsoft.com/office/drawing/2014/main" id="{F58BD783-702D-4D05-BAB0-B506A0FA2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7772" name="Rectangle 12">
            <a:extLst>
              <a:ext uri="{FF2B5EF4-FFF2-40B4-BE49-F238E27FC236}">
                <a16:creationId xmlns:a16="http://schemas.microsoft.com/office/drawing/2014/main" id="{7DF719CB-E2F8-4285-9AA6-97A04E583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7773" name="Text Box 13">
            <a:extLst>
              <a:ext uri="{FF2B5EF4-FFF2-40B4-BE49-F238E27FC236}">
                <a16:creationId xmlns:a16="http://schemas.microsoft.com/office/drawing/2014/main" id="{2C3B0263-1918-4C01-A3D2-A77BC5712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05038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Výcvikové formy cvičného úderového boje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u="sng">
                <a:solidFill>
                  <a:schemeClr val="bg1"/>
                </a:solidFill>
              </a:rPr>
              <a:t>Řízený cvičný úderový boj</a:t>
            </a:r>
            <a:r>
              <a:rPr lang="cs-CZ" altLang="cs-CZ" sz="2400">
                <a:solidFill>
                  <a:schemeClr val="bg1"/>
                </a:solidFill>
              </a:rPr>
              <a:t> (vše je prováděno s předem určenými instrukcemi – počty, frekvence, rychlost, přesně určené cviky).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i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u="sng">
                <a:solidFill>
                  <a:schemeClr val="bg1"/>
                </a:solidFill>
              </a:rPr>
              <a:t>Volný cvičný úderový boj</a:t>
            </a:r>
            <a:r>
              <a:rPr lang="cs-CZ" altLang="cs-CZ" sz="2400">
                <a:solidFill>
                  <a:schemeClr val="bg1"/>
                </a:solidFill>
              </a:rPr>
              <a:t> (jsou zadány jen základní instrukce – začátek, konec způsob boje).</a:t>
            </a:r>
          </a:p>
        </p:txBody>
      </p:sp>
      <p:sp>
        <p:nvSpPr>
          <p:cNvPr id="117774" name="Text Box 14">
            <a:extLst>
              <a:ext uri="{FF2B5EF4-FFF2-40B4-BE49-F238E27FC236}">
                <a16:creationId xmlns:a16="http://schemas.microsoft.com/office/drawing/2014/main" id="{F8B0140A-B8B7-4A50-9A45-99FB280DA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zápatí 4">
            <a:extLst>
              <a:ext uri="{FF2B5EF4-FFF2-40B4-BE49-F238E27FC236}">
                <a16:creationId xmlns:a16="http://schemas.microsoft.com/office/drawing/2014/main" id="{4D4BCC18-920B-4246-B2FB-ACEA8997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19811" name="WordArt 3">
            <a:extLst>
              <a:ext uri="{FF2B5EF4-FFF2-40B4-BE49-F238E27FC236}">
                <a16:creationId xmlns:a16="http://schemas.microsoft.com/office/drawing/2014/main" id="{1D32D86F-BBA0-4D08-A9C0-8712D11D09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40E9524C-C311-4E00-AC4E-69EEEA644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18E4DA3B-6092-4BCC-92C5-369208027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9814" name="Rectangle 6">
            <a:extLst>
              <a:ext uri="{FF2B5EF4-FFF2-40B4-BE49-F238E27FC236}">
                <a16:creationId xmlns:a16="http://schemas.microsoft.com/office/drawing/2014/main" id="{99F83303-8A41-4482-AA9C-98CD70D45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9815" name="Rectangle 7">
            <a:extLst>
              <a:ext uri="{FF2B5EF4-FFF2-40B4-BE49-F238E27FC236}">
                <a16:creationId xmlns:a16="http://schemas.microsoft.com/office/drawing/2014/main" id="{0BC3AE6B-BD0E-4881-9051-6E4983B2C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9816" name="Rectangle 8">
            <a:extLst>
              <a:ext uri="{FF2B5EF4-FFF2-40B4-BE49-F238E27FC236}">
                <a16:creationId xmlns:a16="http://schemas.microsoft.com/office/drawing/2014/main" id="{EA32E2D1-AEAE-4F8E-9246-3050493E3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9817" name="Rectangle 9">
            <a:extLst>
              <a:ext uri="{FF2B5EF4-FFF2-40B4-BE49-F238E27FC236}">
                <a16:creationId xmlns:a16="http://schemas.microsoft.com/office/drawing/2014/main" id="{00A77B24-B438-4785-81E7-6B5F80955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9818" name="Rectangle 10">
            <a:extLst>
              <a:ext uri="{FF2B5EF4-FFF2-40B4-BE49-F238E27FC236}">
                <a16:creationId xmlns:a16="http://schemas.microsoft.com/office/drawing/2014/main" id="{BC2735E6-2246-4CDD-8B0F-1DFB9C118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9819" name="Rectangle 11">
            <a:extLst>
              <a:ext uri="{FF2B5EF4-FFF2-40B4-BE49-F238E27FC236}">
                <a16:creationId xmlns:a16="http://schemas.microsoft.com/office/drawing/2014/main" id="{59AB61C9-79E6-4C23-B29D-755B21860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9820" name="Rectangle 12">
            <a:extLst>
              <a:ext uri="{FF2B5EF4-FFF2-40B4-BE49-F238E27FC236}">
                <a16:creationId xmlns:a16="http://schemas.microsoft.com/office/drawing/2014/main" id="{932E5D9A-981F-436C-815D-341425846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19821" name="Text Box 13">
            <a:extLst>
              <a:ext uri="{FF2B5EF4-FFF2-40B4-BE49-F238E27FC236}">
                <a16:creationId xmlns:a16="http://schemas.microsoft.com/office/drawing/2014/main" id="{F78256EA-5460-4528-B336-D897E0EDA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05038"/>
            <a:ext cx="82089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Výcvikové metody cvičného úderového boje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Bezkontaktní boj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Poloviční kontakt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Plný kontakt</a:t>
            </a:r>
          </a:p>
        </p:txBody>
      </p:sp>
      <p:sp>
        <p:nvSpPr>
          <p:cNvPr id="119822" name="Text Box 14">
            <a:extLst>
              <a:ext uri="{FF2B5EF4-FFF2-40B4-BE49-F238E27FC236}">
                <a16:creationId xmlns:a16="http://schemas.microsoft.com/office/drawing/2014/main" id="{F2526795-6E6F-4F3A-A958-7F6BE7E75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zápatí 4">
            <a:extLst>
              <a:ext uri="{FF2B5EF4-FFF2-40B4-BE49-F238E27FC236}">
                <a16:creationId xmlns:a16="http://schemas.microsoft.com/office/drawing/2014/main" id="{DC732922-99FF-45E5-8398-454296EE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E396E7F-FC07-41D8-A2CB-B1EB0588B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6300" cy="4176713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V roce 1945 bylo založeno v Praze „Učiliště vojenské tělovýchovy“, kde byla sebeobrana jedním z vyučovacích předmětů.</a:t>
            </a:r>
          </a:p>
          <a:p>
            <a:pPr eaLnBrk="1" hangingPunct="1"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V roce 1966/67 byly pořádány kurzy cvičitelů sebeobrany, které zastřešovalo MNO ve spolupráci s klubem „JUDO ČSTV“.</a:t>
            </a:r>
          </a:p>
          <a:p>
            <a:pPr eaLnBrk="1" hangingPunct="1"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Další vývoj dle náhodného výskytu (Karate a Judo).  </a:t>
            </a:r>
          </a:p>
        </p:txBody>
      </p:sp>
      <p:sp>
        <p:nvSpPr>
          <p:cNvPr id="11268" name="WordArt 4">
            <a:extLst>
              <a:ext uri="{FF2B5EF4-FFF2-40B4-BE49-F238E27FC236}">
                <a16:creationId xmlns:a16="http://schemas.microsoft.com/office/drawing/2014/main" id="{E4716FE7-829A-4453-A531-0948F512B3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5875" y="285750"/>
            <a:ext cx="6858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Výcvik boje zblízka ve 20. stol.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zápatí 4">
            <a:extLst>
              <a:ext uri="{FF2B5EF4-FFF2-40B4-BE49-F238E27FC236}">
                <a16:creationId xmlns:a16="http://schemas.microsoft.com/office/drawing/2014/main" id="{BF731802-CAEA-4C82-A5CD-B72BDDFB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21859" name="Rectangle 4">
            <a:extLst>
              <a:ext uri="{FF2B5EF4-FFF2-40B4-BE49-F238E27FC236}">
                <a16:creationId xmlns:a16="http://schemas.microsoft.com/office/drawing/2014/main" id="{C66286E1-6237-4C40-BA78-04E96888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1860" name="Rectangle 5">
            <a:extLst>
              <a:ext uri="{FF2B5EF4-FFF2-40B4-BE49-F238E27FC236}">
                <a16:creationId xmlns:a16="http://schemas.microsoft.com/office/drawing/2014/main" id="{DB9325DE-6C29-448F-877D-33ACBCB45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1861" name="Rectangle 6">
            <a:extLst>
              <a:ext uri="{FF2B5EF4-FFF2-40B4-BE49-F238E27FC236}">
                <a16:creationId xmlns:a16="http://schemas.microsoft.com/office/drawing/2014/main" id="{9C0B4F97-5265-48CC-B5AF-48C2C3D2E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1862" name="Rectangle 7">
            <a:extLst>
              <a:ext uri="{FF2B5EF4-FFF2-40B4-BE49-F238E27FC236}">
                <a16:creationId xmlns:a16="http://schemas.microsoft.com/office/drawing/2014/main" id="{4800218B-4918-41CE-A452-1DD46EBB8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1863" name="Rectangle 8">
            <a:extLst>
              <a:ext uri="{FF2B5EF4-FFF2-40B4-BE49-F238E27FC236}">
                <a16:creationId xmlns:a16="http://schemas.microsoft.com/office/drawing/2014/main" id="{7B23DCFA-68CF-4764-AE24-F075DAFD1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1864" name="Rectangle 9">
            <a:extLst>
              <a:ext uri="{FF2B5EF4-FFF2-40B4-BE49-F238E27FC236}">
                <a16:creationId xmlns:a16="http://schemas.microsoft.com/office/drawing/2014/main" id="{3653A914-73A4-4F8A-80D5-CFB7C2C79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1865" name="Rectangle 10">
            <a:extLst>
              <a:ext uri="{FF2B5EF4-FFF2-40B4-BE49-F238E27FC236}">
                <a16:creationId xmlns:a16="http://schemas.microsoft.com/office/drawing/2014/main" id="{6D1DF979-5C32-45F4-8A61-29F12BD55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1866" name="Rectangle 11">
            <a:extLst>
              <a:ext uri="{FF2B5EF4-FFF2-40B4-BE49-F238E27FC236}">
                <a16:creationId xmlns:a16="http://schemas.microsoft.com/office/drawing/2014/main" id="{18E4D421-D67A-47D2-B4BE-BEE32FEB8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1867" name="Rectangle 12">
            <a:extLst>
              <a:ext uri="{FF2B5EF4-FFF2-40B4-BE49-F238E27FC236}">
                <a16:creationId xmlns:a16="http://schemas.microsoft.com/office/drawing/2014/main" id="{C187F6AC-6620-4114-9DAB-16AE6BE5E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1868" name="Text Box 13">
            <a:extLst>
              <a:ext uri="{FF2B5EF4-FFF2-40B4-BE49-F238E27FC236}">
                <a16:creationId xmlns:a16="http://schemas.microsoft.com/office/drawing/2014/main" id="{3816AE8E-83B3-4242-B9BC-D92A215DB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2738"/>
            <a:ext cx="82089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Prodloužení osobnosti.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Splynutí se zbraní.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Nápřahová zbraň.</a:t>
            </a:r>
            <a:r>
              <a:rPr lang="cs-CZ" altLang="cs-CZ" sz="2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1869" name="Text Box 14">
            <a:extLst>
              <a:ext uri="{FF2B5EF4-FFF2-40B4-BE49-F238E27FC236}">
                <a16:creationId xmlns:a16="http://schemas.microsoft.com/office/drawing/2014/main" id="{53793E81-21B7-4885-B614-4B7DCE176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1870" name="WordArt 15">
            <a:extLst>
              <a:ext uri="{FF2B5EF4-FFF2-40B4-BE49-F238E27FC236}">
                <a16:creationId xmlns:a16="http://schemas.microsoft.com/office/drawing/2014/main" id="{086FD202-ED59-4952-A3F8-31785AB0F8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1773238"/>
            <a:ext cx="42481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Tyčovité předměty</a:t>
            </a:r>
          </a:p>
        </p:txBody>
      </p:sp>
      <p:sp>
        <p:nvSpPr>
          <p:cNvPr id="121872" name="WordArt 3">
            <a:extLst>
              <a:ext uri="{FF2B5EF4-FFF2-40B4-BE49-F238E27FC236}">
                <a16:creationId xmlns:a16="http://schemas.microsoft.com/office/drawing/2014/main" id="{2FF203FB-A19F-43B5-97C2-21E8BB7452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zápatí 4">
            <a:extLst>
              <a:ext uri="{FF2B5EF4-FFF2-40B4-BE49-F238E27FC236}">
                <a16:creationId xmlns:a16="http://schemas.microsoft.com/office/drawing/2014/main" id="{D7F1486C-5C78-41B7-A98B-61C88016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23907" name="Rectangle 4">
            <a:extLst>
              <a:ext uri="{FF2B5EF4-FFF2-40B4-BE49-F238E27FC236}">
                <a16:creationId xmlns:a16="http://schemas.microsoft.com/office/drawing/2014/main" id="{D3E120ED-CE4B-4D3E-9EFB-4D42F1C01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3908" name="Rectangle 5">
            <a:extLst>
              <a:ext uri="{FF2B5EF4-FFF2-40B4-BE49-F238E27FC236}">
                <a16:creationId xmlns:a16="http://schemas.microsoft.com/office/drawing/2014/main" id="{ACB1C0B7-FA46-4C4B-8CFB-2670DD2FE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3909" name="Rectangle 6">
            <a:extLst>
              <a:ext uri="{FF2B5EF4-FFF2-40B4-BE49-F238E27FC236}">
                <a16:creationId xmlns:a16="http://schemas.microsoft.com/office/drawing/2014/main" id="{CA6C3A02-2819-4145-A1CF-8A8E414C0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3910" name="Rectangle 7">
            <a:extLst>
              <a:ext uri="{FF2B5EF4-FFF2-40B4-BE49-F238E27FC236}">
                <a16:creationId xmlns:a16="http://schemas.microsoft.com/office/drawing/2014/main" id="{14548B34-7BAB-4DF0-8F81-43904B92D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3911" name="Rectangle 8">
            <a:extLst>
              <a:ext uri="{FF2B5EF4-FFF2-40B4-BE49-F238E27FC236}">
                <a16:creationId xmlns:a16="http://schemas.microsoft.com/office/drawing/2014/main" id="{4DB5AC0F-057E-4EC5-9F24-B19CE8349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3912" name="Rectangle 9">
            <a:extLst>
              <a:ext uri="{FF2B5EF4-FFF2-40B4-BE49-F238E27FC236}">
                <a16:creationId xmlns:a16="http://schemas.microsoft.com/office/drawing/2014/main" id="{05D04BF2-693D-49C5-8561-4C79AF7E5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3913" name="Rectangle 10">
            <a:extLst>
              <a:ext uri="{FF2B5EF4-FFF2-40B4-BE49-F238E27FC236}">
                <a16:creationId xmlns:a16="http://schemas.microsoft.com/office/drawing/2014/main" id="{D10B6F97-EFE5-46F6-A2B0-20FF8DC2B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3914" name="Rectangle 11">
            <a:extLst>
              <a:ext uri="{FF2B5EF4-FFF2-40B4-BE49-F238E27FC236}">
                <a16:creationId xmlns:a16="http://schemas.microsoft.com/office/drawing/2014/main" id="{40E6E325-8ED7-4E7A-9189-7080B577A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3915" name="Rectangle 12">
            <a:extLst>
              <a:ext uri="{FF2B5EF4-FFF2-40B4-BE49-F238E27FC236}">
                <a16:creationId xmlns:a16="http://schemas.microsoft.com/office/drawing/2014/main" id="{5747F3AE-E6EA-4380-97B7-D50956A9B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3916" name="Text Box 13">
            <a:extLst>
              <a:ext uri="{FF2B5EF4-FFF2-40B4-BE49-F238E27FC236}">
                <a16:creationId xmlns:a16="http://schemas.microsoft.com/office/drawing/2014/main" id="{09917991-A717-4886-A97B-2052EF384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Dělení tyčovitých předmětů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i="1">
                <a:solidFill>
                  <a:schemeClr val="bg1"/>
                </a:solidFill>
              </a:rPr>
              <a:t> </a:t>
            </a:r>
            <a:r>
              <a:rPr lang="cs-CZ" altLang="cs-CZ" sz="2400" i="1" u="sng">
                <a:solidFill>
                  <a:schemeClr val="bg1"/>
                </a:solidFill>
              </a:rPr>
              <a:t>Krátká tyč</a:t>
            </a:r>
            <a:r>
              <a:rPr lang="cs-CZ" altLang="cs-CZ" sz="2400">
                <a:solidFill>
                  <a:schemeClr val="bg1"/>
                </a:solidFill>
              </a:rPr>
              <a:t> (přibližně do 30 cm)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cs-CZ" altLang="cs-CZ" sz="2400" i="1" u="sng">
                <a:solidFill>
                  <a:schemeClr val="bg1"/>
                </a:solidFill>
              </a:rPr>
              <a:t>Střední tyč</a:t>
            </a:r>
            <a:r>
              <a:rPr lang="cs-CZ" altLang="cs-CZ" sz="2400">
                <a:solidFill>
                  <a:schemeClr val="bg1"/>
                </a:solidFill>
              </a:rPr>
              <a:t> (přibližně do 110 cm)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i="1">
                <a:solidFill>
                  <a:schemeClr val="bg1"/>
                </a:solidFill>
              </a:rPr>
              <a:t> </a:t>
            </a:r>
            <a:r>
              <a:rPr lang="cs-CZ" altLang="cs-CZ" sz="2400" i="1" u="sng">
                <a:solidFill>
                  <a:schemeClr val="bg1"/>
                </a:solidFill>
              </a:rPr>
              <a:t>Dlouhá tyč</a:t>
            </a:r>
            <a:r>
              <a:rPr lang="cs-CZ" altLang="cs-CZ" sz="2400">
                <a:solidFill>
                  <a:schemeClr val="bg1"/>
                </a:solidFill>
              </a:rPr>
              <a:t> (přibližně okolo 200 cm)</a:t>
            </a:r>
            <a:endParaRPr lang="cs-CZ" altLang="cs-CZ" sz="2400" b="1" u="sng">
              <a:solidFill>
                <a:schemeClr val="bg1"/>
              </a:solidFill>
            </a:endParaRPr>
          </a:p>
        </p:txBody>
      </p:sp>
      <p:sp>
        <p:nvSpPr>
          <p:cNvPr id="123917" name="Text Box 14">
            <a:extLst>
              <a:ext uri="{FF2B5EF4-FFF2-40B4-BE49-F238E27FC236}">
                <a16:creationId xmlns:a16="http://schemas.microsoft.com/office/drawing/2014/main" id="{4D296F7C-B3C8-4D7E-97BD-E08F79695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3918" name="WordArt 3">
            <a:extLst>
              <a:ext uri="{FF2B5EF4-FFF2-40B4-BE49-F238E27FC236}">
                <a16:creationId xmlns:a16="http://schemas.microsoft.com/office/drawing/2014/main" id="{AD68F966-9D8D-4845-8A8D-CAF7F51890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zápatí 4">
            <a:extLst>
              <a:ext uri="{FF2B5EF4-FFF2-40B4-BE49-F238E27FC236}">
                <a16:creationId xmlns:a16="http://schemas.microsoft.com/office/drawing/2014/main" id="{D918EFBD-F1BB-417F-98A6-C2CC5D98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25955" name="Rectangle 4">
            <a:extLst>
              <a:ext uri="{FF2B5EF4-FFF2-40B4-BE49-F238E27FC236}">
                <a16:creationId xmlns:a16="http://schemas.microsoft.com/office/drawing/2014/main" id="{D3FE1832-3A2E-4BB7-ABFB-E035E809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5956" name="Rectangle 5">
            <a:extLst>
              <a:ext uri="{FF2B5EF4-FFF2-40B4-BE49-F238E27FC236}">
                <a16:creationId xmlns:a16="http://schemas.microsoft.com/office/drawing/2014/main" id="{3966B469-72D5-488E-9507-3D3FCEDAE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5957" name="Rectangle 6">
            <a:extLst>
              <a:ext uri="{FF2B5EF4-FFF2-40B4-BE49-F238E27FC236}">
                <a16:creationId xmlns:a16="http://schemas.microsoft.com/office/drawing/2014/main" id="{FB52F8A1-8706-430E-B56A-7D742F250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5958" name="Rectangle 7">
            <a:extLst>
              <a:ext uri="{FF2B5EF4-FFF2-40B4-BE49-F238E27FC236}">
                <a16:creationId xmlns:a16="http://schemas.microsoft.com/office/drawing/2014/main" id="{8EAB5110-CDC3-4997-BF0D-5CEAA2C73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5959" name="Rectangle 8">
            <a:extLst>
              <a:ext uri="{FF2B5EF4-FFF2-40B4-BE49-F238E27FC236}">
                <a16:creationId xmlns:a16="http://schemas.microsoft.com/office/drawing/2014/main" id="{AF371C80-930D-492C-88A3-A110CFBFD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5960" name="Rectangle 9">
            <a:extLst>
              <a:ext uri="{FF2B5EF4-FFF2-40B4-BE49-F238E27FC236}">
                <a16:creationId xmlns:a16="http://schemas.microsoft.com/office/drawing/2014/main" id="{9510EA4F-E283-4D66-ABFB-13C6170CE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5961" name="Rectangle 10">
            <a:extLst>
              <a:ext uri="{FF2B5EF4-FFF2-40B4-BE49-F238E27FC236}">
                <a16:creationId xmlns:a16="http://schemas.microsoft.com/office/drawing/2014/main" id="{73057E0A-E469-4001-8D95-F5C36ADCD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5962" name="Rectangle 11">
            <a:extLst>
              <a:ext uri="{FF2B5EF4-FFF2-40B4-BE49-F238E27FC236}">
                <a16:creationId xmlns:a16="http://schemas.microsoft.com/office/drawing/2014/main" id="{B632B299-7A11-42BD-BCDF-78BC40A3C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5963" name="Rectangle 12">
            <a:extLst>
              <a:ext uri="{FF2B5EF4-FFF2-40B4-BE49-F238E27FC236}">
                <a16:creationId xmlns:a16="http://schemas.microsoft.com/office/drawing/2014/main" id="{0F89137E-3D54-474C-B350-B73A4CE40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5964" name="Text Box 13">
            <a:extLst>
              <a:ext uri="{FF2B5EF4-FFF2-40B4-BE49-F238E27FC236}">
                <a16:creationId xmlns:a16="http://schemas.microsoft.com/office/drawing/2014/main" id="{4F363A46-12B8-4BA0-8513-7A7E8CA05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33600"/>
            <a:ext cx="82089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Zásady obrany proti tyčovitým předmětům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Sledovat prostor okolo sebe a protivníka.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Sledovat držení zbraně protivníkem.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Sledovat tvar zbraně a její konce.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Nepouštět se do boje o tyč.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Po krytu nebo úhybu zajistit zbraň.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Vždy si chránit nejvíce hlavu.</a:t>
            </a:r>
          </a:p>
        </p:txBody>
      </p:sp>
      <p:sp>
        <p:nvSpPr>
          <p:cNvPr id="125965" name="Text Box 14">
            <a:extLst>
              <a:ext uri="{FF2B5EF4-FFF2-40B4-BE49-F238E27FC236}">
                <a16:creationId xmlns:a16="http://schemas.microsoft.com/office/drawing/2014/main" id="{A3D0FBD7-BF8B-4B04-94C1-A2A638E10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5966" name="WordArt 3">
            <a:extLst>
              <a:ext uri="{FF2B5EF4-FFF2-40B4-BE49-F238E27FC236}">
                <a16:creationId xmlns:a16="http://schemas.microsoft.com/office/drawing/2014/main" id="{F9545D10-45AB-44CE-92D0-A5353105BD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zápatí 4">
            <a:extLst>
              <a:ext uri="{FF2B5EF4-FFF2-40B4-BE49-F238E27FC236}">
                <a16:creationId xmlns:a16="http://schemas.microsoft.com/office/drawing/2014/main" id="{D58EC450-F779-4B99-9E51-4B485598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28003" name="Rectangle 4">
            <a:extLst>
              <a:ext uri="{FF2B5EF4-FFF2-40B4-BE49-F238E27FC236}">
                <a16:creationId xmlns:a16="http://schemas.microsoft.com/office/drawing/2014/main" id="{33AF376C-F368-464C-BF88-3E5EE32CB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8004" name="Rectangle 5">
            <a:extLst>
              <a:ext uri="{FF2B5EF4-FFF2-40B4-BE49-F238E27FC236}">
                <a16:creationId xmlns:a16="http://schemas.microsoft.com/office/drawing/2014/main" id="{9D676C93-5844-46A3-B698-1824DD831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8005" name="Rectangle 6">
            <a:extLst>
              <a:ext uri="{FF2B5EF4-FFF2-40B4-BE49-F238E27FC236}">
                <a16:creationId xmlns:a16="http://schemas.microsoft.com/office/drawing/2014/main" id="{31076202-C862-404C-9A2C-437D2F41D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8006" name="Rectangle 7">
            <a:extLst>
              <a:ext uri="{FF2B5EF4-FFF2-40B4-BE49-F238E27FC236}">
                <a16:creationId xmlns:a16="http://schemas.microsoft.com/office/drawing/2014/main" id="{0CDD3F30-B4D7-41ED-9910-5B836B5DD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8007" name="Rectangle 8">
            <a:extLst>
              <a:ext uri="{FF2B5EF4-FFF2-40B4-BE49-F238E27FC236}">
                <a16:creationId xmlns:a16="http://schemas.microsoft.com/office/drawing/2014/main" id="{FB3B9441-AEB3-4B4B-A182-5BD236996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8008" name="Rectangle 9">
            <a:extLst>
              <a:ext uri="{FF2B5EF4-FFF2-40B4-BE49-F238E27FC236}">
                <a16:creationId xmlns:a16="http://schemas.microsoft.com/office/drawing/2014/main" id="{B3430C1D-884F-474B-8FE3-409B00161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8009" name="Rectangle 10">
            <a:extLst>
              <a:ext uri="{FF2B5EF4-FFF2-40B4-BE49-F238E27FC236}">
                <a16:creationId xmlns:a16="http://schemas.microsoft.com/office/drawing/2014/main" id="{EB35D23F-DF5D-481B-884E-CB575AF96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8010" name="Rectangle 11">
            <a:extLst>
              <a:ext uri="{FF2B5EF4-FFF2-40B4-BE49-F238E27FC236}">
                <a16:creationId xmlns:a16="http://schemas.microsoft.com/office/drawing/2014/main" id="{A42A9D41-8C2E-427D-8E28-365538350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8011" name="Rectangle 12">
            <a:extLst>
              <a:ext uri="{FF2B5EF4-FFF2-40B4-BE49-F238E27FC236}">
                <a16:creationId xmlns:a16="http://schemas.microsoft.com/office/drawing/2014/main" id="{56E5340C-5BD7-4FBD-A98B-4B90B7E83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8012" name="Text Box 13">
            <a:extLst>
              <a:ext uri="{FF2B5EF4-FFF2-40B4-BE49-F238E27FC236}">
                <a16:creationId xmlns:a16="http://schemas.microsoft.com/office/drawing/2014/main" id="{78CEF337-94E6-4177-91BE-57653980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89138"/>
            <a:ext cx="820896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Zásady útoku  s tyčovitými předměty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Nedržet tyč pevným stiskem (pouze při dopadu).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1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Vzdálenost od protivníka na využití dopadové energie.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1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Držení tyče jednou rukou je v 1/3 délky.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1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Při provádění úderů je využíván pohyb boků.</a:t>
            </a:r>
          </a:p>
        </p:txBody>
      </p:sp>
      <p:sp>
        <p:nvSpPr>
          <p:cNvPr id="128013" name="Text Box 14">
            <a:extLst>
              <a:ext uri="{FF2B5EF4-FFF2-40B4-BE49-F238E27FC236}">
                <a16:creationId xmlns:a16="http://schemas.microsoft.com/office/drawing/2014/main" id="{5F38CD29-2CDA-4F2B-AE68-EF6A2AE91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28014" name="WordArt 3">
            <a:extLst>
              <a:ext uri="{FF2B5EF4-FFF2-40B4-BE49-F238E27FC236}">
                <a16:creationId xmlns:a16="http://schemas.microsoft.com/office/drawing/2014/main" id="{2AB50A53-949B-4990-9A42-E941093686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28015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9B1C2D7F-F379-4B1F-B08B-AA6DEE577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453188"/>
            <a:ext cx="2087562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KONEC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ástupný symbol pro zápatí 4">
            <a:extLst>
              <a:ext uri="{FF2B5EF4-FFF2-40B4-BE49-F238E27FC236}">
                <a16:creationId xmlns:a16="http://schemas.microsoft.com/office/drawing/2014/main" id="{4E44DCF9-2E05-4CD5-9A9B-BF02C943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30051" name="AutoShape 2">
            <a:extLst>
              <a:ext uri="{FF2B5EF4-FFF2-40B4-BE49-F238E27FC236}">
                <a16:creationId xmlns:a16="http://schemas.microsoft.com/office/drawing/2014/main" id="{BBB79062-903C-4457-B680-1B0587C38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92150"/>
            <a:ext cx="7488237" cy="1008063"/>
          </a:xfrm>
          <a:prstGeom prst="downArrowCallout">
            <a:avLst>
              <a:gd name="adj1" fmla="val 185709"/>
              <a:gd name="adj2" fmla="val 185709"/>
              <a:gd name="adj3" fmla="val 16667"/>
              <a:gd name="adj4" fmla="val 66667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4000" b="1">
              <a:solidFill>
                <a:srgbClr val="FFFF00"/>
              </a:solidFill>
            </a:endParaRPr>
          </a:p>
        </p:txBody>
      </p:sp>
      <p:sp>
        <p:nvSpPr>
          <p:cNvPr id="130052" name="WordArt 3">
            <a:extLst>
              <a:ext uri="{FF2B5EF4-FFF2-40B4-BE49-F238E27FC236}">
                <a16:creationId xmlns:a16="http://schemas.microsoft.com/office/drawing/2014/main" id="{3C9B34DA-93A0-4294-90AF-73B98BF1DC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765175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30053" name="Rectangle 4">
            <a:extLst>
              <a:ext uri="{FF2B5EF4-FFF2-40B4-BE49-F238E27FC236}">
                <a16:creationId xmlns:a16="http://schemas.microsoft.com/office/drawing/2014/main" id="{18752387-719B-4E2D-B00A-0279240F3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30054" name="Rectangle 5">
            <a:extLst>
              <a:ext uri="{FF2B5EF4-FFF2-40B4-BE49-F238E27FC236}">
                <a16:creationId xmlns:a16="http://schemas.microsoft.com/office/drawing/2014/main" id="{73014460-B3A9-4CBF-A396-3B9F99E0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0055" name="Rectangle 6">
            <a:extLst>
              <a:ext uri="{FF2B5EF4-FFF2-40B4-BE49-F238E27FC236}">
                <a16:creationId xmlns:a16="http://schemas.microsoft.com/office/drawing/2014/main" id="{C0E90FE7-7F5A-4F1E-A998-107F8394B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0056" name="Rectangle 7">
            <a:extLst>
              <a:ext uri="{FF2B5EF4-FFF2-40B4-BE49-F238E27FC236}">
                <a16:creationId xmlns:a16="http://schemas.microsoft.com/office/drawing/2014/main" id="{BD44527A-2524-4ED1-B330-FA698936F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0057" name="Rectangle 8">
            <a:extLst>
              <a:ext uri="{FF2B5EF4-FFF2-40B4-BE49-F238E27FC236}">
                <a16:creationId xmlns:a16="http://schemas.microsoft.com/office/drawing/2014/main" id="{127DEA22-8F0C-4E29-9477-4434792C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0058" name="Rectangle 9">
            <a:extLst>
              <a:ext uri="{FF2B5EF4-FFF2-40B4-BE49-F238E27FC236}">
                <a16:creationId xmlns:a16="http://schemas.microsoft.com/office/drawing/2014/main" id="{9735271E-CCED-4172-A2C8-B82B2796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0059" name="Rectangle 10">
            <a:extLst>
              <a:ext uri="{FF2B5EF4-FFF2-40B4-BE49-F238E27FC236}">
                <a16:creationId xmlns:a16="http://schemas.microsoft.com/office/drawing/2014/main" id="{25039185-ABA0-449F-9C6A-773CD7329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0060" name="Rectangle 11">
            <a:extLst>
              <a:ext uri="{FF2B5EF4-FFF2-40B4-BE49-F238E27FC236}">
                <a16:creationId xmlns:a16="http://schemas.microsoft.com/office/drawing/2014/main" id="{0B60A016-D3CE-4861-931A-7997EBA1F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0061" name="Rectangle 12">
            <a:extLst>
              <a:ext uri="{FF2B5EF4-FFF2-40B4-BE49-F238E27FC236}">
                <a16:creationId xmlns:a16="http://schemas.microsoft.com/office/drawing/2014/main" id="{5C22B569-E54C-4D44-A5D8-994C4B818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0062" name="Text Box 13">
            <a:extLst>
              <a:ext uri="{FF2B5EF4-FFF2-40B4-BE49-F238E27FC236}">
                <a16:creationId xmlns:a16="http://schemas.microsoft.com/office/drawing/2014/main" id="{6A08449F-62D7-4A64-88C8-CC592FC8E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2375"/>
            <a:ext cx="820896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Nebezpečná zbraň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Nošení nože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Psychologický účinek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Znalost problematiky boje s nožem</a:t>
            </a:r>
          </a:p>
        </p:txBody>
      </p:sp>
      <p:sp>
        <p:nvSpPr>
          <p:cNvPr id="130063" name="Text Box 14">
            <a:extLst>
              <a:ext uri="{FF2B5EF4-FFF2-40B4-BE49-F238E27FC236}">
                <a16:creationId xmlns:a16="http://schemas.microsoft.com/office/drawing/2014/main" id="{15C51796-81CD-4BDC-8F60-7DC201293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0064" name="WordArt 15">
            <a:extLst>
              <a:ext uri="{FF2B5EF4-FFF2-40B4-BE49-F238E27FC236}">
                <a16:creationId xmlns:a16="http://schemas.microsoft.com/office/drawing/2014/main" id="{8346D0B0-10EC-424F-ABE3-8283BDC0C5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95738" y="1773238"/>
            <a:ext cx="108108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Nůž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zápatí 4">
            <a:extLst>
              <a:ext uri="{FF2B5EF4-FFF2-40B4-BE49-F238E27FC236}">
                <a16:creationId xmlns:a16="http://schemas.microsoft.com/office/drawing/2014/main" id="{356C7115-CF70-4794-8C45-9DE93E59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32099" name="AutoShape 2">
            <a:extLst>
              <a:ext uri="{FF2B5EF4-FFF2-40B4-BE49-F238E27FC236}">
                <a16:creationId xmlns:a16="http://schemas.microsoft.com/office/drawing/2014/main" id="{D0A7F6FF-A77D-42D9-AEB1-8F1501291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92150"/>
            <a:ext cx="7488237" cy="1008063"/>
          </a:xfrm>
          <a:prstGeom prst="downArrowCallout">
            <a:avLst>
              <a:gd name="adj1" fmla="val 185709"/>
              <a:gd name="adj2" fmla="val 185709"/>
              <a:gd name="adj3" fmla="val 16667"/>
              <a:gd name="adj4" fmla="val 66667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4000" b="1">
              <a:solidFill>
                <a:srgbClr val="FFFF00"/>
              </a:solidFill>
            </a:endParaRPr>
          </a:p>
        </p:txBody>
      </p:sp>
      <p:sp>
        <p:nvSpPr>
          <p:cNvPr id="132100" name="WordArt 3">
            <a:extLst>
              <a:ext uri="{FF2B5EF4-FFF2-40B4-BE49-F238E27FC236}">
                <a16:creationId xmlns:a16="http://schemas.microsoft.com/office/drawing/2014/main" id="{4B531210-40DE-452C-9BA2-EDE326C8F4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765175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32101" name="Rectangle 4">
            <a:extLst>
              <a:ext uri="{FF2B5EF4-FFF2-40B4-BE49-F238E27FC236}">
                <a16:creationId xmlns:a16="http://schemas.microsoft.com/office/drawing/2014/main" id="{78624ECE-30D5-4B85-B751-F0FF17413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32102" name="Rectangle 5">
            <a:extLst>
              <a:ext uri="{FF2B5EF4-FFF2-40B4-BE49-F238E27FC236}">
                <a16:creationId xmlns:a16="http://schemas.microsoft.com/office/drawing/2014/main" id="{D4D9B76A-F9CF-414C-8A5F-76ACA984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2103" name="Rectangle 6">
            <a:extLst>
              <a:ext uri="{FF2B5EF4-FFF2-40B4-BE49-F238E27FC236}">
                <a16:creationId xmlns:a16="http://schemas.microsoft.com/office/drawing/2014/main" id="{36CC1E73-0988-4D73-A1BA-8BB41B7C4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2104" name="Rectangle 7">
            <a:extLst>
              <a:ext uri="{FF2B5EF4-FFF2-40B4-BE49-F238E27FC236}">
                <a16:creationId xmlns:a16="http://schemas.microsoft.com/office/drawing/2014/main" id="{DF48BC0E-33E1-46B3-825F-78F6C89DD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2105" name="Rectangle 8">
            <a:extLst>
              <a:ext uri="{FF2B5EF4-FFF2-40B4-BE49-F238E27FC236}">
                <a16:creationId xmlns:a16="http://schemas.microsoft.com/office/drawing/2014/main" id="{C33CD31D-FD4D-43F0-BB5F-86AE993A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2106" name="Rectangle 9">
            <a:extLst>
              <a:ext uri="{FF2B5EF4-FFF2-40B4-BE49-F238E27FC236}">
                <a16:creationId xmlns:a16="http://schemas.microsoft.com/office/drawing/2014/main" id="{4D860759-4B02-4505-9817-772BC3F84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2107" name="Rectangle 10">
            <a:extLst>
              <a:ext uri="{FF2B5EF4-FFF2-40B4-BE49-F238E27FC236}">
                <a16:creationId xmlns:a16="http://schemas.microsoft.com/office/drawing/2014/main" id="{D933D724-E1D3-498B-8E18-2E37EBC6E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2108" name="Rectangle 11">
            <a:extLst>
              <a:ext uri="{FF2B5EF4-FFF2-40B4-BE49-F238E27FC236}">
                <a16:creationId xmlns:a16="http://schemas.microsoft.com/office/drawing/2014/main" id="{2E5A94A9-28BB-4AAE-9CD7-EAD11B482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2109" name="Rectangle 12">
            <a:extLst>
              <a:ext uri="{FF2B5EF4-FFF2-40B4-BE49-F238E27FC236}">
                <a16:creationId xmlns:a16="http://schemas.microsoft.com/office/drawing/2014/main" id="{4091D895-3757-4995-A338-A40DCA0B5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2110" name="Text Box 13">
            <a:extLst>
              <a:ext uri="{FF2B5EF4-FFF2-40B4-BE49-F238E27FC236}">
                <a16:creationId xmlns:a16="http://schemas.microsoft.com/office/drawing/2014/main" id="{DCABBD5A-84D5-4328-BBAC-41470F09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05038"/>
            <a:ext cx="82089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Držení nože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i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 u="sng">
                <a:solidFill>
                  <a:schemeClr val="bg1"/>
                </a:solidFill>
              </a:rPr>
              <a:t>Kladivové držení</a:t>
            </a:r>
            <a:r>
              <a:rPr lang="cs-CZ" altLang="cs-CZ" sz="2400">
                <a:solidFill>
                  <a:schemeClr val="bg1"/>
                </a:solidFill>
              </a:rPr>
              <a:t> (špička nože směřuje do strany nebo podél předloktí a patka nože je u palcové strany ruky).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i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 u="sng">
                <a:solidFill>
                  <a:schemeClr val="bg1"/>
                </a:solidFill>
              </a:rPr>
              <a:t>Břitové držení</a:t>
            </a:r>
            <a:r>
              <a:rPr lang="cs-CZ" altLang="cs-CZ" sz="2400">
                <a:solidFill>
                  <a:schemeClr val="bg1"/>
                </a:solidFill>
              </a:rPr>
              <a:t> (špička nože směřuje směrem dopředu a patka nože je u malíkové strany ruky).</a:t>
            </a:r>
          </a:p>
        </p:txBody>
      </p:sp>
      <p:sp>
        <p:nvSpPr>
          <p:cNvPr id="132111" name="Text Box 14">
            <a:extLst>
              <a:ext uri="{FF2B5EF4-FFF2-40B4-BE49-F238E27FC236}">
                <a16:creationId xmlns:a16="http://schemas.microsoft.com/office/drawing/2014/main" id="{EE875F38-5E6C-4A6A-8FF6-832A47434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Zástupný symbol pro zápatí 4">
            <a:extLst>
              <a:ext uri="{FF2B5EF4-FFF2-40B4-BE49-F238E27FC236}">
                <a16:creationId xmlns:a16="http://schemas.microsoft.com/office/drawing/2014/main" id="{D54A5106-4D20-4911-A72A-960B3F89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34147" name="AutoShape 2">
            <a:extLst>
              <a:ext uri="{FF2B5EF4-FFF2-40B4-BE49-F238E27FC236}">
                <a16:creationId xmlns:a16="http://schemas.microsoft.com/office/drawing/2014/main" id="{903ECFAE-8978-4E2F-9D2C-9C61B50EF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92150"/>
            <a:ext cx="7488237" cy="1008063"/>
          </a:xfrm>
          <a:prstGeom prst="downArrowCallout">
            <a:avLst>
              <a:gd name="adj1" fmla="val 185709"/>
              <a:gd name="adj2" fmla="val 185709"/>
              <a:gd name="adj3" fmla="val 16667"/>
              <a:gd name="adj4" fmla="val 66667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4000" b="1">
              <a:solidFill>
                <a:srgbClr val="FFFF00"/>
              </a:solidFill>
            </a:endParaRPr>
          </a:p>
        </p:txBody>
      </p:sp>
      <p:sp>
        <p:nvSpPr>
          <p:cNvPr id="134148" name="WordArt 3">
            <a:extLst>
              <a:ext uri="{FF2B5EF4-FFF2-40B4-BE49-F238E27FC236}">
                <a16:creationId xmlns:a16="http://schemas.microsoft.com/office/drawing/2014/main" id="{9DF50BD8-AD3E-41E4-8D0B-C2B0592F4C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765175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34149" name="Rectangle 4">
            <a:extLst>
              <a:ext uri="{FF2B5EF4-FFF2-40B4-BE49-F238E27FC236}">
                <a16:creationId xmlns:a16="http://schemas.microsoft.com/office/drawing/2014/main" id="{C23A3FDC-5DEF-445B-A2DE-59C6E2404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34150" name="Rectangle 5">
            <a:extLst>
              <a:ext uri="{FF2B5EF4-FFF2-40B4-BE49-F238E27FC236}">
                <a16:creationId xmlns:a16="http://schemas.microsoft.com/office/drawing/2014/main" id="{6A042096-0743-4D8D-9AED-68D3E916C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4151" name="Rectangle 6">
            <a:extLst>
              <a:ext uri="{FF2B5EF4-FFF2-40B4-BE49-F238E27FC236}">
                <a16:creationId xmlns:a16="http://schemas.microsoft.com/office/drawing/2014/main" id="{8DCE7276-0618-41D1-9479-9E94C92FF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4152" name="Rectangle 7">
            <a:extLst>
              <a:ext uri="{FF2B5EF4-FFF2-40B4-BE49-F238E27FC236}">
                <a16:creationId xmlns:a16="http://schemas.microsoft.com/office/drawing/2014/main" id="{48F31FD1-A868-4542-A201-9E96B6654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4153" name="Rectangle 8">
            <a:extLst>
              <a:ext uri="{FF2B5EF4-FFF2-40B4-BE49-F238E27FC236}">
                <a16:creationId xmlns:a16="http://schemas.microsoft.com/office/drawing/2014/main" id="{2D2955FC-E460-47A7-912D-A0F1C69B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4154" name="Rectangle 9">
            <a:extLst>
              <a:ext uri="{FF2B5EF4-FFF2-40B4-BE49-F238E27FC236}">
                <a16:creationId xmlns:a16="http://schemas.microsoft.com/office/drawing/2014/main" id="{586D1610-FC4D-4D8E-B1AD-2E7C50B2D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4155" name="Rectangle 10">
            <a:extLst>
              <a:ext uri="{FF2B5EF4-FFF2-40B4-BE49-F238E27FC236}">
                <a16:creationId xmlns:a16="http://schemas.microsoft.com/office/drawing/2014/main" id="{F1930E42-7D22-4689-AA96-EE4046D12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4156" name="Rectangle 11">
            <a:extLst>
              <a:ext uri="{FF2B5EF4-FFF2-40B4-BE49-F238E27FC236}">
                <a16:creationId xmlns:a16="http://schemas.microsoft.com/office/drawing/2014/main" id="{D314A369-9481-40C7-85B2-B8EBCCBE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4157" name="Rectangle 12">
            <a:extLst>
              <a:ext uri="{FF2B5EF4-FFF2-40B4-BE49-F238E27FC236}">
                <a16:creationId xmlns:a16="http://schemas.microsoft.com/office/drawing/2014/main" id="{79F28A75-5E71-4618-A52C-B4E68D97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4158" name="Text Box 13">
            <a:extLst>
              <a:ext uri="{FF2B5EF4-FFF2-40B4-BE49-F238E27FC236}">
                <a16:creationId xmlns:a16="http://schemas.microsoft.com/office/drawing/2014/main" id="{CEB4B01C-1A3E-4DD2-A492-CFC164FFD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44675"/>
            <a:ext cx="8208962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Zásady obrany proti noži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Pokud je to možné zvolit ústup.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Nejprve využít veškerých možných prostředků.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Při boji především sledovat nůž.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Snažit se nejprve o úhyb z dráhy pohybu nože.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Po krytu okamžitě odzbrojit protivníka.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Počítat s vlastním zraněním.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Postupovat nekompromisním nacvičeným způsobem.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chemeClr val="bg1"/>
                </a:solidFill>
              </a:rPr>
              <a:t> Po odzbrojení protivníka využít nůž pro vlastní potřebu.</a:t>
            </a:r>
          </a:p>
        </p:txBody>
      </p:sp>
      <p:sp>
        <p:nvSpPr>
          <p:cNvPr id="134159" name="Text Box 14">
            <a:extLst>
              <a:ext uri="{FF2B5EF4-FFF2-40B4-BE49-F238E27FC236}">
                <a16:creationId xmlns:a16="http://schemas.microsoft.com/office/drawing/2014/main" id="{0326F248-83F3-4981-953B-BF6204BB8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zápatí 4">
            <a:extLst>
              <a:ext uri="{FF2B5EF4-FFF2-40B4-BE49-F238E27FC236}">
                <a16:creationId xmlns:a16="http://schemas.microsoft.com/office/drawing/2014/main" id="{0BFD3833-72F8-42D8-9906-12D338EB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36195" name="AutoShape 2">
            <a:extLst>
              <a:ext uri="{FF2B5EF4-FFF2-40B4-BE49-F238E27FC236}">
                <a16:creationId xmlns:a16="http://schemas.microsoft.com/office/drawing/2014/main" id="{84FEA110-E722-4D7B-9B45-75D008449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92150"/>
            <a:ext cx="7488237" cy="1008063"/>
          </a:xfrm>
          <a:prstGeom prst="downArrowCallout">
            <a:avLst>
              <a:gd name="adj1" fmla="val 185709"/>
              <a:gd name="adj2" fmla="val 185709"/>
              <a:gd name="adj3" fmla="val 16667"/>
              <a:gd name="adj4" fmla="val 66667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4000" b="1">
              <a:solidFill>
                <a:srgbClr val="FFFF00"/>
              </a:solidFill>
            </a:endParaRPr>
          </a:p>
        </p:txBody>
      </p:sp>
      <p:sp>
        <p:nvSpPr>
          <p:cNvPr id="136196" name="WordArt 3">
            <a:extLst>
              <a:ext uri="{FF2B5EF4-FFF2-40B4-BE49-F238E27FC236}">
                <a16:creationId xmlns:a16="http://schemas.microsoft.com/office/drawing/2014/main" id="{8183BE27-E386-4BB3-8788-CF482717E5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765175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36197" name="Rectangle 4">
            <a:extLst>
              <a:ext uri="{FF2B5EF4-FFF2-40B4-BE49-F238E27FC236}">
                <a16:creationId xmlns:a16="http://schemas.microsoft.com/office/drawing/2014/main" id="{DA24D766-0491-42AD-B19A-22982486C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36198" name="Rectangle 5">
            <a:extLst>
              <a:ext uri="{FF2B5EF4-FFF2-40B4-BE49-F238E27FC236}">
                <a16:creationId xmlns:a16="http://schemas.microsoft.com/office/drawing/2014/main" id="{929EB012-BBCA-4849-BCD0-78F22C722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6199" name="Rectangle 6">
            <a:extLst>
              <a:ext uri="{FF2B5EF4-FFF2-40B4-BE49-F238E27FC236}">
                <a16:creationId xmlns:a16="http://schemas.microsoft.com/office/drawing/2014/main" id="{C5380381-99CE-488F-A828-B8D7D672A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6200" name="Rectangle 7">
            <a:extLst>
              <a:ext uri="{FF2B5EF4-FFF2-40B4-BE49-F238E27FC236}">
                <a16:creationId xmlns:a16="http://schemas.microsoft.com/office/drawing/2014/main" id="{C64C14EF-A752-4191-8C30-3BBA4E90A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6201" name="Rectangle 8">
            <a:extLst>
              <a:ext uri="{FF2B5EF4-FFF2-40B4-BE49-F238E27FC236}">
                <a16:creationId xmlns:a16="http://schemas.microsoft.com/office/drawing/2014/main" id="{0E3CAC74-0C8E-4397-97D0-57323C115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6202" name="Rectangle 9">
            <a:extLst>
              <a:ext uri="{FF2B5EF4-FFF2-40B4-BE49-F238E27FC236}">
                <a16:creationId xmlns:a16="http://schemas.microsoft.com/office/drawing/2014/main" id="{F6757A6E-9AA1-4D76-B884-9223B31CF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6203" name="Rectangle 10">
            <a:extLst>
              <a:ext uri="{FF2B5EF4-FFF2-40B4-BE49-F238E27FC236}">
                <a16:creationId xmlns:a16="http://schemas.microsoft.com/office/drawing/2014/main" id="{32DF7878-230F-431E-B1C6-826FC76AD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6204" name="Rectangle 11">
            <a:extLst>
              <a:ext uri="{FF2B5EF4-FFF2-40B4-BE49-F238E27FC236}">
                <a16:creationId xmlns:a16="http://schemas.microsoft.com/office/drawing/2014/main" id="{1A8A88DA-4AE9-4A3F-95AB-094CF446E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6205" name="Rectangle 12">
            <a:extLst>
              <a:ext uri="{FF2B5EF4-FFF2-40B4-BE49-F238E27FC236}">
                <a16:creationId xmlns:a16="http://schemas.microsoft.com/office/drawing/2014/main" id="{D7FE70CB-E3C1-41E8-BDE7-E9AEB7DA7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6206" name="Text Box 13">
            <a:extLst>
              <a:ext uri="{FF2B5EF4-FFF2-40B4-BE49-F238E27FC236}">
                <a16:creationId xmlns:a16="http://schemas.microsoft.com/office/drawing/2014/main" id="{EE651C4E-8BA9-4328-A723-646A882F5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33600"/>
            <a:ext cx="8208962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rgbClr val="FFFF00"/>
                </a:solidFill>
              </a:rPr>
              <a:t>Zásady boje s nožem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rgbClr val="FFFF00"/>
                </a:solidFill>
              </a:rPr>
              <a:t> Výběr nože a způsob jeho nošení.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2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rgbClr val="FFFF00"/>
                </a:solidFill>
              </a:rPr>
              <a:t> Trénovat seky, řezy a bodnutí do pevných cílů.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2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rgbClr val="FFFF00"/>
                </a:solidFill>
              </a:rPr>
              <a:t> Využívat nůž i při provádění krytů.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2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rgbClr val="FFFF00"/>
                </a:solidFill>
              </a:rPr>
              <a:t> Používat nůž v kombinaci s údery a kopy.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2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rgbClr val="FFFF00"/>
                </a:solidFill>
              </a:rPr>
              <a:t> Používat nůž z různých poloh a za pohybu.</a:t>
            </a:r>
          </a:p>
        </p:txBody>
      </p:sp>
      <p:sp>
        <p:nvSpPr>
          <p:cNvPr id="136207" name="Text Box 14">
            <a:extLst>
              <a:ext uri="{FF2B5EF4-FFF2-40B4-BE49-F238E27FC236}">
                <a16:creationId xmlns:a16="http://schemas.microsoft.com/office/drawing/2014/main" id="{5BE926A1-117F-4B89-BF2A-E8136E951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Zástupný symbol pro zápatí 4">
            <a:extLst>
              <a:ext uri="{FF2B5EF4-FFF2-40B4-BE49-F238E27FC236}">
                <a16:creationId xmlns:a16="http://schemas.microsoft.com/office/drawing/2014/main" id="{B52DB2BB-BC22-4865-99FD-960F2516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38243" name="AutoShape 2">
            <a:extLst>
              <a:ext uri="{FF2B5EF4-FFF2-40B4-BE49-F238E27FC236}">
                <a16:creationId xmlns:a16="http://schemas.microsoft.com/office/drawing/2014/main" id="{330F3D6D-6587-4256-9960-666C74F81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92150"/>
            <a:ext cx="7488237" cy="1008063"/>
          </a:xfrm>
          <a:prstGeom prst="downArrowCallout">
            <a:avLst>
              <a:gd name="adj1" fmla="val 185709"/>
              <a:gd name="adj2" fmla="val 185709"/>
              <a:gd name="adj3" fmla="val 16667"/>
              <a:gd name="adj4" fmla="val 66667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4000" b="1">
              <a:solidFill>
                <a:srgbClr val="FFFF00"/>
              </a:solidFill>
            </a:endParaRPr>
          </a:p>
        </p:txBody>
      </p:sp>
      <p:sp>
        <p:nvSpPr>
          <p:cNvPr id="138244" name="WordArt 3">
            <a:extLst>
              <a:ext uri="{FF2B5EF4-FFF2-40B4-BE49-F238E27FC236}">
                <a16:creationId xmlns:a16="http://schemas.microsoft.com/office/drawing/2014/main" id="{CDBC017F-977E-4F65-AD54-FC2179CA44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765175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38245" name="Rectangle 4">
            <a:extLst>
              <a:ext uri="{FF2B5EF4-FFF2-40B4-BE49-F238E27FC236}">
                <a16:creationId xmlns:a16="http://schemas.microsoft.com/office/drawing/2014/main" id="{74A5B440-159B-454D-8727-B963D346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38246" name="Rectangle 5">
            <a:extLst>
              <a:ext uri="{FF2B5EF4-FFF2-40B4-BE49-F238E27FC236}">
                <a16:creationId xmlns:a16="http://schemas.microsoft.com/office/drawing/2014/main" id="{0E882F8B-3B98-4FBF-B3C1-3857360C7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8247" name="Rectangle 6">
            <a:extLst>
              <a:ext uri="{FF2B5EF4-FFF2-40B4-BE49-F238E27FC236}">
                <a16:creationId xmlns:a16="http://schemas.microsoft.com/office/drawing/2014/main" id="{CE47E12D-59D7-4661-9BA9-F289390B5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8248" name="Rectangle 7">
            <a:extLst>
              <a:ext uri="{FF2B5EF4-FFF2-40B4-BE49-F238E27FC236}">
                <a16:creationId xmlns:a16="http://schemas.microsoft.com/office/drawing/2014/main" id="{A640A5CB-500E-400B-A0AD-291D0FE8F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8249" name="Rectangle 8">
            <a:extLst>
              <a:ext uri="{FF2B5EF4-FFF2-40B4-BE49-F238E27FC236}">
                <a16:creationId xmlns:a16="http://schemas.microsoft.com/office/drawing/2014/main" id="{8CF46E75-5301-4B7D-A70B-ED2915051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8250" name="Rectangle 9">
            <a:extLst>
              <a:ext uri="{FF2B5EF4-FFF2-40B4-BE49-F238E27FC236}">
                <a16:creationId xmlns:a16="http://schemas.microsoft.com/office/drawing/2014/main" id="{1B953490-B258-4EE0-8590-64DCC6662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8251" name="Rectangle 10">
            <a:extLst>
              <a:ext uri="{FF2B5EF4-FFF2-40B4-BE49-F238E27FC236}">
                <a16:creationId xmlns:a16="http://schemas.microsoft.com/office/drawing/2014/main" id="{7DBB7543-4C7E-4D06-8286-C72C3250A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8252" name="Rectangle 11">
            <a:extLst>
              <a:ext uri="{FF2B5EF4-FFF2-40B4-BE49-F238E27FC236}">
                <a16:creationId xmlns:a16="http://schemas.microsoft.com/office/drawing/2014/main" id="{7A8CCE95-A54E-4385-A382-76A1DCC8C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8253" name="Rectangle 12">
            <a:extLst>
              <a:ext uri="{FF2B5EF4-FFF2-40B4-BE49-F238E27FC236}">
                <a16:creationId xmlns:a16="http://schemas.microsoft.com/office/drawing/2014/main" id="{8CD9AEDB-E179-44E9-8D48-4CD98371A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8254" name="Text Box 13">
            <a:extLst>
              <a:ext uri="{FF2B5EF4-FFF2-40B4-BE49-F238E27FC236}">
                <a16:creationId xmlns:a16="http://schemas.microsoft.com/office/drawing/2014/main" id="{DBE26FAC-E91E-4CF5-8AB7-F0BE14EBD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7488237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rgbClr val="FFFF00"/>
                </a:solidFill>
              </a:rPr>
              <a:t>Představující nebezpečí na první pohled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rgbClr val="FFFF00"/>
                </a:solidFill>
              </a:rPr>
              <a:t> Předmět (např. kámen, kov atd.)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rgbClr val="FFFF00"/>
                </a:solidFill>
              </a:rPr>
              <a:t> Předmět zabalený uvnitř látky (např. šátku)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rgbClr val="FFFF00"/>
                </a:solidFill>
              </a:rPr>
              <a:t> Sklo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rgbClr val="FFFF00"/>
                </a:solidFill>
              </a:rPr>
              <a:t> Nářadí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8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rgbClr val="FFFF00"/>
                </a:solidFill>
              </a:rPr>
              <a:t> Kovový řetěz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rgbClr val="FFFF00"/>
                </a:solidFill>
              </a:rPr>
              <a:t> Speciálně upravený nástroj </a:t>
            </a:r>
          </a:p>
        </p:txBody>
      </p:sp>
      <p:sp>
        <p:nvSpPr>
          <p:cNvPr id="138255" name="Text Box 14">
            <a:extLst>
              <a:ext uri="{FF2B5EF4-FFF2-40B4-BE49-F238E27FC236}">
                <a16:creationId xmlns:a16="http://schemas.microsoft.com/office/drawing/2014/main" id="{2EB845B6-E21C-45D8-BEFC-23D43E18F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38256" name="WordArt 15">
            <a:extLst>
              <a:ext uri="{FF2B5EF4-FFF2-40B4-BE49-F238E27FC236}">
                <a16:creationId xmlns:a16="http://schemas.microsoft.com/office/drawing/2014/main" id="{8CC59CCE-233F-476E-97B8-4FEA1DE1CB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1773238"/>
            <a:ext cx="511333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Improvizované zbraně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Zástupný symbol pro zápatí 4">
            <a:extLst>
              <a:ext uri="{FF2B5EF4-FFF2-40B4-BE49-F238E27FC236}">
                <a16:creationId xmlns:a16="http://schemas.microsoft.com/office/drawing/2014/main" id="{6240936C-30E0-4DD5-AAAB-0C633329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40291" name="AutoShape 2">
            <a:extLst>
              <a:ext uri="{FF2B5EF4-FFF2-40B4-BE49-F238E27FC236}">
                <a16:creationId xmlns:a16="http://schemas.microsoft.com/office/drawing/2014/main" id="{446DD8A0-F1B0-4B42-ABEC-FDCCE6C1F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92150"/>
            <a:ext cx="7488237" cy="1008063"/>
          </a:xfrm>
          <a:prstGeom prst="downArrowCallout">
            <a:avLst>
              <a:gd name="adj1" fmla="val 185709"/>
              <a:gd name="adj2" fmla="val 185709"/>
              <a:gd name="adj3" fmla="val 16667"/>
              <a:gd name="adj4" fmla="val 66667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4000" b="1">
              <a:solidFill>
                <a:srgbClr val="FFFF00"/>
              </a:solidFill>
            </a:endParaRPr>
          </a:p>
        </p:txBody>
      </p:sp>
      <p:sp>
        <p:nvSpPr>
          <p:cNvPr id="140292" name="WordArt 3">
            <a:extLst>
              <a:ext uri="{FF2B5EF4-FFF2-40B4-BE49-F238E27FC236}">
                <a16:creationId xmlns:a16="http://schemas.microsoft.com/office/drawing/2014/main" id="{E05893A2-027C-438D-A6D5-1EE51F87B7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765175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40293" name="Rectangle 4">
            <a:extLst>
              <a:ext uri="{FF2B5EF4-FFF2-40B4-BE49-F238E27FC236}">
                <a16:creationId xmlns:a16="http://schemas.microsoft.com/office/drawing/2014/main" id="{3CE4ADE9-FAF7-481F-A193-F8D98AC0B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0294" name="Rectangle 5">
            <a:extLst>
              <a:ext uri="{FF2B5EF4-FFF2-40B4-BE49-F238E27FC236}">
                <a16:creationId xmlns:a16="http://schemas.microsoft.com/office/drawing/2014/main" id="{2721167E-EB09-460C-AF18-9A336480F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0295" name="Rectangle 6">
            <a:extLst>
              <a:ext uri="{FF2B5EF4-FFF2-40B4-BE49-F238E27FC236}">
                <a16:creationId xmlns:a16="http://schemas.microsoft.com/office/drawing/2014/main" id="{EF3398A3-D24B-4291-9F8A-212D725B6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0296" name="Rectangle 7">
            <a:extLst>
              <a:ext uri="{FF2B5EF4-FFF2-40B4-BE49-F238E27FC236}">
                <a16:creationId xmlns:a16="http://schemas.microsoft.com/office/drawing/2014/main" id="{5ADC3AD0-EE8E-43AC-9365-5D998DF97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0297" name="Rectangle 8">
            <a:extLst>
              <a:ext uri="{FF2B5EF4-FFF2-40B4-BE49-F238E27FC236}">
                <a16:creationId xmlns:a16="http://schemas.microsoft.com/office/drawing/2014/main" id="{80F6D6BB-45F5-4287-9547-A995023D9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0298" name="Rectangle 9">
            <a:extLst>
              <a:ext uri="{FF2B5EF4-FFF2-40B4-BE49-F238E27FC236}">
                <a16:creationId xmlns:a16="http://schemas.microsoft.com/office/drawing/2014/main" id="{65472460-5373-492F-B323-D8BA782A7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0299" name="Rectangle 10">
            <a:extLst>
              <a:ext uri="{FF2B5EF4-FFF2-40B4-BE49-F238E27FC236}">
                <a16:creationId xmlns:a16="http://schemas.microsoft.com/office/drawing/2014/main" id="{50E9A42B-B0FD-4F93-BAE6-13F54ACD5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0300" name="Rectangle 11">
            <a:extLst>
              <a:ext uri="{FF2B5EF4-FFF2-40B4-BE49-F238E27FC236}">
                <a16:creationId xmlns:a16="http://schemas.microsoft.com/office/drawing/2014/main" id="{BCF3BC09-E840-46DE-822F-20DB4B519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0301" name="Rectangle 12">
            <a:extLst>
              <a:ext uri="{FF2B5EF4-FFF2-40B4-BE49-F238E27FC236}">
                <a16:creationId xmlns:a16="http://schemas.microsoft.com/office/drawing/2014/main" id="{DC8379C6-C786-49B0-AF84-7DE560B72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0302" name="Text Box 13">
            <a:extLst>
              <a:ext uri="{FF2B5EF4-FFF2-40B4-BE49-F238E27FC236}">
                <a16:creationId xmlns:a16="http://schemas.microsoft.com/office/drawing/2014/main" id="{1C571490-866E-40A2-BA94-3A53BEFB0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05038"/>
            <a:ext cx="7488237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rgbClr val="FFFF00"/>
                </a:solidFill>
              </a:rPr>
              <a:t>Nepředstavující nebezpečí na první pohled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rgbClr val="FFFF00"/>
                </a:solidFill>
              </a:rPr>
              <a:t> Bankovní karta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2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rgbClr val="FFFF00"/>
                </a:solidFill>
              </a:rPr>
              <a:t> Plastový kelímek nebo plastová láhev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2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rgbClr val="FFFF00"/>
                </a:solidFill>
              </a:rPr>
              <a:t> Psací potřeby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2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rgbClr val="FFFF00"/>
                </a:solidFill>
              </a:rPr>
              <a:t> Časopis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2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solidFill>
                  <a:srgbClr val="FFFF00"/>
                </a:solidFill>
              </a:rPr>
              <a:t> Vybavení vojáka (např. baterka atd.)</a:t>
            </a:r>
          </a:p>
        </p:txBody>
      </p:sp>
      <p:sp>
        <p:nvSpPr>
          <p:cNvPr id="140303" name="Text Box 14">
            <a:extLst>
              <a:ext uri="{FF2B5EF4-FFF2-40B4-BE49-F238E27FC236}">
                <a16:creationId xmlns:a16="http://schemas.microsoft.com/office/drawing/2014/main" id="{D97FF8A0-AA4C-4F24-974D-437DA6757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zápatí 4">
            <a:extLst>
              <a:ext uri="{FF2B5EF4-FFF2-40B4-BE49-F238E27FC236}">
                <a16:creationId xmlns:a16="http://schemas.microsoft.com/office/drawing/2014/main" id="{0662A622-033E-46AE-ACDC-894B5018C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6AF73FF-4DB6-4EFF-96D8-96236E0E7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496300" cy="3024188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V roce 1989 vychází nový předpis Těl-1-1.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V roce 1993 byl po veřejné soutěži vybrán nový systém sebeobrany a boje zblízka (</a:t>
            </a:r>
            <a:r>
              <a:rPr lang="cs-CZ" sz="2400" dirty="0" err="1">
                <a:solidFill>
                  <a:schemeClr val="bg1">
                    <a:lumMod val="95000"/>
                  </a:schemeClr>
                </a:solidFill>
              </a:rPr>
              <a:t>Musado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bg1">
                    <a:lumMod val="95000"/>
                  </a:schemeClr>
                </a:solidFill>
              </a:rPr>
              <a:t>Military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bg1">
                    <a:lumMod val="95000"/>
                  </a:schemeClr>
                </a:solidFill>
              </a:rPr>
              <a:t>Combat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bg1">
                    <a:lumMod val="95000"/>
                  </a:schemeClr>
                </a:solidFill>
              </a:rPr>
              <a:t>System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).</a:t>
            </a:r>
          </a:p>
        </p:txBody>
      </p:sp>
      <p:sp>
        <p:nvSpPr>
          <p:cNvPr id="13316" name="WordArt 4">
            <a:extLst>
              <a:ext uri="{FF2B5EF4-FFF2-40B4-BE49-F238E27FC236}">
                <a16:creationId xmlns:a16="http://schemas.microsoft.com/office/drawing/2014/main" id="{F2D21499-8D75-4372-8002-F0DB8D86F0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7313" y="285750"/>
            <a:ext cx="6858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Výcvik boje zblízka ve 20. stol.</a:t>
            </a:r>
          </a:p>
        </p:txBody>
      </p:sp>
      <p:sp>
        <p:nvSpPr>
          <p:cNvPr id="13317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035B28A4-86D6-4D70-A6D5-D5C1A911C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453188"/>
            <a:ext cx="2087562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KONEC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symbol pro zápatí 4">
            <a:extLst>
              <a:ext uri="{FF2B5EF4-FFF2-40B4-BE49-F238E27FC236}">
                <a16:creationId xmlns:a16="http://schemas.microsoft.com/office/drawing/2014/main" id="{F96DCCCB-05C2-497C-9EA6-9B7F5E0C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42339" name="AutoShape 2">
            <a:extLst>
              <a:ext uri="{FF2B5EF4-FFF2-40B4-BE49-F238E27FC236}">
                <a16:creationId xmlns:a16="http://schemas.microsoft.com/office/drawing/2014/main" id="{F4A279CA-999F-4902-9378-01B037965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92150"/>
            <a:ext cx="7488237" cy="1008063"/>
          </a:xfrm>
          <a:prstGeom prst="downArrowCallout">
            <a:avLst>
              <a:gd name="adj1" fmla="val 185709"/>
              <a:gd name="adj2" fmla="val 185709"/>
              <a:gd name="adj3" fmla="val 16667"/>
              <a:gd name="adj4" fmla="val 66667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4000" b="1">
              <a:solidFill>
                <a:srgbClr val="FFFF00"/>
              </a:solidFill>
            </a:endParaRPr>
          </a:p>
        </p:txBody>
      </p:sp>
      <p:sp>
        <p:nvSpPr>
          <p:cNvPr id="142340" name="WordArt 3">
            <a:extLst>
              <a:ext uri="{FF2B5EF4-FFF2-40B4-BE49-F238E27FC236}">
                <a16:creationId xmlns:a16="http://schemas.microsoft.com/office/drawing/2014/main" id="{D3CE0327-C722-47FB-8123-3AFACD37F5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765175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Charakteristika témat</a:t>
            </a:r>
          </a:p>
        </p:txBody>
      </p:sp>
      <p:sp>
        <p:nvSpPr>
          <p:cNvPr id="142341" name="Rectangle 4">
            <a:extLst>
              <a:ext uri="{FF2B5EF4-FFF2-40B4-BE49-F238E27FC236}">
                <a16:creationId xmlns:a16="http://schemas.microsoft.com/office/drawing/2014/main" id="{B93672F1-6FE1-42DB-917F-80698D8C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2342" name="Rectangle 5">
            <a:extLst>
              <a:ext uri="{FF2B5EF4-FFF2-40B4-BE49-F238E27FC236}">
                <a16:creationId xmlns:a16="http://schemas.microsoft.com/office/drawing/2014/main" id="{1948D90C-38FC-43C7-83AD-39D446031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2343" name="Rectangle 6">
            <a:extLst>
              <a:ext uri="{FF2B5EF4-FFF2-40B4-BE49-F238E27FC236}">
                <a16:creationId xmlns:a16="http://schemas.microsoft.com/office/drawing/2014/main" id="{726BAAA6-EFC1-4A2C-98DE-BB9676100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2344" name="Rectangle 7">
            <a:extLst>
              <a:ext uri="{FF2B5EF4-FFF2-40B4-BE49-F238E27FC236}">
                <a16:creationId xmlns:a16="http://schemas.microsoft.com/office/drawing/2014/main" id="{210093B9-33A7-4EC3-A072-44583DFC6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2345" name="Rectangle 8">
            <a:extLst>
              <a:ext uri="{FF2B5EF4-FFF2-40B4-BE49-F238E27FC236}">
                <a16:creationId xmlns:a16="http://schemas.microsoft.com/office/drawing/2014/main" id="{420386A1-BB02-4236-BFA7-8009842DD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2346" name="Rectangle 9">
            <a:extLst>
              <a:ext uri="{FF2B5EF4-FFF2-40B4-BE49-F238E27FC236}">
                <a16:creationId xmlns:a16="http://schemas.microsoft.com/office/drawing/2014/main" id="{2546B10E-7525-475A-95E6-FF853D480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2347" name="Rectangle 10">
            <a:extLst>
              <a:ext uri="{FF2B5EF4-FFF2-40B4-BE49-F238E27FC236}">
                <a16:creationId xmlns:a16="http://schemas.microsoft.com/office/drawing/2014/main" id="{73258100-B5AE-4E3A-A611-6F188DD5A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2348" name="Rectangle 11">
            <a:extLst>
              <a:ext uri="{FF2B5EF4-FFF2-40B4-BE49-F238E27FC236}">
                <a16:creationId xmlns:a16="http://schemas.microsoft.com/office/drawing/2014/main" id="{DBD692A5-9EF6-4EAD-A8E8-903748304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2349" name="Rectangle 12">
            <a:extLst>
              <a:ext uri="{FF2B5EF4-FFF2-40B4-BE49-F238E27FC236}">
                <a16:creationId xmlns:a16="http://schemas.microsoft.com/office/drawing/2014/main" id="{DD5D0233-9426-410E-AEC2-A9E914A21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2350" name="Text Box 13">
            <a:extLst>
              <a:ext uri="{FF2B5EF4-FFF2-40B4-BE49-F238E27FC236}">
                <a16:creationId xmlns:a16="http://schemas.microsoft.com/office/drawing/2014/main" id="{68E6BFE0-C0A3-4A08-8645-EB713B3D6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060575"/>
            <a:ext cx="74882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rgbClr val="FFFF00"/>
                </a:solidFill>
              </a:rPr>
              <a:t>Nejsou na první pohled vidět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rgbClr val="FFFF00"/>
                </a:solidFill>
              </a:rPr>
              <a:t> Žiletka v puse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12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rgbClr val="FFFF00"/>
                </a:solidFill>
              </a:rPr>
              <a:t> Ruka umístěná v kapse, držící malý ostrý předmět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12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rgbClr val="FFFF00"/>
                </a:solidFill>
              </a:rPr>
              <a:t> Ostrý předmět umístěný pod oděvem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endParaRPr lang="cs-CZ" altLang="cs-CZ" sz="12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cs-CZ" altLang="cs-CZ" sz="2400">
                <a:solidFill>
                  <a:srgbClr val="FFFF00"/>
                </a:solidFill>
              </a:rPr>
              <a:t> Kovový předmět umístěný na špičce boty, hole nebo propisovací tužky</a:t>
            </a:r>
          </a:p>
        </p:txBody>
      </p:sp>
      <p:sp>
        <p:nvSpPr>
          <p:cNvPr id="142351" name="Text Box 14">
            <a:extLst>
              <a:ext uri="{FF2B5EF4-FFF2-40B4-BE49-F238E27FC236}">
                <a16:creationId xmlns:a16="http://schemas.microsoft.com/office/drawing/2014/main" id="{7B44BDAA-696A-4ABC-880A-907C86EC0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2352" name="AutoShape 17">
            <a:hlinkClick r:id="" action="ppaction://noaction"/>
            <a:extLst>
              <a:ext uri="{FF2B5EF4-FFF2-40B4-BE49-F238E27FC236}">
                <a16:creationId xmlns:a16="http://schemas.microsoft.com/office/drawing/2014/main" id="{52836262-CDDB-4DF4-878A-6BCABBDC6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597650"/>
            <a:ext cx="1692275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Multimedium</a:t>
            </a:r>
          </a:p>
        </p:txBody>
      </p:sp>
      <p:sp>
        <p:nvSpPr>
          <p:cNvPr id="142353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FAC699BA-6D5B-4909-B0DB-5DE0FC5D3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453188"/>
            <a:ext cx="2087562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KONEC</a:t>
            </a: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Zástupný symbol pro zápatí 4">
            <a:extLst>
              <a:ext uri="{FF2B5EF4-FFF2-40B4-BE49-F238E27FC236}">
                <a16:creationId xmlns:a16="http://schemas.microsoft.com/office/drawing/2014/main" id="{EE71F040-7AE3-4B68-83FD-97D2062B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44387" name="WordArt 3">
            <a:extLst>
              <a:ext uri="{FF2B5EF4-FFF2-40B4-BE49-F238E27FC236}">
                <a16:creationId xmlns:a16="http://schemas.microsoft.com/office/drawing/2014/main" id="{DAA20240-4C7C-47BA-920E-29F05F0CC2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3125" y="357188"/>
            <a:ext cx="48958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Motorické učení</a:t>
            </a:r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12AF2117-59E2-4911-9B97-67C7A3258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B4787087-95DE-401C-A2B3-A53D182B7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4390" name="Rectangle 6">
            <a:extLst>
              <a:ext uri="{FF2B5EF4-FFF2-40B4-BE49-F238E27FC236}">
                <a16:creationId xmlns:a16="http://schemas.microsoft.com/office/drawing/2014/main" id="{55B308E0-65B8-42F6-830A-F598C3E82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4391" name="Rectangle 7">
            <a:extLst>
              <a:ext uri="{FF2B5EF4-FFF2-40B4-BE49-F238E27FC236}">
                <a16:creationId xmlns:a16="http://schemas.microsoft.com/office/drawing/2014/main" id="{34037C5B-E403-4E5A-B111-EA1E50D0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4392" name="Rectangle 8">
            <a:extLst>
              <a:ext uri="{FF2B5EF4-FFF2-40B4-BE49-F238E27FC236}">
                <a16:creationId xmlns:a16="http://schemas.microsoft.com/office/drawing/2014/main" id="{07D80FBB-F55C-4A30-94FD-7CF57B4E7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4393" name="Rectangle 9">
            <a:extLst>
              <a:ext uri="{FF2B5EF4-FFF2-40B4-BE49-F238E27FC236}">
                <a16:creationId xmlns:a16="http://schemas.microsoft.com/office/drawing/2014/main" id="{7F0BBC06-AA73-459D-90DF-90A349C31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4394" name="Rectangle 10">
            <a:extLst>
              <a:ext uri="{FF2B5EF4-FFF2-40B4-BE49-F238E27FC236}">
                <a16:creationId xmlns:a16="http://schemas.microsoft.com/office/drawing/2014/main" id="{97136B0A-508E-4900-B0F7-A7C666EEC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4395" name="Rectangle 11">
            <a:extLst>
              <a:ext uri="{FF2B5EF4-FFF2-40B4-BE49-F238E27FC236}">
                <a16:creationId xmlns:a16="http://schemas.microsoft.com/office/drawing/2014/main" id="{53B8DB84-DCE3-49F0-B46E-730E068E0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4396" name="Rectangle 12">
            <a:extLst>
              <a:ext uri="{FF2B5EF4-FFF2-40B4-BE49-F238E27FC236}">
                <a16:creationId xmlns:a16="http://schemas.microsoft.com/office/drawing/2014/main" id="{DB4CAC0F-08A2-4B22-8B07-DA05F427C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4397" name="Text Box 13">
            <a:extLst>
              <a:ext uri="{FF2B5EF4-FFF2-40B4-BE49-F238E27FC236}">
                <a16:creationId xmlns:a16="http://schemas.microsoft.com/office/drawing/2014/main" id="{6CA01A61-35A2-4A1E-8855-034BAE04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4398" name="Text Box 15">
            <a:extLst>
              <a:ext uri="{FF2B5EF4-FFF2-40B4-BE49-F238E27FC236}">
                <a16:creationId xmlns:a16="http://schemas.microsoft.com/office/drawing/2014/main" id="{A152CEC0-8D34-4210-B623-8BB6562DA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33600"/>
            <a:ext cx="59277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Kritické procesy pohybové dovednosti</a:t>
            </a:r>
            <a:r>
              <a:rPr lang="cs-CZ" altLang="cs-CZ" sz="240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Vnímání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Rozhodnutí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Vyprodukování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Zástupný symbol pro zápatí 4">
            <a:extLst>
              <a:ext uri="{FF2B5EF4-FFF2-40B4-BE49-F238E27FC236}">
                <a16:creationId xmlns:a16="http://schemas.microsoft.com/office/drawing/2014/main" id="{38083BB7-77F0-4108-9633-CC79A68A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46435" name="WordArt 3">
            <a:extLst>
              <a:ext uri="{FF2B5EF4-FFF2-40B4-BE49-F238E27FC236}">
                <a16:creationId xmlns:a16="http://schemas.microsoft.com/office/drawing/2014/main" id="{3F807F4C-B2A9-4C3A-A7F4-2C2CC383EF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1688" y="428625"/>
            <a:ext cx="48958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Motorické učení</a:t>
            </a:r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B8B19C70-63F6-44C5-BB19-50F23646F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652F2B97-7215-4CDC-8C1B-283AAA176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6438" name="Rectangle 6">
            <a:extLst>
              <a:ext uri="{FF2B5EF4-FFF2-40B4-BE49-F238E27FC236}">
                <a16:creationId xmlns:a16="http://schemas.microsoft.com/office/drawing/2014/main" id="{A1EB277D-4231-4466-AEEF-B480A6013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6439" name="Rectangle 7">
            <a:extLst>
              <a:ext uri="{FF2B5EF4-FFF2-40B4-BE49-F238E27FC236}">
                <a16:creationId xmlns:a16="http://schemas.microsoft.com/office/drawing/2014/main" id="{ED26D07A-7D8B-47C5-AFBB-BB041D24F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6440" name="Rectangle 8">
            <a:extLst>
              <a:ext uri="{FF2B5EF4-FFF2-40B4-BE49-F238E27FC236}">
                <a16:creationId xmlns:a16="http://schemas.microsoft.com/office/drawing/2014/main" id="{65295A7F-22CE-41FA-95AB-A8D9E9961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6441" name="Rectangle 9">
            <a:extLst>
              <a:ext uri="{FF2B5EF4-FFF2-40B4-BE49-F238E27FC236}">
                <a16:creationId xmlns:a16="http://schemas.microsoft.com/office/drawing/2014/main" id="{C99DD46B-9A49-42FA-90FC-34E646A87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6442" name="Rectangle 10">
            <a:extLst>
              <a:ext uri="{FF2B5EF4-FFF2-40B4-BE49-F238E27FC236}">
                <a16:creationId xmlns:a16="http://schemas.microsoft.com/office/drawing/2014/main" id="{89D76771-973E-4993-8DC9-46A5F4E8B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6443" name="Rectangle 11">
            <a:extLst>
              <a:ext uri="{FF2B5EF4-FFF2-40B4-BE49-F238E27FC236}">
                <a16:creationId xmlns:a16="http://schemas.microsoft.com/office/drawing/2014/main" id="{4085C2D2-AF94-42E1-A2BA-55590A80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6444" name="Rectangle 12">
            <a:extLst>
              <a:ext uri="{FF2B5EF4-FFF2-40B4-BE49-F238E27FC236}">
                <a16:creationId xmlns:a16="http://schemas.microsoft.com/office/drawing/2014/main" id="{04CB70CE-652F-48C6-A540-AC5E798BA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6445" name="Text Box 13">
            <a:extLst>
              <a:ext uri="{FF2B5EF4-FFF2-40B4-BE49-F238E27FC236}">
                <a16:creationId xmlns:a16="http://schemas.microsoft.com/office/drawing/2014/main" id="{F84D9D47-403D-4F1A-8967-0C5C8FBC4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6446" name="Text Box 15">
            <a:extLst>
              <a:ext uri="{FF2B5EF4-FFF2-40B4-BE49-F238E27FC236}">
                <a16:creationId xmlns:a16="http://schemas.microsoft.com/office/drawing/2014/main" id="{9062AACF-21DE-4BAA-B723-2F0A12E04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928813"/>
            <a:ext cx="389413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Druhy motorického učení</a:t>
            </a: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Nápodobou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Instrukční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Zpětnovazební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Problémové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Ideomotorické</a:t>
            </a: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Zástupný symbol pro zápatí 4">
            <a:extLst>
              <a:ext uri="{FF2B5EF4-FFF2-40B4-BE49-F238E27FC236}">
                <a16:creationId xmlns:a16="http://schemas.microsoft.com/office/drawing/2014/main" id="{AFDE0EDF-B4C5-469D-95F3-CF968127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48483" name="Rectangle 4">
            <a:extLst>
              <a:ext uri="{FF2B5EF4-FFF2-40B4-BE49-F238E27FC236}">
                <a16:creationId xmlns:a16="http://schemas.microsoft.com/office/drawing/2014/main" id="{6D8BC095-F0E4-4C9D-BF58-53A246637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8484" name="Rectangle 5">
            <a:extLst>
              <a:ext uri="{FF2B5EF4-FFF2-40B4-BE49-F238E27FC236}">
                <a16:creationId xmlns:a16="http://schemas.microsoft.com/office/drawing/2014/main" id="{68142E17-D6B5-4119-8276-6F646A132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8485" name="Rectangle 6">
            <a:extLst>
              <a:ext uri="{FF2B5EF4-FFF2-40B4-BE49-F238E27FC236}">
                <a16:creationId xmlns:a16="http://schemas.microsoft.com/office/drawing/2014/main" id="{E7B7ACA9-9DE9-46F2-9C90-59CE82B61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8486" name="Rectangle 7">
            <a:extLst>
              <a:ext uri="{FF2B5EF4-FFF2-40B4-BE49-F238E27FC236}">
                <a16:creationId xmlns:a16="http://schemas.microsoft.com/office/drawing/2014/main" id="{DFA0D5E6-4802-46C7-A4D8-71F0D5884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8487" name="Rectangle 8">
            <a:extLst>
              <a:ext uri="{FF2B5EF4-FFF2-40B4-BE49-F238E27FC236}">
                <a16:creationId xmlns:a16="http://schemas.microsoft.com/office/drawing/2014/main" id="{423C9EE5-F1B3-461B-A875-1A6F291A9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8488" name="Rectangle 9">
            <a:extLst>
              <a:ext uri="{FF2B5EF4-FFF2-40B4-BE49-F238E27FC236}">
                <a16:creationId xmlns:a16="http://schemas.microsoft.com/office/drawing/2014/main" id="{59DB83BF-7096-4C5F-A856-324751551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8489" name="Rectangle 10">
            <a:extLst>
              <a:ext uri="{FF2B5EF4-FFF2-40B4-BE49-F238E27FC236}">
                <a16:creationId xmlns:a16="http://schemas.microsoft.com/office/drawing/2014/main" id="{4895587C-DBCA-4EE0-9756-9BA40A7B6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8490" name="Rectangle 11">
            <a:extLst>
              <a:ext uri="{FF2B5EF4-FFF2-40B4-BE49-F238E27FC236}">
                <a16:creationId xmlns:a16="http://schemas.microsoft.com/office/drawing/2014/main" id="{10E7DCAA-62E7-4189-B2E7-90FB16040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8491" name="Rectangle 12">
            <a:extLst>
              <a:ext uri="{FF2B5EF4-FFF2-40B4-BE49-F238E27FC236}">
                <a16:creationId xmlns:a16="http://schemas.microsoft.com/office/drawing/2014/main" id="{4121ED5D-EEA3-407B-883D-AABA2142F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8492" name="Text Box 13">
            <a:extLst>
              <a:ext uri="{FF2B5EF4-FFF2-40B4-BE49-F238E27FC236}">
                <a16:creationId xmlns:a16="http://schemas.microsoft.com/office/drawing/2014/main" id="{CA037E14-C024-45EE-A6AB-6F64AF648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48493" name="Text Box 15">
            <a:extLst>
              <a:ext uri="{FF2B5EF4-FFF2-40B4-BE49-F238E27FC236}">
                <a16:creationId xmlns:a16="http://schemas.microsoft.com/office/drawing/2014/main" id="{35C6B945-1B9C-4AA4-B009-060720212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33600"/>
            <a:ext cx="7381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Ovlivňující faktory motorického učení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Pozornost </a:t>
            </a:r>
            <a:r>
              <a:rPr lang="cs-CZ" altLang="cs-CZ" sz="2000">
                <a:solidFill>
                  <a:schemeClr val="bg1"/>
                </a:solidFill>
              </a:rPr>
              <a:t>(stupeň pohotovosti k dané situaci; selekce vjemů)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Paměť </a:t>
            </a:r>
            <a:r>
              <a:rPr lang="cs-CZ" altLang="cs-CZ" sz="2000">
                <a:solidFill>
                  <a:schemeClr val="bg1"/>
                </a:solidFill>
              </a:rPr>
              <a:t>(krátkodobá, střednědobá a dlouhodobá)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Rozhodování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Zpětná vazba</a:t>
            </a:r>
          </a:p>
        </p:txBody>
      </p:sp>
      <p:sp>
        <p:nvSpPr>
          <p:cNvPr id="148494" name="WordArt 16">
            <a:extLst>
              <a:ext uri="{FF2B5EF4-FFF2-40B4-BE49-F238E27FC236}">
                <a16:creationId xmlns:a16="http://schemas.microsoft.com/office/drawing/2014/main" id="{B0152C75-FAA4-461F-A371-323E020693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4563" y="357188"/>
            <a:ext cx="48958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Motorické učení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Zástupný symbol pro zápatí 4">
            <a:extLst>
              <a:ext uri="{FF2B5EF4-FFF2-40B4-BE49-F238E27FC236}">
                <a16:creationId xmlns:a16="http://schemas.microsoft.com/office/drawing/2014/main" id="{26EB6467-B14A-49E8-80AD-B25C6D7F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70D9628F-AC2D-44B9-A72E-2BF1FDFE0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421BB8D1-E6A1-40B8-A56D-542DFDA09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D24ED941-7C0A-4105-975C-D174D4D97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41645994-0E10-4F1E-B0F0-72A550AD0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0535" name="Rectangle 7">
            <a:extLst>
              <a:ext uri="{FF2B5EF4-FFF2-40B4-BE49-F238E27FC236}">
                <a16:creationId xmlns:a16="http://schemas.microsoft.com/office/drawing/2014/main" id="{0B87ADAA-826B-4ED9-98E3-8EE68E53E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0536" name="Rectangle 8">
            <a:extLst>
              <a:ext uri="{FF2B5EF4-FFF2-40B4-BE49-F238E27FC236}">
                <a16:creationId xmlns:a16="http://schemas.microsoft.com/office/drawing/2014/main" id="{734A01B2-61FA-4BCD-AB72-52AC5466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0537" name="Rectangle 9">
            <a:extLst>
              <a:ext uri="{FF2B5EF4-FFF2-40B4-BE49-F238E27FC236}">
                <a16:creationId xmlns:a16="http://schemas.microsoft.com/office/drawing/2014/main" id="{806599DA-CDC5-4901-8728-96B77C7C4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0538" name="Rectangle 10">
            <a:extLst>
              <a:ext uri="{FF2B5EF4-FFF2-40B4-BE49-F238E27FC236}">
                <a16:creationId xmlns:a16="http://schemas.microsoft.com/office/drawing/2014/main" id="{432B1957-96F8-43A9-9D34-C34762E6A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0539" name="Rectangle 11">
            <a:extLst>
              <a:ext uri="{FF2B5EF4-FFF2-40B4-BE49-F238E27FC236}">
                <a16:creationId xmlns:a16="http://schemas.microsoft.com/office/drawing/2014/main" id="{694BCC96-6758-4DCA-BB4B-B32E6E6AF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0540" name="Text Box 12">
            <a:extLst>
              <a:ext uri="{FF2B5EF4-FFF2-40B4-BE49-F238E27FC236}">
                <a16:creationId xmlns:a16="http://schemas.microsoft.com/office/drawing/2014/main" id="{F151EE03-0E7D-42A2-9B78-3F504E85E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0541" name="Text Box 13">
            <a:extLst>
              <a:ext uri="{FF2B5EF4-FFF2-40B4-BE49-F238E27FC236}">
                <a16:creationId xmlns:a16="http://schemas.microsoft.com/office/drawing/2014/main" id="{EC5C5EB4-9DC2-4173-B396-5A6C81A0F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33600"/>
            <a:ext cx="68881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Fáze osvojování motorických dovedností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Hrubá koordinace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</a:rPr>
              <a:t>			                  </a:t>
            </a:r>
            <a:r>
              <a:rPr lang="cs-CZ" altLang="cs-CZ" sz="1800" b="1">
                <a:solidFill>
                  <a:schemeClr val="bg1"/>
                </a:solidFill>
              </a:rPr>
              <a:t>NÁCVIK</a:t>
            </a:r>
            <a:endParaRPr lang="cs-CZ" altLang="cs-CZ" sz="12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Jemná koordinace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</a:rPr>
              <a:t>			                 </a:t>
            </a:r>
            <a:r>
              <a:rPr lang="cs-CZ" altLang="cs-CZ" sz="1200" b="1">
                <a:solidFill>
                  <a:schemeClr val="bg1"/>
                </a:solidFill>
              </a:rPr>
              <a:t> </a:t>
            </a:r>
            <a:r>
              <a:rPr lang="cs-CZ" altLang="cs-CZ" sz="1800" b="1">
                <a:solidFill>
                  <a:schemeClr val="bg1"/>
                </a:solidFill>
              </a:rPr>
              <a:t>ZDOKONALOVACÍ VÝCVIK</a:t>
            </a:r>
            <a:endParaRPr lang="cs-CZ" altLang="cs-CZ" sz="12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Automatizace	</a:t>
            </a:r>
            <a:endParaRPr lang="cs-CZ" altLang="cs-CZ" sz="24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Otevřená dovednost</a:t>
            </a:r>
          </a:p>
        </p:txBody>
      </p:sp>
      <p:sp>
        <p:nvSpPr>
          <p:cNvPr id="150542" name="WordArt 14">
            <a:extLst>
              <a:ext uri="{FF2B5EF4-FFF2-40B4-BE49-F238E27FC236}">
                <a16:creationId xmlns:a16="http://schemas.microsoft.com/office/drawing/2014/main" id="{79F5F0A1-26F5-41FC-946A-03700D6767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357188"/>
            <a:ext cx="48958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Motorické učení</a:t>
            </a:r>
          </a:p>
        </p:txBody>
      </p:sp>
      <p:grpSp>
        <p:nvGrpSpPr>
          <p:cNvPr id="150543" name="Pravá složená závorka 15">
            <a:extLst>
              <a:ext uri="{FF2B5EF4-FFF2-40B4-BE49-F238E27FC236}">
                <a16:creationId xmlns:a16="http://schemas.microsoft.com/office/drawing/2014/main" id="{1E85B4DF-4667-43A3-922D-33DE07D4C930}"/>
              </a:ext>
            </a:extLst>
          </p:cNvPr>
          <p:cNvGrpSpPr>
            <a:grpSpLocks/>
          </p:cNvGrpSpPr>
          <p:nvPr/>
        </p:nvGrpSpPr>
        <p:grpSpPr bwMode="auto">
          <a:xfrm>
            <a:off x="3279775" y="2908300"/>
            <a:ext cx="950913" cy="682625"/>
            <a:chOff x="2066" y="1832"/>
            <a:chExt cx="599" cy="430"/>
          </a:xfrm>
        </p:grpSpPr>
        <p:pic>
          <p:nvPicPr>
            <p:cNvPr id="150547" name="Pravá složená závorka 15">
              <a:extLst>
                <a:ext uri="{FF2B5EF4-FFF2-40B4-BE49-F238E27FC236}">
                  <a16:creationId xmlns:a16="http://schemas.microsoft.com/office/drawing/2014/main" id="{E296A962-715A-4478-AA76-F0DE1A799F7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" y="1832"/>
              <a:ext cx="599" cy="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48" name="Text Box 16">
              <a:extLst>
                <a:ext uri="{FF2B5EF4-FFF2-40B4-BE49-F238E27FC236}">
                  <a16:creationId xmlns:a16="http://schemas.microsoft.com/office/drawing/2014/main" id="{8204E09F-F09A-49BE-822D-DDCBD94A6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0" y="1855"/>
              <a:ext cx="207" cy="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800"/>
            </a:p>
          </p:txBody>
        </p:sp>
      </p:grpSp>
      <p:grpSp>
        <p:nvGrpSpPr>
          <p:cNvPr id="150544" name="Pravá složená závorka 19">
            <a:extLst>
              <a:ext uri="{FF2B5EF4-FFF2-40B4-BE49-F238E27FC236}">
                <a16:creationId xmlns:a16="http://schemas.microsoft.com/office/drawing/2014/main" id="{E1FB9D70-91E0-44F1-94BF-ED79B8952F64}"/>
              </a:ext>
            </a:extLst>
          </p:cNvPr>
          <p:cNvGrpSpPr>
            <a:grpSpLocks/>
          </p:cNvGrpSpPr>
          <p:nvPr/>
        </p:nvGrpSpPr>
        <p:grpSpPr bwMode="auto">
          <a:xfrm>
            <a:off x="3279775" y="3554413"/>
            <a:ext cx="950913" cy="676275"/>
            <a:chOff x="2066" y="2239"/>
            <a:chExt cx="599" cy="426"/>
          </a:xfrm>
        </p:grpSpPr>
        <p:pic>
          <p:nvPicPr>
            <p:cNvPr id="150545" name="Pravá složená závorka 19">
              <a:extLst>
                <a:ext uri="{FF2B5EF4-FFF2-40B4-BE49-F238E27FC236}">
                  <a16:creationId xmlns:a16="http://schemas.microsoft.com/office/drawing/2014/main" id="{8EB471A0-EADC-47E9-A997-591F368D44B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" y="2239"/>
              <a:ext cx="599" cy="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46" name="Text Box 19">
              <a:extLst>
                <a:ext uri="{FF2B5EF4-FFF2-40B4-BE49-F238E27FC236}">
                  <a16:creationId xmlns:a16="http://schemas.microsoft.com/office/drawing/2014/main" id="{AB14F9B3-6A1D-417C-AFB8-798921200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0" y="2260"/>
              <a:ext cx="207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Zástupný symbol pro zápatí 4">
            <a:extLst>
              <a:ext uri="{FF2B5EF4-FFF2-40B4-BE49-F238E27FC236}">
                <a16:creationId xmlns:a16="http://schemas.microsoft.com/office/drawing/2014/main" id="{1ADEF9C6-87C0-4EF5-8FF5-0F46516E5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243B47F-0DDB-42E7-B414-6E9E9160D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5923A2D0-57A7-4106-8CB1-BCAD64E4B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92885F76-D58A-45A4-8DBA-46A91FFFF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530415DB-DF33-4140-A0B5-258F6683C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9E513A43-50B7-424B-BB73-A0A1BB85E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2584" name="Rectangle 8">
            <a:extLst>
              <a:ext uri="{FF2B5EF4-FFF2-40B4-BE49-F238E27FC236}">
                <a16:creationId xmlns:a16="http://schemas.microsoft.com/office/drawing/2014/main" id="{F47EBDC4-9D1B-431F-8E13-58672E23E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2585" name="Rectangle 9">
            <a:extLst>
              <a:ext uri="{FF2B5EF4-FFF2-40B4-BE49-F238E27FC236}">
                <a16:creationId xmlns:a16="http://schemas.microsoft.com/office/drawing/2014/main" id="{3AE19507-5960-460A-A633-85F872B8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2586" name="Rectangle 10">
            <a:extLst>
              <a:ext uri="{FF2B5EF4-FFF2-40B4-BE49-F238E27FC236}">
                <a16:creationId xmlns:a16="http://schemas.microsoft.com/office/drawing/2014/main" id="{CB5EBF25-2332-4E6E-8A35-B1A38C651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2587" name="Rectangle 11">
            <a:extLst>
              <a:ext uri="{FF2B5EF4-FFF2-40B4-BE49-F238E27FC236}">
                <a16:creationId xmlns:a16="http://schemas.microsoft.com/office/drawing/2014/main" id="{BC9F9A26-ACA9-47FC-98A5-8DA622678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2588" name="Text Box 12">
            <a:extLst>
              <a:ext uri="{FF2B5EF4-FFF2-40B4-BE49-F238E27FC236}">
                <a16:creationId xmlns:a16="http://schemas.microsoft.com/office/drawing/2014/main" id="{FF95B77B-593E-4D01-B7A9-8DBE43C02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2589" name="WordArt 14">
            <a:extLst>
              <a:ext uri="{FF2B5EF4-FFF2-40B4-BE49-F238E27FC236}">
                <a16:creationId xmlns:a16="http://schemas.microsoft.com/office/drawing/2014/main" id="{D547E2AA-88F9-45C3-BC75-0983DE52B8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333375"/>
            <a:ext cx="48958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Motorické učení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C7EB01A-ACCC-421E-B90E-0BB875C04B4C}"/>
              </a:ext>
            </a:extLst>
          </p:cNvPr>
          <p:cNvSpPr/>
          <p:nvPr/>
        </p:nvSpPr>
        <p:spPr>
          <a:xfrm>
            <a:off x="2786063" y="4643438"/>
            <a:ext cx="1214437" cy="8572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6E04E29-BBF9-464A-BC17-64938FBB4FA6}"/>
              </a:ext>
            </a:extLst>
          </p:cNvPr>
          <p:cNvSpPr/>
          <p:nvPr/>
        </p:nvSpPr>
        <p:spPr>
          <a:xfrm>
            <a:off x="4000500" y="3571875"/>
            <a:ext cx="500063" cy="19288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7A0E947-B992-4D0E-87D6-09DCB766A039}"/>
              </a:ext>
            </a:extLst>
          </p:cNvPr>
          <p:cNvSpPr/>
          <p:nvPr/>
        </p:nvSpPr>
        <p:spPr>
          <a:xfrm>
            <a:off x="4500562" y="3571876"/>
            <a:ext cx="2214578" cy="192882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53C391-46D4-4D5A-A1BF-FEAE7A3E9F06}"/>
              </a:ext>
            </a:extLst>
          </p:cNvPr>
          <p:cNvSpPr/>
          <p:nvPr/>
        </p:nvSpPr>
        <p:spPr>
          <a:xfrm>
            <a:off x="6715125" y="2786063"/>
            <a:ext cx="1000125" cy="2714625"/>
          </a:xfrm>
          <a:prstGeom prst="rect">
            <a:avLst/>
          </a:prstGeom>
          <a:solidFill>
            <a:srgbClr val="FFC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6" name="Volný tvar 15">
            <a:extLst>
              <a:ext uri="{FF2B5EF4-FFF2-40B4-BE49-F238E27FC236}">
                <a16:creationId xmlns:a16="http://schemas.microsoft.com/office/drawing/2014/main" id="{8662DC1E-1735-453E-8D83-983229D2BBA2}"/>
              </a:ext>
            </a:extLst>
          </p:cNvPr>
          <p:cNvSpPr/>
          <p:nvPr/>
        </p:nvSpPr>
        <p:spPr>
          <a:xfrm>
            <a:off x="2755900" y="2882900"/>
            <a:ext cx="5346700" cy="2387600"/>
          </a:xfrm>
          <a:custGeom>
            <a:avLst/>
            <a:gdLst>
              <a:gd name="connsiteX0" fmla="*/ 0 w 5346700"/>
              <a:gd name="connsiteY0" fmla="*/ 2387600 h 2387600"/>
              <a:gd name="connsiteX1" fmla="*/ 114300 w 5346700"/>
              <a:gd name="connsiteY1" fmla="*/ 2362200 h 2387600"/>
              <a:gd name="connsiteX2" fmla="*/ 190500 w 5346700"/>
              <a:gd name="connsiteY2" fmla="*/ 2311400 h 2387600"/>
              <a:gd name="connsiteX3" fmla="*/ 266700 w 5346700"/>
              <a:gd name="connsiteY3" fmla="*/ 2286000 h 2387600"/>
              <a:gd name="connsiteX4" fmla="*/ 304800 w 5346700"/>
              <a:gd name="connsiteY4" fmla="*/ 2273300 h 2387600"/>
              <a:gd name="connsiteX5" fmla="*/ 431800 w 5346700"/>
              <a:gd name="connsiteY5" fmla="*/ 2260600 h 2387600"/>
              <a:gd name="connsiteX6" fmla="*/ 469900 w 5346700"/>
              <a:gd name="connsiteY6" fmla="*/ 2247900 h 2387600"/>
              <a:gd name="connsiteX7" fmla="*/ 571500 w 5346700"/>
              <a:gd name="connsiteY7" fmla="*/ 2222500 h 2387600"/>
              <a:gd name="connsiteX8" fmla="*/ 711200 w 5346700"/>
              <a:gd name="connsiteY8" fmla="*/ 2133600 h 2387600"/>
              <a:gd name="connsiteX9" fmla="*/ 812800 w 5346700"/>
              <a:gd name="connsiteY9" fmla="*/ 2095500 h 2387600"/>
              <a:gd name="connsiteX10" fmla="*/ 863600 w 5346700"/>
              <a:gd name="connsiteY10" fmla="*/ 2082800 h 2387600"/>
              <a:gd name="connsiteX11" fmla="*/ 939800 w 5346700"/>
              <a:gd name="connsiteY11" fmla="*/ 2032000 h 2387600"/>
              <a:gd name="connsiteX12" fmla="*/ 965200 w 5346700"/>
              <a:gd name="connsiteY12" fmla="*/ 1993900 h 2387600"/>
              <a:gd name="connsiteX13" fmla="*/ 1003300 w 5346700"/>
              <a:gd name="connsiteY13" fmla="*/ 1981200 h 2387600"/>
              <a:gd name="connsiteX14" fmla="*/ 1143000 w 5346700"/>
              <a:gd name="connsiteY14" fmla="*/ 1968500 h 2387600"/>
              <a:gd name="connsiteX15" fmla="*/ 1206500 w 5346700"/>
              <a:gd name="connsiteY15" fmla="*/ 1955800 h 2387600"/>
              <a:gd name="connsiteX16" fmla="*/ 1231900 w 5346700"/>
              <a:gd name="connsiteY16" fmla="*/ 1917700 h 2387600"/>
              <a:gd name="connsiteX17" fmla="*/ 1295400 w 5346700"/>
              <a:gd name="connsiteY17" fmla="*/ 1689100 h 2387600"/>
              <a:gd name="connsiteX18" fmla="*/ 1409700 w 5346700"/>
              <a:gd name="connsiteY18" fmla="*/ 1612900 h 2387600"/>
              <a:gd name="connsiteX19" fmla="*/ 1447800 w 5346700"/>
              <a:gd name="connsiteY19" fmla="*/ 1587500 h 2387600"/>
              <a:gd name="connsiteX20" fmla="*/ 1485900 w 5346700"/>
              <a:gd name="connsiteY20" fmla="*/ 1562100 h 2387600"/>
              <a:gd name="connsiteX21" fmla="*/ 1524000 w 5346700"/>
              <a:gd name="connsiteY21" fmla="*/ 1409700 h 2387600"/>
              <a:gd name="connsiteX22" fmla="*/ 1600200 w 5346700"/>
              <a:gd name="connsiteY22" fmla="*/ 1358900 h 2387600"/>
              <a:gd name="connsiteX23" fmla="*/ 1638300 w 5346700"/>
              <a:gd name="connsiteY23" fmla="*/ 1333500 h 2387600"/>
              <a:gd name="connsiteX24" fmla="*/ 1663700 w 5346700"/>
              <a:gd name="connsiteY24" fmla="*/ 1295400 h 2387600"/>
              <a:gd name="connsiteX25" fmla="*/ 1701800 w 5346700"/>
              <a:gd name="connsiteY25" fmla="*/ 1257300 h 2387600"/>
              <a:gd name="connsiteX26" fmla="*/ 1739900 w 5346700"/>
              <a:gd name="connsiteY26" fmla="*/ 1168400 h 2387600"/>
              <a:gd name="connsiteX27" fmla="*/ 2082800 w 5346700"/>
              <a:gd name="connsiteY27" fmla="*/ 1130300 h 2387600"/>
              <a:gd name="connsiteX28" fmla="*/ 2628900 w 5346700"/>
              <a:gd name="connsiteY28" fmla="*/ 1117600 h 2387600"/>
              <a:gd name="connsiteX29" fmla="*/ 3619500 w 5346700"/>
              <a:gd name="connsiteY29" fmla="*/ 1104900 h 2387600"/>
              <a:gd name="connsiteX30" fmla="*/ 3657600 w 5346700"/>
              <a:gd name="connsiteY30" fmla="*/ 1130300 h 2387600"/>
              <a:gd name="connsiteX31" fmla="*/ 3924300 w 5346700"/>
              <a:gd name="connsiteY31" fmla="*/ 1130300 h 2387600"/>
              <a:gd name="connsiteX32" fmla="*/ 4013200 w 5346700"/>
              <a:gd name="connsiteY32" fmla="*/ 1041400 h 2387600"/>
              <a:gd name="connsiteX33" fmla="*/ 4064000 w 5346700"/>
              <a:gd name="connsiteY33" fmla="*/ 965200 h 2387600"/>
              <a:gd name="connsiteX34" fmla="*/ 4089400 w 5346700"/>
              <a:gd name="connsiteY34" fmla="*/ 927100 h 2387600"/>
              <a:gd name="connsiteX35" fmla="*/ 4127500 w 5346700"/>
              <a:gd name="connsiteY35" fmla="*/ 901700 h 2387600"/>
              <a:gd name="connsiteX36" fmla="*/ 4178300 w 5346700"/>
              <a:gd name="connsiteY36" fmla="*/ 838200 h 2387600"/>
              <a:gd name="connsiteX37" fmla="*/ 4241800 w 5346700"/>
              <a:gd name="connsiteY37" fmla="*/ 774700 h 2387600"/>
              <a:gd name="connsiteX38" fmla="*/ 4279900 w 5346700"/>
              <a:gd name="connsiteY38" fmla="*/ 1092200 h 2387600"/>
              <a:gd name="connsiteX39" fmla="*/ 4318000 w 5346700"/>
              <a:gd name="connsiteY39" fmla="*/ 1168400 h 2387600"/>
              <a:gd name="connsiteX40" fmla="*/ 4330700 w 5346700"/>
              <a:gd name="connsiteY40" fmla="*/ 1206500 h 2387600"/>
              <a:gd name="connsiteX41" fmla="*/ 4343400 w 5346700"/>
              <a:gd name="connsiteY41" fmla="*/ 1308100 h 2387600"/>
              <a:gd name="connsiteX42" fmla="*/ 4356100 w 5346700"/>
              <a:gd name="connsiteY42" fmla="*/ 1346200 h 2387600"/>
              <a:gd name="connsiteX43" fmla="*/ 4368800 w 5346700"/>
              <a:gd name="connsiteY43" fmla="*/ 1397000 h 2387600"/>
              <a:gd name="connsiteX44" fmla="*/ 4445000 w 5346700"/>
              <a:gd name="connsiteY44" fmla="*/ 1384300 h 2387600"/>
              <a:gd name="connsiteX45" fmla="*/ 4470400 w 5346700"/>
              <a:gd name="connsiteY45" fmla="*/ 1308100 h 2387600"/>
              <a:gd name="connsiteX46" fmla="*/ 4483100 w 5346700"/>
              <a:gd name="connsiteY46" fmla="*/ 812800 h 2387600"/>
              <a:gd name="connsiteX47" fmla="*/ 4495800 w 5346700"/>
              <a:gd name="connsiteY47" fmla="*/ 774700 h 2387600"/>
              <a:gd name="connsiteX48" fmla="*/ 4546600 w 5346700"/>
              <a:gd name="connsiteY48" fmla="*/ 762000 h 2387600"/>
              <a:gd name="connsiteX49" fmla="*/ 4584700 w 5346700"/>
              <a:gd name="connsiteY49" fmla="*/ 749300 h 2387600"/>
              <a:gd name="connsiteX50" fmla="*/ 4699000 w 5346700"/>
              <a:gd name="connsiteY50" fmla="*/ 838200 h 2387600"/>
              <a:gd name="connsiteX51" fmla="*/ 4737100 w 5346700"/>
              <a:gd name="connsiteY51" fmla="*/ 863600 h 2387600"/>
              <a:gd name="connsiteX52" fmla="*/ 4775200 w 5346700"/>
              <a:gd name="connsiteY52" fmla="*/ 914400 h 2387600"/>
              <a:gd name="connsiteX53" fmla="*/ 4838700 w 5346700"/>
              <a:gd name="connsiteY53" fmla="*/ 1041400 h 2387600"/>
              <a:gd name="connsiteX54" fmla="*/ 4851400 w 5346700"/>
              <a:gd name="connsiteY54" fmla="*/ 1409700 h 2387600"/>
              <a:gd name="connsiteX55" fmla="*/ 4876800 w 5346700"/>
              <a:gd name="connsiteY55" fmla="*/ 1485900 h 2387600"/>
              <a:gd name="connsiteX56" fmla="*/ 4902200 w 5346700"/>
              <a:gd name="connsiteY56" fmla="*/ 1562100 h 2387600"/>
              <a:gd name="connsiteX57" fmla="*/ 4914900 w 5346700"/>
              <a:gd name="connsiteY57" fmla="*/ 1600200 h 2387600"/>
              <a:gd name="connsiteX58" fmla="*/ 4927600 w 5346700"/>
              <a:gd name="connsiteY58" fmla="*/ 1676400 h 2387600"/>
              <a:gd name="connsiteX59" fmla="*/ 4978400 w 5346700"/>
              <a:gd name="connsiteY59" fmla="*/ 1638300 h 2387600"/>
              <a:gd name="connsiteX60" fmla="*/ 5016500 w 5346700"/>
              <a:gd name="connsiteY60" fmla="*/ 1600200 h 2387600"/>
              <a:gd name="connsiteX61" fmla="*/ 5054600 w 5346700"/>
              <a:gd name="connsiteY61" fmla="*/ 1587500 h 2387600"/>
              <a:gd name="connsiteX62" fmla="*/ 5092700 w 5346700"/>
              <a:gd name="connsiteY62" fmla="*/ 1562100 h 2387600"/>
              <a:gd name="connsiteX63" fmla="*/ 5092700 w 5346700"/>
              <a:gd name="connsiteY63" fmla="*/ 850900 h 2387600"/>
              <a:gd name="connsiteX64" fmla="*/ 5016500 w 5346700"/>
              <a:gd name="connsiteY64" fmla="*/ 711200 h 2387600"/>
              <a:gd name="connsiteX65" fmla="*/ 5003800 w 5346700"/>
              <a:gd name="connsiteY65" fmla="*/ 673100 h 2387600"/>
              <a:gd name="connsiteX66" fmla="*/ 5080000 w 5346700"/>
              <a:gd name="connsiteY66" fmla="*/ 139700 h 2387600"/>
              <a:gd name="connsiteX67" fmla="*/ 5143500 w 5346700"/>
              <a:gd name="connsiteY67" fmla="*/ 127000 h 2387600"/>
              <a:gd name="connsiteX68" fmla="*/ 5219700 w 5346700"/>
              <a:gd name="connsiteY68" fmla="*/ 76200 h 2387600"/>
              <a:gd name="connsiteX69" fmla="*/ 5257800 w 5346700"/>
              <a:gd name="connsiteY69" fmla="*/ 50800 h 2387600"/>
              <a:gd name="connsiteX70" fmla="*/ 5295900 w 5346700"/>
              <a:gd name="connsiteY70" fmla="*/ 38100 h 2387600"/>
              <a:gd name="connsiteX71" fmla="*/ 5346700 w 5346700"/>
              <a:gd name="connsiteY71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346700" h="2387600">
                <a:moveTo>
                  <a:pt x="0" y="2387600"/>
                </a:moveTo>
                <a:cubicBezTo>
                  <a:pt x="38100" y="2379133"/>
                  <a:pt x="78062" y="2376695"/>
                  <a:pt x="114300" y="2362200"/>
                </a:cubicBezTo>
                <a:cubicBezTo>
                  <a:pt x="142644" y="2350863"/>
                  <a:pt x="161540" y="2321053"/>
                  <a:pt x="190500" y="2311400"/>
                </a:cubicBezTo>
                <a:lnTo>
                  <a:pt x="266700" y="2286000"/>
                </a:lnTo>
                <a:cubicBezTo>
                  <a:pt x="279400" y="2281767"/>
                  <a:pt x="291479" y="2274632"/>
                  <a:pt x="304800" y="2273300"/>
                </a:cubicBezTo>
                <a:lnTo>
                  <a:pt x="431800" y="2260600"/>
                </a:lnTo>
                <a:cubicBezTo>
                  <a:pt x="444500" y="2256367"/>
                  <a:pt x="456985" y="2251422"/>
                  <a:pt x="469900" y="2247900"/>
                </a:cubicBezTo>
                <a:cubicBezTo>
                  <a:pt x="503579" y="2238715"/>
                  <a:pt x="571500" y="2222500"/>
                  <a:pt x="571500" y="2222500"/>
                </a:cubicBezTo>
                <a:cubicBezTo>
                  <a:pt x="575080" y="2220113"/>
                  <a:pt x="696852" y="2137187"/>
                  <a:pt x="711200" y="2133600"/>
                </a:cubicBezTo>
                <a:cubicBezTo>
                  <a:pt x="841595" y="2101001"/>
                  <a:pt x="679976" y="2145309"/>
                  <a:pt x="812800" y="2095500"/>
                </a:cubicBezTo>
                <a:cubicBezTo>
                  <a:pt x="829143" y="2089371"/>
                  <a:pt x="846667" y="2087033"/>
                  <a:pt x="863600" y="2082800"/>
                </a:cubicBezTo>
                <a:cubicBezTo>
                  <a:pt x="889000" y="2065867"/>
                  <a:pt x="922867" y="2057400"/>
                  <a:pt x="939800" y="2032000"/>
                </a:cubicBezTo>
                <a:cubicBezTo>
                  <a:pt x="948267" y="2019300"/>
                  <a:pt x="953281" y="2003435"/>
                  <a:pt x="965200" y="1993900"/>
                </a:cubicBezTo>
                <a:cubicBezTo>
                  <a:pt x="975653" y="1985537"/>
                  <a:pt x="990048" y="1983093"/>
                  <a:pt x="1003300" y="1981200"/>
                </a:cubicBezTo>
                <a:cubicBezTo>
                  <a:pt x="1049589" y="1974587"/>
                  <a:pt x="1096433" y="1972733"/>
                  <a:pt x="1143000" y="1968500"/>
                </a:cubicBezTo>
                <a:cubicBezTo>
                  <a:pt x="1164167" y="1964267"/>
                  <a:pt x="1187758" y="1966510"/>
                  <a:pt x="1206500" y="1955800"/>
                </a:cubicBezTo>
                <a:cubicBezTo>
                  <a:pt x="1219752" y="1948227"/>
                  <a:pt x="1228907" y="1932667"/>
                  <a:pt x="1231900" y="1917700"/>
                </a:cubicBezTo>
                <a:cubicBezTo>
                  <a:pt x="1246352" y="1845440"/>
                  <a:pt x="1216793" y="1741505"/>
                  <a:pt x="1295400" y="1689100"/>
                </a:cubicBezTo>
                <a:lnTo>
                  <a:pt x="1409700" y="1612900"/>
                </a:lnTo>
                <a:lnTo>
                  <a:pt x="1447800" y="1587500"/>
                </a:lnTo>
                <a:lnTo>
                  <a:pt x="1485900" y="1562100"/>
                </a:lnTo>
                <a:cubicBezTo>
                  <a:pt x="1491270" y="1513767"/>
                  <a:pt x="1480925" y="1447390"/>
                  <a:pt x="1524000" y="1409700"/>
                </a:cubicBezTo>
                <a:cubicBezTo>
                  <a:pt x="1546974" y="1389598"/>
                  <a:pt x="1574800" y="1375833"/>
                  <a:pt x="1600200" y="1358900"/>
                </a:cubicBezTo>
                <a:lnTo>
                  <a:pt x="1638300" y="1333500"/>
                </a:lnTo>
                <a:cubicBezTo>
                  <a:pt x="1646767" y="1320800"/>
                  <a:pt x="1653929" y="1307126"/>
                  <a:pt x="1663700" y="1295400"/>
                </a:cubicBezTo>
                <a:cubicBezTo>
                  <a:pt x="1675198" y="1281602"/>
                  <a:pt x="1692889" y="1272894"/>
                  <a:pt x="1701800" y="1257300"/>
                </a:cubicBezTo>
                <a:cubicBezTo>
                  <a:pt x="1740663" y="1189291"/>
                  <a:pt x="1685177" y="1223123"/>
                  <a:pt x="1739900" y="1168400"/>
                </a:cubicBezTo>
                <a:cubicBezTo>
                  <a:pt x="1819863" y="1088437"/>
                  <a:pt x="2047537" y="1131353"/>
                  <a:pt x="2082800" y="1130300"/>
                </a:cubicBezTo>
                <a:lnTo>
                  <a:pt x="2628900" y="1117600"/>
                </a:lnTo>
                <a:cubicBezTo>
                  <a:pt x="2994287" y="995804"/>
                  <a:pt x="2678329" y="1091828"/>
                  <a:pt x="3619500" y="1104900"/>
                </a:cubicBezTo>
                <a:cubicBezTo>
                  <a:pt x="3632200" y="1113367"/>
                  <a:pt x="3643948" y="1123474"/>
                  <a:pt x="3657600" y="1130300"/>
                </a:cubicBezTo>
                <a:cubicBezTo>
                  <a:pt x="3734951" y="1168975"/>
                  <a:pt x="3871320" y="1133243"/>
                  <a:pt x="3924300" y="1130300"/>
                </a:cubicBezTo>
                <a:cubicBezTo>
                  <a:pt x="3991360" y="1107947"/>
                  <a:pt x="3954974" y="1128739"/>
                  <a:pt x="4013200" y="1041400"/>
                </a:cubicBezTo>
                <a:lnTo>
                  <a:pt x="4064000" y="965200"/>
                </a:lnTo>
                <a:cubicBezTo>
                  <a:pt x="4072467" y="952500"/>
                  <a:pt x="4076700" y="935567"/>
                  <a:pt x="4089400" y="927100"/>
                </a:cubicBezTo>
                <a:lnTo>
                  <a:pt x="4127500" y="901700"/>
                </a:lnTo>
                <a:cubicBezTo>
                  <a:pt x="4152224" y="827527"/>
                  <a:pt x="4120855" y="895645"/>
                  <a:pt x="4178300" y="838200"/>
                </a:cubicBezTo>
                <a:cubicBezTo>
                  <a:pt x="4262967" y="753533"/>
                  <a:pt x="4140200" y="842433"/>
                  <a:pt x="4241800" y="774700"/>
                </a:cubicBezTo>
                <a:cubicBezTo>
                  <a:pt x="4320808" y="893212"/>
                  <a:pt x="4254940" y="780202"/>
                  <a:pt x="4279900" y="1092200"/>
                </a:cubicBezTo>
                <a:cubicBezTo>
                  <a:pt x="4282940" y="1130202"/>
                  <a:pt x="4301691" y="1135783"/>
                  <a:pt x="4318000" y="1168400"/>
                </a:cubicBezTo>
                <a:cubicBezTo>
                  <a:pt x="4323987" y="1180374"/>
                  <a:pt x="4326467" y="1193800"/>
                  <a:pt x="4330700" y="1206500"/>
                </a:cubicBezTo>
                <a:cubicBezTo>
                  <a:pt x="4334933" y="1240367"/>
                  <a:pt x="4337295" y="1274520"/>
                  <a:pt x="4343400" y="1308100"/>
                </a:cubicBezTo>
                <a:cubicBezTo>
                  <a:pt x="4345795" y="1321271"/>
                  <a:pt x="4352422" y="1333328"/>
                  <a:pt x="4356100" y="1346200"/>
                </a:cubicBezTo>
                <a:cubicBezTo>
                  <a:pt x="4360895" y="1362983"/>
                  <a:pt x="4364567" y="1380067"/>
                  <a:pt x="4368800" y="1397000"/>
                </a:cubicBezTo>
                <a:cubicBezTo>
                  <a:pt x="4394200" y="1392767"/>
                  <a:pt x="4425621" y="1401257"/>
                  <a:pt x="4445000" y="1384300"/>
                </a:cubicBezTo>
                <a:cubicBezTo>
                  <a:pt x="4465149" y="1366669"/>
                  <a:pt x="4470400" y="1308100"/>
                  <a:pt x="4470400" y="1308100"/>
                </a:cubicBezTo>
                <a:cubicBezTo>
                  <a:pt x="4474633" y="1143000"/>
                  <a:pt x="4475244" y="977767"/>
                  <a:pt x="4483100" y="812800"/>
                </a:cubicBezTo>
                <a:cubicBezTo>
                  <a:pt x="4483737" y="799428"/>
                  <a:pt x="4485347" y="783063"/>
                  <a:pt x="4495800" y="774700"/>
                </a:cubicBezTo>
                <a:cubicBezTo>
                  <a:pt x="4509430" y="763796"/>
                  <a:pt x="4529817" y="766795"/>
                  <a:pt x="4546600" y="762000"/>
                </a:cubicBezTo>
                <a:cubicBezTo>
                  <a:pt x="4559472" y="758322"/>
                  <a:pt x="4572000" y="753533"/>
                  <a:pt x="4584700" y="749300"/>
                </a:cubicBezTo>
                <a:cubicBezTo>
                  <a:pt x="4688804" y="784001"/>
                  <a:pt x="4527668" y="723979"/>
                  <a:pt x="4699000" y="838200"/>
                </a:cubicBezTo>
                <a:cubicBezTo>
                  <a:pt x="4711700" y="846667"/>
                  <a:pt x="4726307" y="852807"/>
                  <a:pt x="4737100" y="863600"/>
                </a:cubicBezTo>
                <a:cubicBezTo>
                  <a:pt x="4752067" y="878567"/>
                  <a:pt x="4763459" y="896788"/>
                  <a:pt x="4775200" y="914400"/>
                </a:cubicBezTo>
                <a:cubicBezTo>
                  <a:pt x="4816724" y="976686"/>
                  <a:pt x="4811802" y="974156"/>
                  <a:pt x="4838700" y="1041400"/>
                </a:cubicBezTo>
                <a:cubicBezTo>
                  <a:pt x="4842933" y="1164167"/>
                  <a:pt x="4840909" y="1287309"/>
                  <a:pt x="4851400" y="1409700"/>
                </a:cubicBezTo>
                <a:cubicBezTo>
                  <a:pt x="4853687" y="1436376"/>
                  <a:pt x="4868333" y="1460500"/>
                  <a:pt x="4876800" y="1485900"/>
                </a:cubicBezTo>
                <a:lnTo>
                  <a:pt x="4902200" y="1562100"/>
                </a:lnTo>
                <a:cubicBezTo>
                  <a:pt x="4906433" y="1574800"/>
                  <a:pt x="4912699" y="1586995"/>
                  <a:pt x="4914900" y="1600200"/>
                </a:cubicBezTo>
                <a:lnTo>
                  <a:pt x="4927600" y="1676400"/>
                </a:lnTo>
                <a:cubicBezTo>
                  <a:pt x="4944533" y="1663700"/>
                  <a:pt x="4962329" y="1652075"/>
                  <a:pt x="4978400" y="1638300"/>
                </a:cubicBezTo>
                <a:cubicBezTo>
                  <a:pt x="4992037" y="1626611"/>
                  <a:pt x="5001556" y="1610163"/>
                  <a:pt x="5016500" y="1600200"/>
                </a:cubicBezTo>
                <a:cubicBezTo>
                  <a:pt x="5027639" y="1592774"/>
                  <a:pt x="5042626" y="1593487"/>
                  <a:pt x="5054600" y="1587500"/>
                </a:cubicBezTo>
                <a:cubicBezTo>
                  <a:pt x="5068252" y="1580674"/>
                  <a:pt x="5080000" y="1570567"/>
                  <a:pt x="5092700" y="1562100"/>
                </a:cubicBezTo>
                <a:cubicBezTo>
                  <a:pt x="5145957" y="1295813"/>
                  <a:pt x="5123752" y="1430538"/>
                  <a:pt x="5092700" y="850900"/>
                </a:cubicBezTo>
                <a:cubicBezTo>
                  <a:pt x="5089336" y="788106"/>
                  <a:pt x="5035256" y="767469"/>
                  <a:pt x="5016500" y="711200"/>
                </a:cubicBezTo>
                <a:lnTo>
                  <a:pt x="5003800" y="673100"/>
                </a:lnTo>
                <a:cubicBezTo>
                  <a:pt x="5010022" y="430443"/>
                  <a:pt x="4875944" y="221322"/>
                  <a:pt x="5080000" y="139700"/>
                </a:cubicBezTo>
                <a:cubicBezTo>
                  <a:pt x="5100042" y="131683"/>
                  <a:pt x="5122333" y="131233"/>
                  <a:pt x="5143500" y="127000"/>
                </a:cubicBezTo>
                <a:lnTo>
                  <a:pt x="5219700" y="76200"/>
                </a:lnTo>
                <a:cubicBezTo>
                  <a:pt x="5232400" y="67733"/>
                  <a:pt x="5243320" y="55627"/>
                  <a:pt x="5257800" y="50800"/>
                </a:cubicBezTo>
                <a:cubicBezTo>
                  <a:pt x="5270500" y="46567"/>
                  <a:pt x="5283926" y="44087"/>
                  <a:pt x="5295900" y="38100"/>
                </a:cubicBezTo>
                <a:cubicBezTo>
                  <a:pt x="5324621" y="23740"/>
                  <a:pt x="5328840" y="17860"/>
                  <a:pt x="5346700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87054" name="Text Box 13">
            <a:extLst>
              <a:ext uri="{FF2B5EF4-FFF2-40B4-BE49-F238E27FC236}">
                <a16:creationId xmlns:a16="http://schemas.microsoft.com/office/drawing/2014/main" id="{35EA5FA9-8A9D-4171-9511-4CD2D35E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1785926"/>
            <a:ext cx="857255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u="sng" dirty="0">
                <a:solidFill>
                  <a:schemeClr val="bg1"/>
                </a:solidFill>
                <a:latin typeface="Arial" charset="0"/>
              </a:rPr>
              <a:t>Křivka motorického učení</a:t>
            </a:r>
          </a:p>
          <a:p>
            <a:pPr eaLnBrk="1" hangingPunct="1">
              <a:defRPr/>
            </a:pPr>
            <a:endParaRPr lang="cs-CZ" b="1" u="sng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 sz="2400" dirty="0">
                <a:solidFill>
                  <a:schemeClr val="bg1"/>
                </a:solidFill>
                <a:latin typeface="Arial" charset="0"/>
              </a:rPr>
              <a:t>                                                                      Stádium výkyvů</a:t>
            </a:r>
            <a:r>
              <a:rPr lang="cs-CZ" sz="18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cs-CZ" sz="2400" dirty="0">
                <a:solidFill>
                  <a:schemeClr val="bg1"/>
                </a:solidFill>
                <a:latin typeface="Arial" charset="0"/>
              </a:rPr>
              <a:t>                                                    </a:t>
            </a:r>
          </a:p>
          <a:p>
            <a:pPr lvl="8">
              <a:defRPr/>
            </a:pPr>
            <a:r>
              <a:rPr lang="cs-CZ" sz="2400" dirty="0">
                <a:solidFill>
                  <a:schemeClr val="bg1"/>
                </a:solidFill>
                <a:latin typeface="Arial" charset="0"/>
              </a:rPr>
              <a:t>	Plateau</a:t>
            </a:r>
            <a:endParaRPr lang="cs-CZ" sz="12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 sz="2400" dirty="0">
                <a:solidFill>
                  <a:schemeClr val="bg1"/>
                </a:solidFill>
                <a:latin typeface="Arial" charset="0"/>
              </a:rPr>
              <a:t>	       Stádium výkonu</a:t>
            </a:r>
            <a:r>
              <a:rPr lang="cs-CZ" sz="1800" dirty="0">
                <a:solidFill>
                  <a:schemeClr val="bg1"/>
                </a:solidFill>
                <a:latin typeface="Arial" charset="0"/>
              </a:rPr>
              <a:t> </a:t>
            </a:r>
            <a:endParaRPr lang="cs-CZ" sz="2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-"/>
              <a:defRPr/>
            </a:pPr>
            <a:endParaRPr lang="cs-CZ" sz="12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defRPr/>
            </a:pPr>
            <a:endParaRPr lang="cs-CZ" sz="12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defRPr/>
            </a:pPr>
            <a:endParaRPr lang="cs-CZ" sz="12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 sz="2200" dirty="0">
                <a:solidFill>
                  <a:schemeClr val="bg1"/>
                </a:solidFill>
                <a:latin typeface="Arial" charset="0"/>
              </a:rPr>
              <a:t>Stádium objevu dovednosti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Zástupný symbol pro zápatí 4">
            <a:extLst>
              <a:ext uri="{FF2B5EF4-FFF2-40B4-BE49-F238E27FC236}">
                <a16:creationId xmlns:a16="http://schemas.microsoft.com/office/drawing/2014/main" id="{E844F24A-E337-4113-8D86-5AC768EB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69D89125-4721-4576-9256-206B725AC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4628" name="Rectangle 4">
            <a:extLst>
              <a:ext uri="{FF2B5EF4-FFF2-40B4-BE49-F238E27FC236}">
                <a16:creationId xmlns:a16="http://schemas.microsoft.com/office/drawing/2014/main" id="{0A0B9620-605F-4006-B009-DF77B09F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4629" name="Rectangle 5">
            <a:extLst>
              <a:ext uri="{FF2B5EF4-FFF2-40B4-BE49-F238E27FC236}">
                <a16:creationId xmlns:a16="http://schemas.microsoft.com/office/drawing/2014/main" id="{B65132C6-E4D4-4196-9D31-381F91194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4630" name="Rectangle 6">
            <a:extLst>
              <a:ext uri="{FF2B5EF4-FFF2-40B4-BE49-F238E27FC236}">
                <a16:creationId xmlns:a16="http://schemas.microsoft.com/office/drawing/2014/main" id="{08C9EE67-0A97-440A-9845-F34E0A217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4631" name="Rectangle 7">
            <a:extLst>
              <a:ext uri="{FF2B5EF4-FFF2-40B4-BE49-F238E27FC236}">
                <a16:creationId xmlns:a16="http://schemas.microsoft.com/office/drawing/2014/main" id="{8CA5F6BB-B956-407F-964B-92193ED27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4632" name="Rectangle 8">
            <a:extLst>
              <a:ext uri="{FF2B5EF4-FFF2-40B4-BE49-F238E27FC236}">
                <a16:creationId xmlns:a16="http://schemas.microsoft.com/office/drawing/2014/main" id="{23FF173C-EB82-49B1-B28E-73172A743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4633" name="Rectangle 9">
            <a:extLst>
              <a:ext uri="{FF2B5EF4-FFF2-40B4-BE49-F238E27FC236}">
                <a16:creationId xmlns:a16="http://schemas.microsoft.com/office/drawing/2014/main" id="{AC39A019-5D41-4140-A552-F0C526557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4634" name="Rectangle 10">
            <a:extLst>
              <a:ext uri="{FF2B5EF4-FFF2-40B4-BE49-F238E27FC236}">
                <a16:creationId xmlns:a16="http://schemas.microsoft.com/office/drawing/2014/main" id="{65FF1090-180E-431C-B6AB-12D0DA74E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4635" name="Rectangle 11">
            <a:extLst>
              <a:ext uri="{FF2B5EF4-FFF2-40B4-BE49-F238E27FC236}">
                <a16:creationId xmlns:a16="http://schemas.microsoft.com/office/drawing/2014/main" id="{E1808083-870C-42E2-9007-4F505472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4636" name="Text Box 12">
            <a:extLst>
              <a:ext uri="{FF2B5EF4-FFF2-40B4-BE49-F238E27FC236}">
                <a16:creationId xmlns:a16="http://schemas.microsoft.com/office/drawing/2014/main" id="{459A661F-ABCD-4506-AA92-14F0FBE11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4637" name="Text Box 13">
            <a:extLst>
              <a:ext uri="{FF2B5EF4-FFF2-40B4-BE49-F238E27FC236}">
                <a16:creationId xmlns:a16="http://schemas.microsoft.com/office/drawing/2014/main" id="{35C50249-7FDD-497F-A63F-F81F74A18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2375"/>
            <a:ext cx="79978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Definována jako chování s časovým předstihem.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Je součástí motorického učení a je naučitelná.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i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 u="sng">
                <a:solidFill>
                  <a:schemeClr val="bg1"/>
                </a:solidFill>
              </a:rPr>
              <a:t>Dělení anticipace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i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i="1">
                <a:solidFill>
                  <a:schemeClr val="bg1"/>
                </a:solidFill>
              </a:rPr>
              <a:t> Časová</a:t>
            </a:r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cs-CZ" altLang="cs-CZ" sz="2000">
                <a:solidFill>
                  <a:schemeClr val="bg1"/>
                </a:solidFill>
              </a:rPr>
              <a:t>(příprava na signál).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000" i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i="1">
                <a:solidFill>
                  <a:schemeClr val="bg1"/>
                </a:solidFill>
              </a:rPr>
              <a:t> Prostorová</a:t>
            </a:r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cs-CZ" altLang="cs-CZ" sz="2000">
                <a:solidFill>
                  <a:schemeClr val="bg1"/>
                </a:solidFill>
              </a:rPr>
              <a:t>(odhad předpovědi příštích pohybů).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000" i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bg1"/>
                </a:solidFill>
              </a:rPr>
              <a:t>- Dějová</a:t>
            </a:r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cs-CZ" altLang="cs-CZ" sz="2000">
                <a:solidFill>
                  <a:schemeClr val="bg1"/>
                </a:solidFill>
              </a:rPr>
              <a:t>(hledání spojitosti mezi časovou a prostorovou anticipací).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154638" name="WordArt 14">
            <a:extLst>
              <a:ext uri="{FF2B5EF4-FFF2-40B4-BE49-F238E27FC236}">
                <a16:creationId xmlns:a16="http://schemas.microsoft.com/office/drawing/2014/main" id="{44E4BADD-804F-41CD-B8C3-71099CE934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357188"/>
            <a:ext cx="48958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Motorické učení</a:t>
            </a:r>
          </a:p>
        </p:txBody>
      </p:sp>
      <p:sp>
        <p:nvSpPr>
          <p:cNvPr id="154639" name="WordArt 16">
            <a:extLst>
              <a:ext uri="{FF2B5EF4-FFF2-40B4-BE49-F238E27FC236}">
                <a16:creationId xmlns:a16="http://schemas.microsoft.com/office/drawing/2014/main" id="{20193521-AC6E-402B-B0C0-2CA119407D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87675" y="1773238"/>
            <a:ext cx="309721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Anticipace</a:t>
            </a:r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Zástupný symbol pro zápatí 4">
            <a:extLst>
              <a:ext uri="{FF2B5EF4-FFF2-40B4-BE49-F238E27FC236}">
                <a16:creationId xmlns:a16="http://schemas.microsoft.com/office/drawing/2014/main" id="{2AA1E736-BA2E-42FE-9C30-59159339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49206FB2-5B65-4B5E-9CDA-F7450258E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C9475787-8B9D-48C6-9F9D-831E6D6E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FC4616EC-EDF0-4B21-BC62-3A63EEE46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6678" name="Rectangle 6">
            <a:extLst>
              <a:ext uri="{FF2B5EF4-FFF2-40B4-BE49-F238E27FC236}">
                <a16:creationId xmlns:a16="http://schemas.microsoft.com/office/drawing/2014/main" id="{8D040020-6860-439B-A944-3811DC3BB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6679" name="Rectangle 7">
            <a:extLst>
              <a:ext uri="{FF2B5EF4-FFF2-40B4-BE49-F238E27FC236}">
                <a16:creationId xmlns:a16="http://schemas.microsoft.com/office/drawing/2014/main" id="{8BFA2032-7D59-4787-8BE8-2DF5C5C15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6680" name="Rectangle 8">
            <a:extLst>
              <a:ext uri="{FF2B5EF4-FFF2-40B4-BE49-F238E27FC236}">
                <a16:creationId xmlns:a16="http://schemas.microsoft.com/office/drawing/2014/main" id="{42C3E4BC-122B-474D-8CFE-CE4FB0C3E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6681" name="Rectangle 9">
            <a:extLst>
              <a:ext uri="{FF2B5EF4-FFF2-40B4-BE49-F238E27FC236}">
                <a16:creationId xmlns:a16="http://schemas.microsoft.com/office/drawing/2014/main" id="{9D32897C-F4BB-4187-8679-02C79A4F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6682" name="Rectangle 10">
            <a:extLst>
              <a:ext uri="{FF2B5EF4-FFF2-40B4-BE49-F238E27FC236}">
                <a16:creationId xmlns:a16="http://schemas.microsoft.com/office/drawing/2014/main" id="{A22AFB88-7754-40D9-8014-A92EB61A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6683" name="Rectangle 11">
            <a:extLst>
              <a:ext uri="{FF2B5EF4-FFF2-40B4-BE49-F238E27FC236}">
                <a16:creationId xmlns:a16="http://schemas.microsoft.com/office/drawing/2014/main" id="{56F3BBD0-8135-4760-9BF1-63E142DB7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6684" name="Text Box 12">
            <a:extLst>
              <a:ext uri="{FF2B5EF4-FFF2-40B4-BE49-F238E27FC236}">
                <a16:creationId xmlns:a16="http://schemas.microsoft.com/office/drawing/2014/main" id="{424B7F7B-BDA9-4B2F-814B-90505D976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6685" name="Text Box 13">
            <a:extLst>
              <a:ext uri="{FF2B5EF4-FFF2-40B4-BE49-F238E27FC236}">
                <a16:creationId xmlns:a16="http://schemas.microsoft.com/office/drawing/2014/main" id="{72F6F85A-E5DC-4A6F-8A88-449EF826A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20938"/>
            <a:ext cx="76755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</a:rPr>
              <a:t>Přenesení vědomostí, nebo dovedností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osvojených při jednorázové, nebo opakované činnosti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cs-CZ" altLang="cs-CZ" sz="2800">
                <a:solidFill>
                  <a:schemeClr val="bg1"/>
                </a:solidFill>
              </a:rPr>
              <a:t>na jinou činnost, nebo situaci pozměněnou. </a:t>
            </a: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156686" name="WordArt 14">
            <a:extLst>
              <a:ext uri="{FF2B5EF4-FFF2-40B4-BE49-F238E27FC236}">
                <a16:creationId xmlns:a16="http://schemas.microsoft.com/office/drawing/2014/main" id="{DDA7D26E-84BD-4981-A49D-DC0DDF60FD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4563" y="357188"/>
            <a:ext cx="48958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Motorické učení</a:t>
            </a:r>
          </a:p>
        </p:txBody>
      </p:sp>
      <p:sp>
        <p:nvSpPr>
          <p:cNvPr id="156687" name="WordArt 15">
            <a:extLst>
              <a:ext uri="{FF2B5EF4-FFF2-40B4-BE49-F238E27FC236}">
                <a16:creationId xmlns:a16="http://schemas.microsoft.com/office/drawing/2014/main" id="{331970E2-A8CC-4641-9C06-B1D4569D5E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9475" y="1773238"/>
            <a:ext cx="23050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Transfer</a:t>
            </a:r>
          </a:p>
        </p:txBody>
      </p:sp>
      <p:sp>
        <p:nvSpPr>
          <p:cNvPr id="17" name="Šipka dolů 16">
            <a:extLst>
              <a:ext uri="{FF2B5EF4-FFF2-40B4-BE49-F238E27FC236}">
                <a16:creationId xmlns:a16="http://schemas.microsoft.com/office/drawing/2014/main" id="{0610D002-1A18-4EC5-8F51-FC06E72D4766}"/>
              </a:ext>
            </a:extLst>
          </p:cNvPr>
          <p:cNvSpPr/>
          <p:nvPr/>
        </p:nvSpPr>
        <p:spPr>
          <a:xfrm>
            <a:off x="3857625" y="3357563"/>
            <a:ext cx="785813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" name="Šipka dolů 17">
            <a:extLst>
              <a:ext uri="{FF2B5EF4-FFF2-40B4-BE49-F238E27FC236}">
                <a16:creationId xmlns:a16="http://schemas.microsoft.com/office/drawing/2014/main" id="{F26FD801-2D06-4A6B-A42B-8BEAEB64EC51}"/>
              </a:ext>
            </a:extLst>
          </p:cNvPr>
          <p:cNvSpPr/>
          <p:nvPr/>
        </p:nvSpPr>
        <p:spPr>
          <a:xfrm>
            <a:off x="3857625" y="4500563"/>
            <a:ext cx="785813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6690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10F15F50-CAFD-470E-9220-268810FDB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453188"/>
            <a:ext cx="2087562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KONEC</a:t>
            </a:r>
          </a:p>
        </p:txBody>
      </p: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4">
            <a:extLst>
              <a:ext uri="{FF2B5EF4-FFF2-40B4-BE49-F238E27FC236}">
                <a16:creationId xmlns:a16="http://schemas.microsoft.com/office/drawing/2014/main" id="{924A847B-B4E0-4017-B473-F09E4E6E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C2F8A72F-10B3-4B72-8A04-655410BC5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6913B056-7C1F-4F9B-AFC5-28039F351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A97AF27A-24FD-4BE6-8EB4-56C9E6BA4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8726" name="Rectangle 6">
            <a:extLst>
              <a:ext uri="{FF2B5EF4-FFF2-40B4-BE49-F238E27FC236}">
                <a16:creationId xmlns:a16="http://schemas.microsoft.com/office/drawing/2014/main" id="{CEFC16AA-B12B-4600-B3C2-9E65A522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8727" name="Rectangle 7">
            <a:extLst>
              <a:ext uri="{FF2B5EF4-FFF2-40B4-BE49-F238E27FC236}">
                <a16:creationId xmlns:a16="http://schemas.microsoft.com/office/drawing/2014/main" id="{74B397E2-3472-44B2-B738-43D3519E4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8728" name="Rectangle 8">
            <a:extLst>
              <a:ext uri="{FF2B5EF4-FFF2-40B4-BE49-F238E27FC236}">
                <a16:creationId xmlns:a16="http://schemas.microsoft.com/office/drawing/2014/main" id="{3CD07C2D-B5C2-482E-B916-225E0C781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8729" name="Rectangle 9">
            <a:extLst>
              <a:ext uri="{FF2B5EF4-FFF2-40B4-BE49-F238E27FC236}">
                <a16:creationId xmlns:a16="http://schemas.microsoft.com/office/drawing/2014/main" id="{546097D6-954C-443C-A348-E6DF03E87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8730" name="Rectangle 10">
            <a:extLst>
              <a:ext uri="{FF2B5EF4-FFF2-40B4-BE49-F238E27FC236}">
                <a16:creationId xmlns:a16="http://schemas.microsoft.com/office/drawing/2014/main" id="{2C3A41A0-2E04-44DA-96A3-4A671A766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8731" name="Rectangle 11">
            <a:extLst>
              <a:ext uri="{FF2B5EF4-FFF2-40B4-BE49-F238E27FC236}">
                <a16:creationId xmlns:a16="http://schemas.microsoft.com/office/drawing/2014/main" id="{BA37588A-F9FB-44AB-A49D-423152372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8732" name="Text Box 12">
            <a:extLst>
              <a:ext uri="{FF2B5EF4-FFF2-40B4-BE49-F238E27FC236}">
                <a16:creationId xmlns:a16="http://schemas.microsoft.com/office/drawing/2014/main" id="{D88718D0-8331-4110-841F-C6805BA4F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58733" name="Text Box 13">
            <a:extLst>
              <a:ext uri="{FF2B5EF4-FFF2-40B4-BE49-F238E27FC236}">
                <a16:creationId xmlns:a16="http://schemas.microsoft.com/office/drawing/2014/main" id="{4F754689-C970-4FF5-9EC5-C65F844D1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928813"/>
            <a:ext cx="767556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</a:rPr>
              <a:t>Prostředím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</a:rPr>
              <a:t>Cvičitelem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</a:rPr>
              <a:t>Cvičencem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</a:rPr>
              <a:t>Specifickými vlivy</a:t>
            </a: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158734" name="WordArt 14">
            <a:extLst>
              <a:ext uri="{FF2B5EF4-FFF2-40B4-BE49-F238E27FC236}">
                <a16:creationId xmlns:a16="http://schemas.microsoft.com/office/drawing/2014/main" id="{00255DF0-14C4-4ED4-9276-E6C28284EA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4563" y="428625"/>
            <a:ext cx="48958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Příčiny vzniku poranění</a:t>
            </a:r>
          </a:p>
        </p:txBody>
      </p:sp>
      <p:sp>
        <p:nvSpPr>
          <p:cNvPr id="158735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2078BB3C-C079-4B33-81A0-24962A295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453188"/>
            <a:ext cx="2087562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KONEC</a:t>
            </a:r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>
            <a:extLst>
              <a:ext uri="{FF2B5EF4-FFF2-40B4-BE49-F238E27FC236}">
                <a16:creationId xmlns:a16="http://schemas.microsoft.com/office/drawing/2014/main" id="{83F8C387-6BF4-4B96-9956-3C6C14B1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60771" name="WordArt 3">
            <a:extLst>
              <a:ext uri="{FF2B5EF4-FFF2-40B4-BE49-F238E27FC236}">
                <a16:creationId xmlns:a16="http://schemas.microsoft.com/office/drawing/2014/main" id="{6AB4B18F-6BC7-4D87-A3C5-B34048D5AD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3125" y="285750"/>
            <a:ext cx="48958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Dělení BZ</a:t>
            </a:r>
          </a:p>
        </p:txBody>
      </p:sp>
      <p:sp>
        <p:nvSpPr>
          <p:cNvPr id="160772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39840229-A396-44B9-A0E5-846CE80B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453188"/>
            <a:ext cx="2087562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KONEC</a:t>
            </a:r>
          </a:p>
        </p:txBody>
      </p:sp>
      <p:pic>
        <p:nvPicPr>
          <p:cNvPr id="160773" name="Picture 6" descr="struktura BZ">
            <a:extLst>
              <a:ext uri="{FF2B5EF4-FFF2-40B4-BE49-F238E27FC236}">
                <a16:creationId xmlns:a16="http://schemas.microsoft.com/office/drawing/2014/main" id="{88108A52-10F1-404F-8E47-BF4EC3B9E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0645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zápatí 4">
            <a:extLst>
              <a:ext uri="{FF2B5EF4-FFF2-40B4-BE49-F238E27FC236}">
                <a16:creationId xmlns:a16="http://schemas.microsoft.com/office/drawing/2014/main" id="{DD83CBC2-5EED-4F31-AAD3-0B296A6F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5300048-451E-4029-B116-DF0736838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96300" cy="47291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400" dirty="0" err="1">
                <a:solidFill>
                  <a:schemeClr val="bg1">
                    <a:lumMod val="95000"/>
                  </a:schemeClr>
                </a:solidFill>
              </a:rPr>
              <a:t>Musado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je styl, založený na tradičních korejských technikách. 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Vznik okolo roku 1965</a:t>
            </a:r>
          </a:p>
          <a:p>
            <a:pPr eaLnBrk="1" hangingPunct="1">
              <a:buFontTx/>
              <a:buNone/>
              <a:defRPr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Jsou v něm obsaženy techniky tří prastarých MU SUL stylů:</a:t>
            </a:r>
            <a:endParaRPr lang="cs-CZ" sz="2400" b="1" u="sng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cs-CZ" sz="2400" b="1" u="sng" dirty="0">
                <a:solidFill>
                  <a:schemeClr val="bg1">
                    <a:lumMod val="95000"/>
                  </a:schemeClr>
                </a:solidFill>
              </a:rPr>
              <a:t>KOONG JONG MU SUL</a:t>
            </a:r>
            <a:r>
              <a:rPr lang="cs-CZ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	bojové umění královských a šlechtických rodin</a:t>
            </a:r>
            <a:endParaRPr lang="cs-CZ" sz="2400" b="1" u="sng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cs-CZ" sz="2400" b="1" u="sng" dirty="0">
                <a:solidFill>
                  <a:schemeClr val="bg1">
                    <a:lumMod val="95000"/>
                  </a:schemeClr>
                </a:solidFill>
              </a:rPr>
              <a:t>BULKYO MU SUL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	bojové umění buddhistických mnichů</a:t>
            </a:r>
            <a:endParaRPr lang="cs-CZ" sz="2400" b="1" u="sng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cs-CZ" sz="2400" b="1" u="sng" dirty="0">
                <a:solidFill>
                  <a:schemeClr val="bg1">
                    <a:lumMod val="95000"/>
                  </a:schemeClr>
                </a:solidFill>
              </a:rPr>
              <a:t>SADO MU SUL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	bojové umění rodinných klanů KOONG</a:t>
            </a:r>
          </a:p>
        </p:txBody>
      </p:sp>
      <p:sp>
        <p:nvSpPr>
          <p:cNvPr id="15364" name="WordArt 4">
            <a:extLst>
              <a:ext uri="{FF2B5EF4-FFF2-40B4-BE49-F238E27FC236}">
                <a16:creationId xmlns:a16="http://schemas.microsoft.com/office/drawing/2014/main" id="{241F18D5-1699-4EEB-AA7D-B652141283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43063" y="357188"/>
            <a:ext cx="64801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Musado </a:t>
            </a:r>
          </a:p>
        </p:txBody>
      </p: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4">
            <a:extLst>
              <a:ext uri="{FF2B5EF4-FFF2-40B4-BE49-F238E27FC236}">
                <a16:creationId xmlns:a16="http://schemas.microsoft.com/office/drawing/2014/main" id="{6851C915-8943-4059-84A6-0A7FD3A0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62819" name="WordArt 3">
            <a:extLst>
              <a:ext uri="{FF2B5EF4-FFF2-40B4-BE49-F238E27FC236}">
                <a16:creationId xmlns:a16="http://schemas.microsoft.com/office/drawing/2014/main" id="{C519EF87-4CA7-4D23-A006-CC48CFEA73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3125" y="357188"/>
            <a:ext cx="48958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Pedagogika</a:t>
            </a:r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CF1294ED-CA4C-4FC9-AA04-F72ADC8CC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81E136FA-E4B2-4160-BD9D-C2827738A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2822" name="Rectangle 6">
            <a:extLst>
              <a:ext uri="{FF2B5EF4-FFF2-40B4-BE49-F238E27FC236}">
                <a16:creationId xmlns:a16="http://schemas.microsoft.com/office/drawing/2014/main" id="{7136F956-5290-42CB-BF2A-8B7693CC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2823" name="Rectangle 7">
            <a:extLst>
              <a:ext uri="{FF2B5EF4-FFF2-40B4-BE49-F238E27FC236}">
                <a16:creationId xmlns:a16="http://schemas.microsoft.com/office/drawing/2014/main" id="{F9B2E593-34E1-4D28-982F-453E4AF47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2824" name="Rectangle 8">
            <a:extLst>
              <a:ext uri="{FF2B5EF4-FFF2-40B4-BE49-F238E27FC236}">
                <a16:creationId xmlns:a16="http://schemas.microsoft.com/office/drawing/2014/main" id="{2BC8E4BE-0F32-4FA4-82B1-3B2DC7C08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2825" name="Rectangle 9">
            <a:extLst>
              <a:ext uri="{FF2B5EF4-FFF2-40B4-BE49-F238E27FC236}">
                <a16:creationId xmlns:a16="http://schemas.microsoft.com/office/drawing/2014/main" id="{808607EB-431E-436E-BB82-7C6247CDF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2826" name="Rectangle 10">
            <a:extLst>
              <a:ext uri="{FF2B5EF4-FFF2-40B4-BE49-F238E27FC236}">
                <a16:creationId xmlns:a16="http://schemas.microsoft.com/office/drawing/2014/main" id="{AA583698-F1B2-4069-BD54-51A2ADCC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2827" name="Rectangle 11">
            <a:extLst>
              <a:ext uri="{FF2B5EF4-FFF2-40B4-BE49-F238E27FC236}">
                <a16:creationId xmlns:a16="http://schemas.microsoft.com/office/drawing/2014/main" id="{6A616994-CAE5-47E9-BE2E-7CBFEA5C6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2828" name="Rectangle 12">
            <a:extLst>
              <a:ext uri="{FF2B5EF4-FFF2-40B4-BE49-F238E27FC236}">
                <a16:creationId xmlns:a16="http://schemas.microsoft.com/office/drawing/2014/main" id="{DFCA1D10-1D56-4B62-9590-C594B7DAC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2829" name="Text Box 14">
            <a:extLst>
              <a:ext uri="{FF2B5EF4-FFF2-40B4-BE49-F238E27FC236}">
                <a16:creationId xmlns:a16="http://schemas.microsoft.com/office/drawing/2014/main" id="{24129BC5-0976-4317-AEF7-75B1DFE7A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2830" name="Text Box 17">
            <a:extLst>
              <a:ext uri="{FF2B5EF4-FFF2-40B4-BE49-F238E27FC236}">
                <a16:creationId xmlns:a16="http://schemas.microsoft.com/office/drawing/2014/main" id="{14234C14-294B-4DE1-8B57-2CE7D9666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36838"/>
            <a:ext cx="71485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Metodika –</a:t>
            </a:r>
            <a:r>
              <a:rPr lang="en-US" altLang="cs-CZ" sz="2400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nauka o </a:t>
            </a:r>
            <a:r>
              <a:rPr lang="cs-CZ" altLang="cs-CZ" sz="2400">
                <a:solidFill>
                  <a:schemeClr val="bg1"/>
                </a:solidFill>
                <a:hlinkClick r:id="rId3" action="ppaction://hlinkfile"/>
              </a:rPr>
              <a:t>metodě</a:t>
            </a:r>
            <a:r>
              <a:rPr lang="cs-CZ" altLang="cs-CZ" sz="2400">
                <a:solidFill>
                  <a:schemeClr val="bg1"/>
                </a:solidFill>
              </a:rPr>
              <a:t> vyučování určitého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                   oboru, pracovní postup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Popisná část – technický popis témat a tematických</a:t>
            </a:r>
            <a:endParaRPr lang="en-US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chemeClr val="bg1"/>
                </a:solidFill>
              </a:rPr>
              <a:t>                 </a:t>
            </a:r>
            <a:r>
              <a:rPr lang="cs-CZ" altLang="cs-CZ" sz="2400">
                <a:solidFill>
                  <a:schemeClr val="bg1"/>
                </a:solidFill>
              </a:rPr>
              <a:t> </a:t>
            </a:r>
            <a:r>
              <a:rPr lang="en-US" altLang="cs-CZ" sz="2400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     částí</a:t>
            </a:r>
            <a:r>
              <a:rPr lang="en-US" altLang="cs-CZ" sz="2400">
                <a:solidFill>
                  <a:schemeClr val="bg1"/>
                </a:solidFill>
              </a:rPr>
              <a:t>;</a:t>
            </a:r>
            <a:r>
              <a:rPr lang="cs-CZ" altLang="cs-CZ" sz="2400">
                <a:solidFill>
                  <a:schemeClr val="bg1"/>
                </a:solidFill>
              </a:rPr>
              <a:t> terminologie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Didaktická část –</a:t>
            </a:r>
            <a:r>
              <a:rPr lang="en-US" altLang="cs-CZ" sz="2400">
                <a:solidFill>
                  <a:schemeClr val="bg1"/>
                </a:solidFill>
              </a:rPr>
              <a:t> </a:t>
            </a:r>
            <a:r>
              <a:rPr lang="cs-CZ" altLang="cs-CZ" sz="2400">
                <a:solidFill>
                  <a:schemeClr val="bg1"/>
                </a:solidFill>
              </a:rPr>
              <a:t>zásady, formy, styly a metody</a:t>
            </a:r>
          </a:p>
        </p:txBody>
      </p:sp>
      <p:sp>
        <p:nvSpPr>
          <p:cNvPr id="16" name="Šipka dolů 15">
            <a:extLst>
              <a:ext uri="{FF2B5EF4-FFF2-40B4-BE49-F238E27FC236}">
                <a16:creationId xmlns:a16="http://schemas.microsoft.com/office/drawing/2014/main" id="{39CB2B26-A80F-4B63-B187-AEF1372EFBAF}"/>
              </a:ext>
            </a:extLst>
          </p:cNvPr>
          <p:cNvSpPr/>
          <p:nvPr/>
        </p:nvSpPr>
        <p:spPr>
          <a:xfrm>
            <a:off x="3857625" y="3500438"/>
            <a:ext cx="42862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7" name="Šipka dolů 16">
            <a:extLst>
              <a:ext uri="{FF2B5EF4-FFF2-40B4-BE49-F238E27FC236}">
                <a16:creationId xmlns:a16="http://schemas.microsoft.com/office/drawing/2014/main" id="{97ACF314-5F68-4271-B0CA-8958970A8AB9}"/>
              </a:ext>
            </a:extLst>
          </p:cNvPr>
          <p:cNvSpPr/>
          <p:nvPr/>
        </p:nvSpPr>
        <p:spPr>
          <a:xfrm>
            <a:off x="3857625" y="4643438"/>
            <a:ext cx="42862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3D0B20-8C05-4668-8E37-0BF3F5A6A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3929063"/>
          </a:xfrm>
        </p:spPr>
        <p:txBody>
          <a:bodyPr/>
          <a:lstStyle/>
          <a:p>
            <a:pPr marL="514350" indent="-514350">
              <a:buFont typeface="Arial" pitchFamily="34" charset="0"/>
              <a:buChar char="‾"/>
              <a:defRPr/>
            </a:pPr>
            <a:r>
              <a:rPr lang="cs-CZ" dirty="0">
                <a:solidFill>
                  <a:schemeClr val="bg1"/>
                </a:solidFill>
              </a:rPr>
              <a:t>Poučit cvičence o bezpečnosti.</a:t>
            </a:r>
          </a:p>
          <a:p>
            <a:pPr marL="514350" indent="-514350">
              <a:buFontTx/>
              <a:buNone/>
              <a:defRPr/>
            </a:pPr>
            <a:endParaRPr lang="cs-CZ" sz="1050" dirty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‾"/>
              <a:defRPr/>
            </a:pPr>
            <a:r>
              <a:rPr lang="cs-CZ" dirty="0">
                <a:solidFill>
                  <a:schemeClr val="bg1"/>
                </a:solidFill>
              </a:rPr>
              <a:t>Vydat smluvené signály.</a:t>
            </a:r>
          </a:p>
          <a:p>
            <a:pPr marL="514350" indent="-514350">
              <a:buFontTx/>
              <a:buNone/>
              <a:defRPr/>
            </a:pPr>
            <a:endParaRPr lang="cs-CZ" sz="1050" dirty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‾"/>
              <a:defRPr/>
            </a:pPr>
            <a:r>
              <a:rPr lang="cs-CZ" dirty="0">
                <a:solidFill>
                  <a:schemeClr val="bg1"/>
                </a:solidFill>
              </a:rPr>
              <a:t>Poučit cvičence před každým tématem.</a:t>
            </a:r>
          </a:p>
          <a:p>
            <a:pPr marL="514350" indent="-514350">
              <a:buFontTx/>
              <a:buNone/>
              <a:defRPr/>
            </a:pPr>
            <a:endParaRPr lang="cs-CZ" sz="1050" dirty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‾"/>
              <a:defRPr/>
            </a:pPr>
            <a:r>
              <a:rPr lang="cs-CZ" dirty="0">
                <a:solidFill>
                  <a:schemeClr val="bg1"/>
                </a:solidFill>
              </a:rPr>
              <a:t>Dodržovat stanovená bezpečnostní opatření.</a:t>
            </a:r>
          </a:p>
        </p:txBody>
      </p:sp>
      <p:sp>
        <p:nvSpPr>
          <p:cNvPr id="164867" name="Zástupný symbol pro zápatí 3">
            <a:extLst>
              <a:ext uri="{FF2B5EF4-FFF2-40B4-BE49-F238E27FC236}">
                <a16:creationId xmlns:a16="http://schemas.microsoft.com/office/drawing/2014/main" id="{FF4B5AA3-6069-4018-8DF5-31C2A752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64868" name="WordArt 18">
            <a:extLst>
              <a:ext uri="{FF2B5EF4-FFF2-40B4-BE49-F238E27FC236}">
                <a16:creationId xmlns:a16="http://schemas.microsoft.com/office/drawing/2014/main" id="{B2A0F9BD-800A-4FE1-87C8-76799FE973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438" y="285750"/>
            <a:ext cx="73580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Bezpečnostní opatření před a při výcviku BZ</a:t>
            </a:r>
          </a:p>
        </p:txBody>
      </p:sp>
      <p:sp>
        <p:nvSpPr>
          <p:cNvPr id="164869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6C7550FB-DDCC-419F-890A-32B9B4C1E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453188"/>
            <a:ext cx="2087562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KONEC</a:t>
            </a:r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4">
            <a:extLst>
              <a:ext uri="{FF2B5EF4-FFF2-40B4-BE49-F238E27FC236}">
                <a16:creationId xmlns:a16="http://schemas.microsoft.com/office/drawing/2014/main" id="{6A2BCA9C-1E8B-455B-9D4D-0B68F48E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5CE49D5F-5E10-4E95-B272-405F1C0B5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6916" name="Rectangle 4">
            <a:extLst>
              <a:ext uri="{FF2B5EF4-FFF2-40B4-BE49-F238E27FC236}">
                <a16:creationId xmlns:a16="http://schemas.microsoft.com/office/drawing/2014/main" id="{A3143AD5-9939-45BF-A49F-D8BDD3498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6917" name="Rectangle 5">
            <a:extLst>
              <a:ext uri="{FF2B5EF4-FFF2-40B4-BE49-F238E27FC236}">
                <a16:creationId xmlns:a16="http://schemas.microsoft.com/office/drawing/2014/main" id="{B6AC4445-D9DB-43E5-8276-65D8879EB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6918" name="Rectangle 6">
            <a:extLst>
              <a:ext uri="{FF2B5EF4-FFF2-40B4-BE49-F238E27FC236}">
                <a16:creationId xmlns:a16="http://schemas.microsoft.com/office/drawing/2014/main" id="{F8B0CDC2-4ABB-4622-AB68-1617A5CD3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6919" name="Rectangle 7">
            <a:extLst>
              <a:ext uri="{FF2B5EF4-FFF2-40B4-BE49-F238E27FC236}">
                <a16:creationId xmlns:a16="http://schemas.microsoft.com/office/drawing/2014/main" id="{7A3E8E3C-33F7-4689-A809-63E0B4630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6920" name="Rectangle 8">
            <a:extLst>
              <a:ext uri="{FF2B5EF4-FFF2-40B4-BE49-F238E27FC236}">
                <a16:creationId xmlns:a16="http://schemas.microsoft.com/office/drawing/2014/main" id="{9457A79A-E163-43DF-92CD-66009531F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6921" name="Rectangle 9">
            <a:extLst>
              <a:ext uri="{FF2B5EF4-FFF2-40B4-BE49-F238E27FC236}">
                <a16:creationId xmlns:a16="http://schemas.microsoft.com/office/drawing/2014/main" id="{F85530EB-9F62-40F8-B945-8C48F66A5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6922" name="Rectangle 10">
            <a:extLst>
              <a:ext uri="{FF2B5EF4-FFF2-40B4-BE49-F238E27FC236}">
                <a16:creationId xmlns:a16="http://schemas.microsoft.com/office/drawing/2014/main" id="{DD85A38C-45DB-4854-9083-ECFAD06E5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6923" name="Rectangle 11">
            <a:extLst>
              <a:ext uri="{FF2B5EF4-FFF2-40B4-BE49-F238E27FC236}">
                <a16:creationId xmlns:a16="http://schemas.microsoft.com/office/drawing/2014/main" id="{D702E847-EC6E-4662-9A54-8D1049579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6924" name="Text Box 12">
            <a:extLst>
              <a:ext uri="{FF2B5EF4-FFF2-40B4-BE49-F238E27FC236}">
                <a16:creationId xmlns:a16="http://schemas.microsoft.com/office/drawing/2014/main" id="{10EC8AEC-937C-4F24-B068-594B63A47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6925" name="Text Box 14">
            <a:extLst>
              <a:ext uri="{FF2B5EF4-FFF2-40B4-BE49-F238E27FC236}">
                <a16:creationId xmlns:a16="http://schemas.microsoft.com/office/drawing/2014/main" id="{57AB3098-01DE-48AC-9ABD-AB251E29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655888"/>
            <a:ext cx="7221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6926" name="Text Box 15">
            <a:extLst>
              <a:ext uri="{FF2B5EF4-FFF2-40B4-BE49-F238E27FC236}">
                <a16:creationId xmlns:a16="http://schemas.microsoft.com/office/drawing/2014/main" id="{0DC777D6-F8EF-4E9E-B674-D27BF0D92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349500"/>
            <a:ext cx="70993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Principy obrany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2400">
                <a:solidFill>
                  <a:schemeClr val="bg1"/>
                </a:solidFill>
              </a:rPr>
              <a:t>Princip užití sebeobrany.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2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2. Princip odpovědnosti útočníka.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3. Problém začátku a konce sebeobranné situace. </a:t>
            </a:r>
          </a:p>
        </p:txBody>
      </p:sp>
      <p:sp>
        <p:nvSpPr>
          <p:cNvPr id="166927" name="WordArt 16">
            <a:extLst>
              <a:ext uri="{FF2B5EF4-FFF2-40B4-BE49-F238E27FC236}">
                <a16:creationId xmlns:a16="http://schemas.microsoft.com/office/drawing/2014/main" id="{98840C22-A8BF-435F-8DD0-AFE8298912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4563" y="428625"/>
            <a:ext cx="48958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Právní aspekty</a:t>
            </a: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4">
            <a:extLst>
              <a:ext uri="{FF2B5EF4-FFF2-40B4-BE49-F238E27FC236}">
                <a16:creationId xmlns:a16="http://schemas.microsoft.com/office/drawing/2014/main" id="{C5BBD909-EDC9-4D7B-93CA-EFA64B16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906652E5-D799-441C-9B20-B2CE45B46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576206D9-99A1-4C19-8E35-74D15388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7889AB27-6233-4DD2-BAF5-C183787C2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80F13BAE-55DB-4AB2-BA09-23DABD3E4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8967" name="Rectangle 7">
            <a:extLst>
              <a:ext uri="{FF2B5EF4-FFF2-40B4-BE49-F238E27FC236}">
                <a16:creationId xmlns:a16="http://schemas.microsoft.com/office/drawing/2014/main" id="{95282B89-5E55-4D52-85B2-C76BE266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8968" name="Rectangle 8">
            <a:extLst>
              <a:ext uri="{FF2B5EF4-FFF2-40B4-BE49-F238E27FC236}">
                <a16:creationId xmlns:a16="http://schemas.microsoft.com/office/drawing/2014/main" id="{2177190C-98FF-4E41-8358-A5CBE131A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8969" name="Rectangle 9">
            <a:extLst>
              <a:ext uri="{FF2B5EF4-FFF2-40B4-BE49-F238E27FC236}">
                <a16:creationId xmlns:a16="http://schemas.microsoft.com/office/drawing/2014/main" id="{7BDFFA4E-82F4-4933-9219-F4FC1043C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8970" name="Rectangle 10">
            <a:extLst>
              <a:ext uri="{FF2B5EF4-FFF2-40B4-BE49-F238E27FC236}">
                <a16:creationId xmlns:a16="http://schemas.microsoft.com/office/drawing/2014/main" id="{17DBA82E-6468-4030-8DAB-F5CF303A9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8971" name="Rectangle 11">
            <a:extLst>
              <a:ext uri="{FF2B5EF4-FFF2-40B4-BE49-F238E27FC236}">
                <a16:creationId xmlns:a16="http://schemas.microsoft.com/office/drawing/2014/main" id="{0843357D-45F0-49BE-B409-A0B72DCCA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8972" name="Text Box 12">
            <a:extLst>
              <a:ext uri="{FF2B5EF4-FFF2-40B4-BE49-F238E27FC236}">
                <a16:creationId xmlns:a16="http://schemas.microsoft.com/office/drawing/2014/main" id="{3529178E-9BE7-4D69-B8C7-B7442A12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68973" name="Text Box 13">
            <a:extLst>
              <a:ext uri="{FF2B5EF4-FFF2-40B4-BE49-F238E27FC236}">
                <a16:creationId xmlns:a16="http://schemas.microsoft.com/office/drawing/2014/main" id="{48DA273E-46F8-4F4B-BB9B-FD095125E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655888"/>
            <a:ext cx="7221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8974" name="Text Box 14">
            <a:extLst>
              <a:ext uri="{FF2B5EF4-FFF2-40B4-BE49-F238E27FC236}">
                <a16:creationId xmlns:a16="http://schemas.microsoft.com/office/drawing/2014/main" id="{014B2818-C641-4C3D-A3D9-7C4FC6C1C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349500"/>
            <a:ext cx="615156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Posuzování sebeobranných situací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2400" i="1">
                <a:solidFill>
                  <a:schemeClr val="bg1"/>
                </a:solidFill>
              </a:rPr>
              <a:t>Problém času.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cs-CZ" altLang="cs-CZ" sz="1200" i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bg1"/>
                </a:solidFill>
              </a:rPr>
              <a:t>2. Problém účinné obranné akce.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 i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bg1"/>
                </a:solidFill>
              </a:rPr>
              <a:t>3. Problém "vzetí práva do vlastních rukou".</a:t>
            </a:r>
            <a:endParaRPr lang="cs-CZ" altLang="cs-CZ" sz="1200" i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 i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bg1"/>
                </a:solidFill>
              </a:rPr>
              <a:t>4. Problém užití zbraně k sebeobraně. </a:t>
            </a:r>
          </a:p>
        </p:txBody>
      </p:sp>
      <p:sp>
        <p:nvSpPr>
          <p:cNvPr id="168975" name="WordArt 15">
            <a:extLst>
              <a:ext uri="{FF2B5EF4-FFF2-40B4-BE49-F238E27FC236}">
                <a16:creationId xmlns:a16="http://schemas.microsoft.com/office/drawing/2014/main" id="{379BEFC0-B9C4-44CA-AAB5-2505281D4E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0250" y="285750"/>
            <a:ext cx="48958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Právní aspekty</a:t>
            </a:r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4">
            <a:extLst>
              <a:ext uri="{FF2B5EF4-FFF2-40B4-BE49-F238E27FC236}">
                <a16:creationId xmlns:a16="http://schemas.microsoft.com/office/drawing/2014/main" id="{3F8D3E69-C1EC-4517-B088-09136BFA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FDBCAA60-11FA-4C18-A8E5-ACB8DD46B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71012" name="Rectangle 4">
            <a:extLst>
              <a:ext uri="{FF2B5EF4-FFF2-40B4-BE49-F238E27FC236}">
                <a16:creationId xmlns:a16="http://schemas.microsoft.com/office/drawing/2014/main" id="{22B0103B-C1FE-4557-8CAB-249A06211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5213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CF28D723-05B2-416C-BC84-B60DC2D9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71014" name="Rectangle 6">
            <a:extLst>
              <a:ext uri="{FF2B5EF4-FFF2-40B4-BE49-F238E27FC236}">
                <a16:creationId xmlns:a16="http://schemas.microsoft.com/office/drawing/2014/main" id="{34ED2FEA-5B5A-44E7-89BC-10E5C85DB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71015" name="Rectangle 7">
            <a:extLst>
              <a:ext uri="{FF2B5EF4-FFF2-40B4-BE49-F238E27FC236}">
                <a16:creationId xmlns:a16="http://schemas.microsoft.com/office/drawing/2014/main" id="{4353F630-9D6B-4E3F-85A9-C481DDAED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201988"/>
            <a:ext cx="5465762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71016" name="Rectangle 8">
            <a:extLst>
              <a:ext uri="{FF2B5EF4-FFF2-40B4-BE49-F238E27FC236}">
                <a16:creationId xmlns:a16="http://schemas.microsoft.com/office/drawing/2014/main" id="{FF8CE1D3-F8C3-4EB2-BD04-F3931B6CD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71017" name="Rectangle 9">
            <a:extLst>
              <a:ext uri="{FF2B5EF4-FFF2-40B4-BE49-F238E27FC236}">
                <a16:creationId xmlns:a16="http://schemas.microsoft.com/office/drawing/2014/main" id="{3D5B86F5-9640-4F59-862B-0A0481E21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71018" name="Rectangle 10">
            <a:extLst>
              <a:ext uri="{FF2B5EF4-FFF2-40B4-BE49-F238E27FC236}">
                <a16:creationId xmlns:a16="http://schemas.microsoft.com/office/drawing/2014/main" id="{37B0F094-5BE4-4BFF-8099-8E910B0F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201988"/>
            <a:ext cx="5465763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71019" name="Rectangle 11">
            <a:extLst>
              <a:ext uri="{FF2B5EF4-FFF2-40B4-BE49-F238E27FC236}">
                <a16:creationId xmlns:a16="http://schemas.microsoft.com/office/drawing/2014/main" id="{31D238E6-3C3C-49CB-A17E-AD2300215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3201988"/>
            <a:ext cx="2732088" cy="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71020" name="Text Box 12">
            <a:extLst>
              <a:ext uri="{FF2B5EF4-FFF2-40B4-BE49-F238E27FC236}">
                <a16:creationId xmlns:a16="http://schemas.microsoft.com/office/drawing/2014/main" id="{E3FEE34C-44B3-4147-ABB0-7DD933434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806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 b="1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</p:txBody>
      </p:sp>
      <p:sp>
        <p:nvSpPr>
          <p:cNvPr id="171021" name="Text Box 13">
            <a:extLst>
              <a:ext uri="{FF2B5EF4-FFF2-40B4-BE49-F238E27FC236}">
                <a16:creationId xmlns:a16="http://schemas.microsoft.com/office/drawing/2014/main" id="{1F5214D3-D8E3-4CFE-B8AA-72AB4C549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655888"/>
            <a:ext cx="7221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71022" name="Text Box 14">
            <a:extLst>
              <a:ext uri="{FF2B5EF4-FFF2-40B4-BE49-F238E27FC236}">
                <a16:creationId xmlns:a16="http://schemas.microsoft.com/office/drawing/2014/main" id="{EFBF5B7E-DCE9-47BE-AEEC-B927A40D9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8286750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chemeClr val="bg1"/>
                </a:solidFill>
              </a:rPr>
              <a:t>Trestní zákony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u="sng">
                <a:solidFill>
                  <a:schemeClr val="bg1"/>
                </a:solidFill>
              </a:rPr>
              <a:t>§ 29</a:t>
            </a:r>
            <a:r>
              <a:rPr lang="cs-CZ" altLang="cs-CZ" sz="1800" b="1" u="sng">
                <a:solidFill>
                  <a:schemeClr val="bg1"/>
                </a:solidFill>
              </a:rPr>
              <a:t>  </a:t>
            </a:r>
            <a:r>
              <a:rPr lang="cs-CZ" altLang="cs-CZ" sz="2400" u="sng">
                <a:solidFill>
                  <a:schemeClr val="bg1"/>
                </a:solidFill>
              </a:rPr>
              <a:t>Nutná obrana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</a:rPr>
              <a:t>Čin jinak trestný, kterým někdo odvrací přímo hrozící nebo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</a:rPr>
              <a:t>trvající útok na zájem chráněný tímto zákonem, není trestným činem.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</a:rPr>
              <a:t>Nejde o nutnou obranu, byla-li obrana zcela zjevně nepřiměřená způsobu útoku.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u="sng">
                <a:solidFill>
                  <a:schemeClr val="bg1"/>
                </a:solidFill>
              </a:rPr>
              <a:t>§ 28 Krajní nouze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</a:rPr>
              <a:t>Čin jinak trestný, kterým někdo odvrací nebezpečí přímo hrozící zájmu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</a:rPr>
              <a:t> chráněnému tímto zákonem, není trestným činem. Nejde o krajní nouzi,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</a:rPr>
              <a:t>jestliže bylo možno toto nebezpečí za daných okolností odvrátit jinak anebo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</a:rPr>
              <a:t>způsobený následek je zřejmě stejně závažný nebo ještě závaznější než ten,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</a:rPr>
              <a:t>který hrozil.</a:t>
            </a:r>
          </a:p>
        </p:txBody>
      </p:sp>
      <p:sp>
        <p:nvSpPr>
          <p:cNvPr id="171023" name="WordArt 15">
            <a:extLst>
              <a:ext uri="{FF2B5EF4-FFF2-40B4-BE49-F238E27FC236}">
                <a16:creationId xmlns:a16="http://schemas.microsoft.com/office/drawing/2014/main" id="{B6962554-C72E-4A0B-AED3-7032EE72AF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4563" y="285750"/>
            <a:ext cx="48958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Právní aspekty</a:t>
            </a:r>
          </a:p>
        </p:txBody>
      </p:sp>
      <p:sp>
        <p:nvSpPr>
          <p:cNvPr id="171024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593BBA5B-F350-417E-AC22-E20E22174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453188"/>
            <a:ext cx="2087562" cy="26035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/>
              <a:t>KONEC</a:t>
            </a:r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Zástupný symbol pro zápatí 4">
            <a:extLst>
              <a:ext uri="{FF2B5EF4-FFF2-40B4-BE49-F238E27FC236}">
                <a16:creationId xmlns:a16="http://schemas.microsoft.com/office/drawing/2014/main" id="{93A2FD8F-0C3C-4ECD-A765-203E0403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F3274A72-E467-48E4-AA89-D67FDF2AE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6840538" cy="3960813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–"/>
            </a:pPr>
            <a:r>
              <a:rPr lang="cs-CZ" altLang="cs-CZ" sz="2400">
                <a:solidFill>
                  <a:schemeClr val="bg1"/>
                </a:solidFill>
              </a:rPr>
              <a:t>Garant výcviku</a:t>
            </a:r>
          </a:p>
          <a:p>
            <a:pPr eaLnBrk="1" hangingPunct="1">
              <a:buFont typeface="Arial" panose="020B0604020202020204" pitchFamily="34" charset="0"/>
              <a:buChar char="–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–"/>
            </a:pPr>
            <a:r>
              <a:rPr lang="cs-CZ" altLang="cs-CZ" sz="2400">
                <a:solidFill>
                  <a:schemeClr val="bg1"/>
                </a:solidFill>
              </a:rPr>
              <a:t>Musí být schopen</a:t>
            </a:r>
          </a:p>
          <a:p>
            <a:pPr eaLnBrk="1" hangingPunct="1">
              <a:buFont typeface="Arial" panose="020B0604020202020204" pitchFamily="34" charset="0"/>
              <a:buChar char="–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–"/>
            </a:pPr>
            <a:r>
              <a:rPr lang="cs-CZ" altLang="cs-CZ" sz="2400">
                <a:solidFill>
                  <a:schemeClr val="bg1"/>
                </a:solidFill>
              </a:rPr>
              <a:t>Musí znát</a:t>
            </a:r>
          </a:p>
          <a:p>
            <a:pPr eaLnBrk="1" hangingPunct="1">
              <a:buFont typeface="Arial" panose="020B0604020202020204" pitchFamily="34" charset="0"/>
              <a:buChar char="–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–"/>
            </a:pPr>
            <a:r>
              <a:rPr lang="cs-CZ" altLang="cs-CZ" sz="2400">
                <a:solidFill>
                  <a:schemeClr val="bg1"/>
                </a:solidFill>
              </a:rPr>
              <a:t>Musí umět</a:t>
            </a:r>
          </a:p>
          <a:p>
            <a:pPr eaLnBrk="1" hangingPunct="1">
              <a:buFont typeface="Arial" panose="020B0604020202020204" pitchFamily="34" charset="0"/>
              <a:buChar char="–"/>
            </a:pPr>
            <a:endParaRPr lang="cs-CZ" altLang="cs-CZ" sz="80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–"/>
            </a:pPr>
            <a:r>
              <a:rPr lang="cs-CZ" altLang="cs-CZ" sz="2400">
                <a:solidFill>
                  <a:schemeClr val="bg1"/>
                </a:solidFill>
              </a:rPr>
              <a:t>Musí být seznámen</a:t>
            </a:r>
          </a:p>
        </p:txBody>
      </p:sp>
      <p:sp>
        <p:nvSpPr>
          <p:cNvPr id="175108" name="AutoShape 3">
            <a:extLst>
              <a:ext uri="{FF2B5EF4-FFF2-40B4-BE49-F238E27FC236}">
                <a16:creationId xmlns:a16="http://schemas.microsoft.com/office/drawing/2014/main" id="{7A3A0035-4A9B-409A-9399-138CC014C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92150"/>
            <a:ext cx="7488237" cy="1008063"/>
          </a:xfrm>
          <a:prstGeom prst="downArrowCallout">
            <a:avLst>
              <a:gd name="adj1" fmla="val 185709"/>
              <a:gd name="adj2" fmla="val 185709"/>
              <a:gd name="adj3" fmla="val 16667"/>
              <a:gd name="adj4" fmla="val 66667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4000" b="1">
              <a:solidFill>
                <a:srgbClr val="FFFF00"/>
              </a:solidFill>
            </a:endParaRPr>
          </a:p>
        </p:txBody>
      </p:sp>
      <p:sp>
        <p:nvSpPr>
          <p:cNvPr id="175109" name="WordArt 5">
            <a:extLst>
              <a:ext uri="{FF2B5EF4-FFF2-40B4-BE49-F238E27FC236}">
                <a16:creationId xmlns:a16="http://schemas.microsoft.com/office/drawing/2014/main" id="{1FDF1BD8-B8EE-45E0-8774-2BDBEFCB76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6375" y="836613"/>
            <a:ext cx="6480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Výcvik v armádním prostředí</a:t>
            </a:r>
          </a:p>
        </p:txBody>
      </p:sp>
      <p:sp>
        <p:nvSpPr>
          <p:cNvPr id="175110" name="WordArt 6">
            <a:extLst>
              <a:ext uri="{FF2B5EF4-FFF2-40B4-BE49-F238E27FC236}">
                <a16:creationId xmlns:a16="http://schemas.microsoft.com/office/drawing/2014/main" id="{E5B0A0EE-5F9A-45B6-9EEC-7870678F24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1773238"/>
            <a:ext cx="20161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Instruktor</a:t>
            </a:r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Nadpis 1">
            <a:extLst>
              <a:ext uri="{FF2B5EF4-FFF2-40B4-BE49-F238E27FC236}">
                <a16:creationId xmlns:a16="http://schemas.microsoft.com/office/drawing/2014/main" id="{6C8C579F-5C07-46DE-8E4B-A364CC64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0"/>
            <a:ext cx="8229600" cy="1143000"/>
          </a:xfrm>
        </p:spPr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Struktura sportovního výkonu</a:t>
            </a:r>
          </a:p>
        </p:txBody>
      </p:sp>
      <p:sp>
        <p:nvSpPr>
          <p:cNvPr id="177155" name="Zástupný symbol pro zápatí 3">
            <a:extLst>
              <a:ext uri="{FF2B5EF4-FFF2-40B4-BE49-F238E27FC236}">
                <a16:creationId xmlns:a16="http://schemas.microsoft.com/office/drawing/2014/main" id="{EA7947DE-C696-43C4-85A9-E686171D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pic>
        <p:nvPicPr>
          <p:cNvPr id="177156" name="Picture 2" descr="str">
            <a:extLst>
              <a:ext uri="{FF2B5EF4-FFF2-40B4-BE49-F238E27FC236}">
                <a16:creationId xmlns:a16="http://schemas.microsoft.com/office/drawing/2014/main" id="{918CC39E-55C8-4ECF-8901-37A3A2D65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52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71688"/>
            <a:ext cx="5730875" cy="328612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Nadpis 1">
            <a:extLst>
              <a:ext uri="{FF2B5EF4-FFF2-40B4-BE49-F238E27FC236}">
                <a16:creationId xmlns:a16="http://schemas.microsoft.com/office/drawing/2014/main" id="{0D8481EE-C936-42F9-9A72-1849AE2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Silové schopnosti</a:t>
            </a:r>
          </a:p>
        </p:txBody>
      </p:sp>
      <p:sp>
        <p:nvSpPr>
          <p:cNvPr id="187395" name="Zástupný symbol pro zápatí 3">
            <a:extLst>
              <a:ext uri="{FF2B5EF4-FFF2-40B4-BE49-F238E27FC236}">
                <a16:creationId xmlns:a16="http://schemas.microsoft.com/office/drawing/2014/main" id="{D531DBB6-72B6-4032-AE03-ACA08DB9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71702AFD-0F34-4718-86AB-24E91E095D9A}"/>
              </a:ext>
            </a:extLst>
          </p:cNvPr>
          <p:cNvGraphicFramePr>
            <a:graphicFrameLocks noGrp="1"/>
          </p:cNvGraphicFramePr>
          <p:nvPr/>
        </p:nvGraphicFramePr>
        <p:xfrm>
          <a:off x="1285875" y="2214563"/>
          <a:ext cx="6500813" cy="2786064"/>
        </p:xfrm>
        <a:graphic>
          <a:graphicData uri="http://schemas.openxmlformats.org/drawingml/2006/table">
            <a:tbl>
              <a:tblPr/>
              <a:tblGrid>
                <a:gridCol w="24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silové schopnosti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20" marR="71120" marT="0" marB="0" horzOverflow="overflow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0" lvl="0" indent="-34925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Využití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20" marR="71120" marT="0" marB="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Maximální (absolutní)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20" marR="71120" marT="0" marB="0" anchor="ctr" horzOverflow="overflow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Malá rychlost; vysoký odpor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20" marR="71120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Rychlá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20" marR="71120" marT="0" marB="0" anchor="ctr" horzOverflow="overflow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Nemaximální zrychlení; nízký odpor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20" marR="71120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Výbušná (explozivní)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20" marR="71120" marT="0" marB="0" anchor="ctr" horzOverflow="overflow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Maximální zrychlení; nízký odpor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20" marR="71120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Vytrvalostní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20" marR="71120" marT="0" marB="0" anchor="ctr" horzOverflow="overflow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Malá stálá rychlost; nízký odpor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120" marR="71120" marT="0" marB="0"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Nadpis 1">
            <a:extLst>
              <a:ext uri="{FF2B5EF4-FFF2-40B4-BE49-F238E27FC236}">
                <a16:creationId xmlns:a16="http://schemas.microsoft.com/office/drawing/2014/main" id="{C0F1ED65-9DBC-4D9B-ADA9-67FEEB70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Koordinační schopnosti</a:t>
            </a:r>
          </a:p>
        </p:txBody>
      </p:sp>
      <p:sp>
        <p:nvSpPr>
          <p:cNvPr id="197635" name="Zástupný symbol pro obsah 2">
            <a:extLst>
              <a:ext uri="{FF2B5EF4-FFF2-40B4-BE49-F238E27FC236}">
                <a16:creationId xmlns:a16="http://schemas.microsoft.com/office/drawing/2014/main" id="{128FB7A1-0847-4D85-B331-6F3AC1B93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schopnost reakce,</a:t>
            </a:r>
          </a:p>
          <a:p>
            <a:r>
              <a:rPr lang="cs-CZ" altLang="cs-CZ">
                <a:solidFill>
                  <a:schemeClr val="bg1"/>
                </a:solidFill>
              </a:rPr>
              <a:t>schopnost spojování pohybových prvků,</a:t>
            </a:r>
          </a:p>
          <a:p>
            <a:r>
              <a:rPr lang="cs-CZ" altLang="cs-CZ">
                <a:solidFill>
                  <a:schemeClr val="bg1"/>
                </a:solidFill>
              </a:rPr>
              <a:t>schopnost rovnováhy,</a:t>
            </a:r>
          </a:p>
          <a:p>
            <a:r>
              <a:rPr lang="cs-CZ" altLang="cs-CZ">
                <a:solidFill>
                  <a:schemeClr val="bg1"/>
                </a:solidFill>
              </a:rPr>
              <a:t>schopnost orientace,</a:t>
            </a:r>
          </a:p>
          <a:p>
            <a:r>
              <a:rPr lang="cs-CZ" altLang="cs-CZ">
                <a:solidFill>
                  <a:schemeClr val="bg1"/>
                </a:solidFill>
              </a:rPr>
              <a:t>schopnost diferenciace,</a:t>
            </a:r>
          </a:p>
          <a:p>
            <a:r>
              <a:rPr lang="cs-CZ" altLang="cs-CZ">
                <a:solidFill>
                  <a:schemeClr val="bg1"/>
                </a:solidFill>
              </a:rPr>
              <a:t>schopnost přizpůsobování,</a:t>
            </a:r>
          </a:p>
          <a:p>
            <a:r>
              <a:rPr lang="cs-CZ" altLang="cs-CZ">
                <a:solidFill>
                  <a:schemeClr val="bg1"/>
                </a:solidFill>
              </a:rPr>
              <a:t>schopnost dodržovat rytmus.</a:t>
            </a:r>
          </a:p>
          <a:p>
            <a:r>
              <a:rPr lang="cs-CZ" altLang="cs-CZ">
                <a:solidFill>
                  <a:schemeClr val="bg1"/>
                </a:solidFill>
              </a:rPr>
              <a:t>Schopnost přestavby</a:t>
            </a:r>
          </a:p>
        </p:txBody>
      </p:sp>
      <p:sp>
        <p:nvSpPr>
          <p:cNvPr id="197636" name="Zástupný symbol pro zápatí 3">
            <a:extLst>
              <a:ext uri="{FF2B5EF4-FFF2-40B4-BE49-F238E27FC236}">
                <a16:creationId xmlns:a16="http://schemas.microsoft.com/office/drawing/2014/main" id="{4463A17C-E3B7-4B3B-BD12-48CF64ED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Nadpis 1">
            <a:extLst>
              <a:ext uri="{FF2B5EF4-FFF2-40B4-BE49-F238E27FC236}">
                <a16:creationId xmlns:a16="http://schemas.microsoft.com/office/drawing/2014/main" id="{6AFCFD2E-9C06-483D-8E04-8848668A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Souhrn předpokladů</a:t>
            </a:r>
          </a:p>
        </p:txBody>
      </p:sp>
      <p:sp>
        <p:nvSpPr>
          <p:cNvPr id="201731" name="Zástupný symbol pro obsah 2">
            <a:extLst>
              <a:ext uri="{FF2B5EF4-FFF2-40B4-BE49-F238E27FC236}">
                <a16:creationId xmlns:a16="http://schemas.microsoft.com/office/drawing/2014/main" id="{1DE0D5A8-E733-46FC-8A5D-39988BD01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>
                <a:solidFill>
                  <a:schemeClr val="bg1"/>
                </a:solidFill>
              </a:rPr>
              <a:t>Síla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Dynamická síla nebo energie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Schopnost měnit směr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Flexibilita, ohebnost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Agilita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Periferní vidění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Dobrý zrak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Koncentrace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Porozumění mechaniky pohybu</a:t>
            </a:r>
          </a:p>
          <a:p>
            <a:r>
              <a:rPr lang="cs-CZ" altLang="cs-CZ" sz="2400">
                <a:solidFill>
                  <a:schemeClr val="bg1"/>
                </a:solidFill>
              </a:rPr>
              <a:t>Absence rušivých emocionálních komplikací</a:t>
            </a:r>
          </a:p>
          <a:p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201732" name="Zástupný symbol pro zápatí 3">
            <a:extLst>
              <a:ext uri="{FF2B5EF4-FFF2-40B4-BE49-F238E27FC236}">
                <a16:creationId xmlns:a16="http://schemas.microsoft.com/office/drawing/2014/main" id="{9E64BE32-DE32-473E-B7DA-ADF4E792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zápatí 4">
            <a:extLst>
              <a:ext uri="{FF2B5EF4-FFF2-40B4-BE49-F238E27FC236}">
                <a16:creationId xmlns:a16="http://schemas.microsoft.com/office/drawing/2014/main" id="{566BD72D-D269-4C73-A084-96985CB3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58D96F1-D2B3-46F7-BD0C-C00C03325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1643063"/>
            <a:ext cx="8496300" cy="1223962"/>
          </a:xfrm>
        </p:spPr>
        <p:txBody>
          <a:bodyPr/>
          <a:lstStyle/>
          <a:p>
            <a:pPr algn="just" eaLnBrk="1" hangingPunct="1">
              <a:buFontTx/>
              <a:buChar char="-"/>
              <a:defRPr/>
            </a:pP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Herbert </a:t>
            </a:r>
            <a:r>
              <a:rPr lang="cs-CZ" sz="2400" dirty="0" err="1">
                <a:solidFill>
                  <a:schemeClr val="bg1">
                    <a:lumMod val="95000"/>
                  </a:schemeClr>
                </a:solidFill>
              </a:rPr>
              <a:t>Grudzenski</a:t>
            </a:r>
            <a:r>
              <a:rPr lang="cs-CZ" sz="2400" dirty="0">
                <a:solidFill>
                  <a:schemeClr val="bg1">
                    <a:lumMod val="95000"/>
                  </a:schemeClr>
                </a:solidFill>
              </a:rPr>
              <a:t> po 20 letech tréninku bojových umění, převážně korejských, obdržel od svého hlavního učitele KANG-BYUNG SUNA titul SULSA, tedy mistr a učitel. </a:t>
            </a:r>
          </a:p>
        </p:txBody>
      </p:sp>
      <p:sp>
        <p:nvSpPr>
          <p:cNvPr id="17412" name="WordArt 5">
            <a:extLst>
              <a:ext uri="{FF2B5EF4-FFF2-40B4-BE49-F238E27FC236}">
                <a16:creationId xmlns:a16="http://schemas.microsoft.com/office/drawing/2014/main" id="{9C381545-6490-4D6D-838B-3896952490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1625" y="357188"/>
            <a:ext cx="64801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Musado </a:t>
            </a:r>
          </a:p>
        </p:txBody>
      </p:sp>
      <p:pic>
        <p:nvPicPr>
          <p:cNvPr id="17413" name="Picture 7" descr="Velmistr Herbert Grudzenski">
            <a:extLst>
              <a:ext uri="{FF2B5EF4-FFF2-40B4-BE49-F238E27FC236}">
                <a16:creationId xmlns:a16="http://schemas.microsoft.com/office/drawing/2014/main" id="{9D2703C3-FA2D-48F0-AD65-476142585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24175"/>
            <a:ext cx="496887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Nadpis 1">
            <a:extLst>
              <a:ext uri="{FF2B5EF4-FFF2-40B4-BE49-F238E27FC236}">
                <a16:creationId xmlns:a16="http://schemas.microsoft.com/office/drawing/2014/main" id="{E0C72492-4855-4C30-A74D-13E49074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altLang="cs-CZ">
                <a:solidFill>
                  <a:schemeClr val="bg1"/>
                </a:solidFill>
              </a:rPr>
              <a:t>Podklady k výcviku</a:t>
            </a:r>
          </a:p>
        </p:txBody>
      </p:sp>
      <p:sp>
        <p:nvSpPr>
          <p:cNvPr id="203779" name="Zástupný symbol pro obsah 2">
            <a:extLst>
              <a:ext uri="{FF2B5EF4-FFF2-40B4-BE49-F238E27FC236}">
                <a16:creationId xmlns:a16="http://schemas.microsoft.com/office/drawing/2014/main" id="{7F1764FB-69FD-4E93-BFC2-6FF212331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Věstník</a:t>
            </a:r>
          </a:p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Organizační nařízení</a:t>
            </a:r>
          </a:p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Plán</a:t>
            </a:r>
          </a:p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Metodický list</a:t>
            </a:r>
          </a:p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Písemná příprava</a:t>
            </a:r>
          </a:p>
          <a:p>
            <a:pPr>
              <a:buFontTx/>
              <a:buNone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  <p:sp>
        <p:nvSpPr>
          <p:cNvPr id="203780" name="Zástupný symbol pro zápatí 3">
            <a:extLst>
              <a:ext uri="{FF2B5EF4-FFF2-40B4-BE49-F238E27FC236}">
                <a16:creationId xmlns:a16="http://schemas.microsoft.com/office/drawing/2014/main" id="{428B94D5-7845-42A9-9748-E3A424B4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VO FTVS UK v Praze                                   Mgr. Michal Vágner  </a:t>
            </a:r>
          </a:p>
        </p:txBody>
      </p:sp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Nadpis 1">
            <a:extLst>
              <a:ext uri="{FF2B5EF4-FFF2-40B4-BE49-F238E27FC236}">
                <a16:creationId xmlns:a16="http://schemas.microsoft.com/office/drawing/2014/main" id="{E0C72492-4855-4C30-A74D-13E49074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altLang="cs-CZ" dirty="0">
                <a:solidFill>
                  <a:schemeClr val="bg1"/>
                </a:solidFill>
              </a:rPr>
              <a:t>Otázky</a:t>
            </a:r>
          </a:p>
        </p:txBody>
      </p:sp>
      <p:sp>
        <p:nvSpPr>
          <p:cNvPr id="203779" name="Zástupný symbol pro obsah 2">
            <a:extLst>
              <a:ext uri="{FF2B5EF4-FFF2-40B4-BE49-F238E27FC236}">
                <a16:creationId xmlns:a16="http://schemas.microsoft.com/office/drawing/2014/main" id="{7F1764FB-69FD-4E93-BFC2-6FF212331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Bojové aktivity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Charakteristika vybrané základní techniky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Fáze motorického učení při nácviku dovednosti BZ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Paragraf 28 a 29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Vitální a zranitelná místa,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Co je to metoda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Instruktor BZ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Pohybové předpoklady k výkonu v BZ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Dokumentace potřebná k vedení kurzu BZ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  <p:sp>
        <p:nvSpPr>
          <p:cNvPr id="203780" name="Zástupný symbol pro zápatí 3">
            <a:extLst>
              <a:ext uri="{FF2B5EF4-FFF2-40B4-BE49-F238E27FC236}">
                <a16:creationId xmlns:a16="http://schemas.microsoft.com/office/drawing/2014/main" id="{428B94D5-7845-42A9-9748-E3A424B4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/>
              <a:t>VO FTVS UK v Praze                                   Mgr. Michal Vágner  </a:t>
            </a:r>
          </a:p>
        </p:txBody>
      </p:sp>
    </p:spTree>
    <p:extLst>
      <p:ext uri="{BB962C8B-B14F-4D97-AF65-F5344CB8AC3E}">
        <p14:creationId xmlns:p14="http://schemas.microsoft.com/office/powerpoint/2010/main" val="12062274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4" ma:contentTypeDescription="Vytvoří nový dokument" ma:contentTypeScope="" ma:versionID="70445f39f347e0b3c261364a5f110315">
  <xsd:schema xmlns:xsd="http://www.w3.org/2001/XMLSchema" xmlns:xs="http://www.w3.org/2001/XMLSchema" xmlns:p="http://schemas.microsoft.com/office/2006/metadata/properties" xmlns:ns2="e2285f5f-a0f1-4742-bd8a-8c092caa1a6e" targetNamespace="http://schemas.microsoft.com/office/2006/metadata/properties" ma:root="true" ma:fieldsID="1b3b94ba5c5fa0a1ef36aca64a20b860" ns2:_="">
    <xsd:import namespace="e2285f5f-a0f1-4742-bd8a-8c092caa1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60E102-48E8-4D73-B0FB-6E8C2EDD3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85f5f-a0f1-4742-bd8a-8c092caa1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9BFC28-CCF1-4C89-8EF3-E781B3A5D0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2312</TotalTime>
  <Words>4617</Words>
  <Application>Microsoft Office PowerPoint</Application>
  <PresentationFormat>Předvádění na obrazovce (4:3)</PresentationFormat>
  <Paragraphs>1008</Paragraphs>
  <Slides>91</Slides>
  <Notes>91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91</vt:i4>
      </vt:variant>
    </vt:vector>
  </HeadingPairs>
  <TitlesOfParts>
    <vt:vector size="95" baseType="lpstr">
      <vt:lpstr>Arial</vt:lpstr>
      <vt:lpstr>Arial Black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Struktura sportovního výkonu</vt:lpstr>
      <vt:lpstr>Silové schopnosti</vt:lpstr>
      <vt:lpstr>Koordinační schopnosti</vt:lpstr>
      <vt:lpstr>Souhrn předpokladů</vt:lpstr>
      <vt:lpstr>Podklady k výcviku</vt:lpstr>
      <vt:lpstr>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vedení výcviku boje zblízka ve 20. století</dc:title>
  <dc:creator>m</dc:creator>
  <cp:lastModifiedBy>Michal Vágner</cp:lastModifiedBy>
  <cp:revision>126</cp:revision>
  <dcterms:created xsi:type="dcterms:W3CDTF">2006-07-03T09:33:13Z</dcterms:created>
  <dcterms:modified xsi:type="dcterms:W3CDTF">2021-12-10T12:16:03Z</dcterms:modified>
</cp:coreProperties>
</file>