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6E69513-6807-4E9B-8A7E-1B6F55C85137}" type="datetimeFigureOut">
              <a:rPr lang="cs-CZ" smtClean="0"/>
              <a:t>23.04.2020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4663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E69513-6807-4E9B-8A7E-1B6F55C85137}" type="datetimeFigureOut">
              <a:rPr lang="cs-CZ" smtClean="0"/>
              <a:t>23.04.2020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520016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E69513-6807-4E9B-8A7E-1B6F55C85137}" type="datetimeFigureOut">
              <a:rPr lang="cs-CZ" smtClean="0"/>
              <a:t>23.04.2020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3667493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E69513-6807-4E9B-8A7E-1B6F55C85137}" type="datetimeFigureOut">
              <a:rPr lang="cs-CZ" smtClean="0"/>
              <a:t>23.04.2020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339108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26E69513-6807-4E9B-8A7E-1B6F55C85137}" type="datetimeFigureOut">
              <a:rPr lang="cs-CZ" smtClean="0"/>
              <a:t>23.04.2020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117616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6E69513-6807-4E9B-8A7E-1B6F55C85137}" type="datetimeFigureOut">
              <a:rPr lang="cs-CZ" smtClean="0"/>
              <a:t>23.04.2020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428118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6E69513-6807-4E9B-8A7E-1B6F55C85137}" type="datetimeFigureOut">
              <a:rPr lang="cs-CZ" smtClean="0"/>
              <a:t>23.04.2020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92085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6E69513-6807-4E9B-8A7E-1B6F55C85137}" type="datetimeFigureOut">
              <a:rPr lang="cs-CZ" smtClean="0"/>
              <a:t>23.04.2020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1751872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6E69513-6807-4E9B-8A7E-1B6F55C85137}" type="datetimeFigureOut">
              <a:rPr lang="cs-CZ" smtClean="0"/>
              <a:t>23.04.2020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1406529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6E69513-6807-4E9B-8A7E-1B6F55C85137}" type="datetimeFigureOut">
              <a:rPr lang="cs-CZ" smtClean="0"/>
              <a:t>23.04.2020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415244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6E69513-6807-4E9B-8A7E-1B6F55C85137}" type="datetimeFigureOut">
              <a:rPr lang="cs-CZ" smtClean="0"/>
              <a:t>23.04.2020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246C769-9E6C-4CD4-A78E-A8F949541628}" type="slidenum">
              <a:rPr lang="cs-CZ" smtClean="0"/>
              <a:t>‹#›</a:t>
            </a:fld>
            <a:endParaRPr lang="cs-CZ"/>
          </a:p>
        </p:txBody>
      </p:sp>
    </p:spTree>
    <p:extLst>
      <p:ext uri="{BB962C8B-B14F-4D97-AF65-F5344CB8AC3E}">
        <p14:creationId xmlns:p14="http://schemas.microsoft.com/office/powerpoint/2010/main" val="232196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69513-6807-4E9B-8A7E-1B6F55C85137}" type="datetimeFigureOut">
              <a:rPr lang="cs-CZ" smtClean="0"/>
              <a:t>23.04.2020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6C769-9E6C-4CD4-A78E-A8F949541628}" type="slidenum">
              <a:rPr lang="cs-CZ" smtClean="0"/>
              <a:t>‹#›</a:t>
            </a:fld>
            <a:endParaRPr lang="cs-CZ"/>
          </a:p>
        </p:txBody>
      </p:sp>
    </p:spTree>
    <p:extLst>
      <p:ext uri="{BB962C8B-B14F-4D97-AF65-F5344CB8AC3E}">
        <p14:creationId xmlns:p14="http://schemas.microsoft.com/office/powerpoint/2010/main" val="198422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The</a:t>
            </a:r>
            <a:r>
              <a:rPr lang="cs-CZ" dirty="0" smtClean="0"/>
              <a:t> </a:t>
            </a:r>
            <a:r>
              <a:rPr lang="cs-CZ" dirty="0" err="1" smtClean="0"/>
              <a:t>War</a:t>
            </a:r>
            <a:r>
              <a:rPr lang="cs-CZ" dirty="0" smtClean="0"/>
              <a:t> </a:t>
            </a:r>
            <a:r>
              <a:rPr lang="cs-CZ" dirty="0" err="1" smtClean="0"/>
              <a:t>is</a:t>
            </a:r>
            <a:r>
              <a:rPr lang="cs-CZ" dirty="0" smtClean="0"/>
              <a:t> </a:t>
            </a:r>
            <a:r>
              <a:rPr lang="cs-CZ" dirty="0" err="1" smtClean="0"/>
              <a:t>the</a:t>
            </a:r>
            <a:r>
              <a:rPr lang="cs-CZ" dirty="0" smtClean="0"/>
              <a:t> </a:t>
            </a:r>
            <a:r>
              <a:rPr lang="cs-CZ" dirty="0" err="1" smtClean="0"/>
              <a:t>Father</a:t>
            </a:r>
            <a:r>
              <a:rPr lang="cs-CZ" dirty="0" smtClean="0"/>
              <a:t> of </a:t>
            </a:r>
            <a:r>
              <a:rPr lang="cs-CZ" dirty="0" err="1" smtClean="0"/>
              <a:t>All</a:t>
            </a:r>
            <a:endParaRPr lang="cs-CZ" dirty="0"/>
          </a:p>
        </p:txBody>
      </p:sp>
      <p:sp>
        <p:nvSpPr>
          <p:cNvPr id="3" name="Podnadpis 2"/>
          <p:cNvSpPr>
            <a:spLocks noGrp="1"/>
          </p:cNvSpPr>
          <p:nvPr>
            <p:ph type="subTitle" idx="1"/>
          </p:nvPr>
        </p:nvSpPr>
        <p:spPr/>
        <p:txBody>
          <a:bodyPr/>
          <a:lstStyle/>
          <a:p>
            <a:r>
              <a:rPr lang="cs-CZ" dirty="0" smtClean="0"/>
              <a:t>6th </a:t>
            </a:r>
            <a:r>
              <a:rPr lang="cs-CZ" dirty="0" err="1" smtClean="0"/>
              <a:t>Heretical</a:t>
            </a:r>
            <a:r>
              <a:rPr lang="cs-CZ" dirty="0" smtClean="0"/>
              <a:t> </a:t>
            </a:r>
            <a:r>
              <a:rPr lang="cs-CZ" dirty="0" err="1" smtClean="0"/>
              <a:t>Essay</a:t>
            </a:r>
            <a:r>
              <a:rPr lang="cs-CZ" dirty="0" smtClean="0"/>
              <a:t> by Jan Patočka</a:t>
            </a:r>
            <a:endParaRPr lang="cs-CZ" dirty="0"/>
          </a:p>
        </p:txBody>
      </p:sp>
    </p:spTree>
    <p:extLst>
      <p:ext uri="{BB962C8B-B14F-4D97-AF65-F5344CB8AC3E}">
        <p14:creationId xmlns:p14="http://schemas.microsoft.com/office/powerpoint/2010/main" val="219362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Total</a:t>
            </a:r>
            <a:r>
              <a:rPr lang="cs-CZ" dirty="0" smtClean="0"/>
              <a:t> </a:t>
            </a:r>
            <a:r>
              <a:rPr lang="cs-CZ" dirty="0" err="1" smtClean="0"/>
              <a:t>mobilization</a:t>
            </a:r>
            <a:endParaRPr lang="cs-CZ" dirty="0"/>
          </a:p>
        </p:txBody>
      </p:sp>
      <p:sp>
        <p:nvSpPr>
          <p:cNvPr id="3" name="Zástupný symbol pro obsah 2"/>
          <p:cNvSpPr>
            <a:spLocks noGrp="1"/>
          </p:cNvSpPr>
          <p:nvPr>
            <p:ph idx="1"/>
          </p:nvPr>
        </p:nvSpPr>
        <p:spPr/>
        <p:txBody>
          <a:bodyPr>
            <a:normAutofit fontScale="92500" lnSpcReduction="20000"/>
          </a:bodyPr>
          <a:lstStyle/>
          <a:p>
            <a:r>
              <a:rPr lang="en-US" b="1" dirty="0" smtClean="0"/>
              <a:t>War </a:t>
            </a:r>
            <a:r>
              <a:rPr lang="en-US" b="1" dirty="0"/>
              <a:t>is simultaneously the greatest undertaking of industrial civilization, both product and instrument of total mobilization</a:t>
            </a:r>
            <a:r>
              <a:rPr lang="en-US" dirty="0"/>
              <a:t> </a:t>
            </a:r>
            <a:endParaRPr lang="cs-CZ" dirty="0" smtClean="0"/>
          </a:p>
          <a:p>
            <a:r>
              <a:rPr lang="cs-CZ" dirty="0" err="1" smtClean="0"/>
              <a:t>The</a:t>
            </a:r>
            <a:r>
              <a:rPr lang="cs-CZ" dirty="0" smtClean="0"/>
              <a:t> </a:t>
            </a:r>
            <a:r>
              <a:rPr lang="cs-CZ" dirty="0"/>
              <a:t>front, </a:t>
            </a:r>
            <a:r>
              <a:rPr lang="cs-CZ" dirty="0" err="1"/>
              <a:t>total</a:t>
            </a:r>
            <a:r>
              <a:rPr lang="cs-CZ" dirty="0"/>
              <a:t> </a:t>
            </a:r>
            <a:r>
              <a:rPr lang="cs-CZ" dirty="0" err="1"/>
              <a:t>mobilisation</a:t>
            </a:r>
            <a:r>
              <a:rPr lang="cs-CZ" dirty="0"/>
              <a:t>, </a:t>
            </a:r>
            <a:r>
              <a:rPr lang="cs-CZ" dirty="0" err="1"/>
              <a:t>the</a:t>
            </a:r>
            <a:r>
              <a:rPr lang="cs-CZ" dirty="0"/>
              <a:t> </a:t>
            </a:r>
            <a:r>
              <a:rPr lang="cs-CZ" dirty="0" err="1"/>
              <a:t>machinery</a:t>
            </a:r>
            <a:r>
              <a:rPr lang="cs-CZ" dirty="0"/>
              <a:t> of </a:t>
            </a:r>
            <a:r>
              <a:rPr lang="cs-CZ" dirty="0" err="1"/>
              <a:t>mass-killing</a:t>
            </a:r>
            <a:r>
              <a:rPr lang="cs-CZ" dirty="0"/>
              <a:t> </a:t>
            </a:r>
            <a:r>
              <a:rPr lang="cs-CZ" dirty="0" smtClean="0"/>
              <a:t>= </a:t>
            </a:r>
            <a:r>
              <a:rPr lang="cs-CZ" dirty="0" err="1" smtClean="0"/>
              <a:t>the</a:t>
            </a:r>
            <a:r>
              <a:rPr lang="cs-CZ" dirty="0" smtClean="0"/>
              <a:t> </a:t>
            </a:r>
            <a:r>
              <a:rPr lang="cs-CZ" dirty="0" err="1"/>
              <a:t>result</a:t>
            </a:r>
            <a:r>
              <a:rPr lang="cs-CZ" dirty="0"/>
              <a:t> of </a:t>
            </a:r>
            <a:r>
              <a:rPr lang="cs-CZ" dirty="0" err="1"/>
              <a:t>the</a:t>
            </a:r>
            <a:r>
              <a:rPr lang="cs-CZ" dirty="0"/>
              <a:t> </a:t>
            </a:r>
            <a:r>
              <a:rPr lang="cs-CZ" dirty="0" err="1"/>
              <a:t>enlightened</a:t>
            </a:r>
            <a:r>
              <a:rPr lang="cs-CZ" dirty="0"/>
              <a:t> </a:t>
            </a:r>
            <a:r>
              <a:rPr lang="cs-CZ" dirty="0" err="1"/>
              <a:t>reason</a:t>
            </a:r>
            <a:r>
              <a:rPr lang="cs-CZ" dirty="0"/>
              <a:t> of modernity, of techno-</a:t>
            </a:r>
            <a:r>
              <a:rPr lang="cs-CZ" dirty="0" err="1"/>
              <a:t>power</a:t>
            </a:r>
            <a:r>
              <a:rPr lang="cs-CZ" dirty="0"/>
              <a:t>.</a:t>
            </a:r>
          </a:p>
          <a:p>
            <a:r>
              <a:rPr lang="en-US" dirty="0"/>
              <a:t>“Already at the dawn of modernity, at the time of the wars of religion in the sixteenth and seventeenth centuries, that kind of cruelty and </a:t>
            </a:r>
            <a:r>
              <a:rPr lang="en-US" dirty="0" err="1"/>
              <a:t>orgiasm</a:t>
            </a:r>
            <a:r>
              <a:rPr lang="en-US" dirty="0"/>
              <a:t> emerged. Already then it was the fruit of a disintegration of traditional discipline and demonization of the opponent – though never before did the demonic reach its peak precisely in an age of greatest sobriety and rationality.” </a:t>
            </a:r>
            <a:r>
              <a:rPr lang="de-DE" dirty="0"/>
              <a:t>(HE, p. 113-114)</a:t>
            </a:r>
            <a:endParaRPr lang="cs-CZ" dirty="0"/>
          </a:p>
          <a:p>
            <a:r>
              <a:rPr lang="de-DE" dirty="0"/>
              <a:t>See Ernst Junger, </a:t>
            </a:r>
            <a:r>
              <a:rPr lang="de-DE" i="1" dirty="0"/>
              <a:t>Die Totale Mobilmachung</a:t>
            </a:r>
            <a:r>
              <a:rPr lang="de-DE" dirty="0"/>
              <a:t>, In </a:t>
            </a:r>
            <a:r>
              <a:rPr lang="de-DE" dirty="0" err="1"/>
              <a:t>Simmtliche</a:t>
            </a:r>
            <a:r>
              <a:rPr lang="de-DE" dirty="0"/>
              <a:t> Werke, Zweite Abteilung, vol. 7, </a:t>
            </a:r>
            <a:r>
              <a:rPr lang="de-DE" dirty="0" err="1"/>
              <a:t>essays</a:t>
            </a:r>
            <a:r>
              <a:rPr lang="de-DE" dirty="0"/>
              <a:t> 1: Betrachtungen zur Zeit (Stuttgart: Klett-</a:t>
            </a:r>
            <a:r>
              <a:rPr lang="de-DE" dirty="0" err="1"/>
              <a:t>Kotta</a:t>
            </a:r>
            <a:r>
              <a:rPr lang="de-DE" dirty="0"/>
              <a:t>, 1980). </a:t>
            </a:r>
            <a:r>
              <a:rPr lang="en-US" dirty="0"/>
              <a:t>[Ed.]</a:t>
            </a:r>
            <a:endParaRPr lang="cs-CZ" dirty="0"/>
          </a:p>
          <a:p>
            <a:endParaRPr lang="cs-CZ" dirty="0"/>
          </a:p>
        </p:txBody>
      </p:sp>
    </p:spTree>
    <p:extLst>
      <p:ext uri="{BB962C8B-B14F-4D97-AF65-F5344CB8AC3E}">
        <p14:creationId xmlns:p14="http://schemas.microsoft.com/office/powerpoint/2010/main" val="1519835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The </a:t>
            </a:r>
            <a:r>
              <a:rPr lang="cs-CZ" dirty="0" err="1" smtClean="0"/>
              <a:t>meaning</a:t>
            </a:r>
            <a:r>
              <a:rPr lang="cs-CZ" dirty="0" smtClean="0"/>
              <a:t> of </a:t>
            </a:r>
            <a:r>
              <a:rPr lang="cs-CZ" dirty="0" err="1" smtClean="0"/>
              <a:t>the</a:t>
            </a:r>
            <a:r>
              <a:rPr lang="cs-CZ" dirty="0" smtClean="0"/>
              <a:t> (</a:t>
            </a:r>
            <a:r>
              <a:rPr lang="cs-CZ" dirty="0" err="1" smtClean="0"/>
              <a:t>self</a:t>
            </a:r>
            <a:r>
              <a:rPr lang="cs-CZ" dirty="0" smtClean="0"/>
              <a:t>)</a:t>
            </a:r>
            <a:r>
              <a:rPr lang="cs-CZ" dirty="0" err="1" smtClean="0"/>
              <a:t>sacrifice</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smtClean="0"/>
              <a:t>“</a:t>
            </a:r>
            <a:r>
              <a:rPr lang="en-US" dirty="0"/>
              <a:t>The sacrifice of [those] sacrificed [</a:t>
            </a:r>
            <a:r>
              <a:rPr lang="en-US" dirty="0" err="1"/>
              <a:t>oběť</a:t>
            </a:r>
            <a:r>
              <a:rPr lang="en-US" dirty="0"/>
              <a:t> </a:t>
            </a:r>
            <a:r>
              <a:rPr lang="en-US" dirty="0" err="1"/>
              <a:t>těchto</a:t>
            </a:r>
            <a:r>
              <a:rPr lang="en-US" dirty="0"/>
              <a:t> </a:t>
            </a:r>
            <a:r>
              <a:rPr lang="en-US" dirty="0" err="1"/>
              <a:t>obětovaných</a:t>
            </a:r>
            <a:r>
              <a:rPr lang="en-US" dirty="0"/>
              <a:t>]” (Heretical </a:t>
            </a:r>
            <a:r>
              <a:rPr lang="en-US" dirty="0" smtClean="0"/>
              <a:t>Essays, </a:t>
            </a:r>
            <a:r>
              <a:rPr lang="en-US" dirty="0"/>
              <a:t>p. 130.)</a:t>
            </a:r>
            <a:endParaRPr lang="cs-CZ" dirty="0"/>
          </a:p>
          <a:p>
            <a:r>
              <a:rPr lang="en-US" dirty="0"/>
              <a:t>is no longer something relative to something else, but “is significant solely in itself</a:t>
            </a:r>
            <a:r>
              <a:rPr lang="en-US" dirty="0" smtClean="0"/>
              <a:t>.”</a:t>
            </a:r>
            <a:endParaRPr lang="cs-CZ" dirty="0"/>
          </a:p>
          <a:p>
            <a:r>
              <a:rPr lang="en-US" dirty="0" smtClean="0"/>
              <a:t>those </a:t>
            </a:r>
            <a:r>
              <a:rPr lang="en-US" dirty="0"/>
              <a:t>who are forced to live in this region between life and death “are assaulted by an absolute freedom, freedom from all the interests of peace, of life, of the day.” </a:t>
            </a:r>
            <a:endParaRPr lang="cs-CZ" dirty="0"/>
          </a:p>
          <a:p>
            <a:r>
              <a:rPr lang="en-US" dirty="0"/>
              <a:t>Life becomes something “beyond which there can be nothing.”  </a:t>
            </a:r>
            <a:endParaRPr lang="cs-CZ" dirty="0"/>
          </a:p>
          <a:p>
            <a:r>
              <a:rPr lang="en-US" dirty="0"/>
              <a:t>The experience at the front is no longer experienced in terms of their “vocations, talents, possibilities, their future”; rather, the highest goal is simply to live </a:t>
            </a:r>
            <a:r>
              <a:rPr lang="en-US" dirty="0" smtClean="0"/>
              <a:t>(</a:t>
            </a:r>
            <a:r>
              <a:rPr lang="cs-CZ" dirty="0" smtClean="0"/>
              <a:t>pp.</a:t>
            </a:r>
            <a:r>
              <a:rPr lang="en-US" dirty="0" smtClean="0"/>
              <a:t> </a:t>
            </a:r>
            <a:r>
              <a:rPr lang="en-US" dirty="0"/>
              <a:t>129–130)</a:t>
            </a:r>
            <a:endParaRPr lang="cs-CZ" dirty="0"/>
          </a:p>
          <a:p>
            <a:endParaRPr lang="cs-CZ" dirty="0"/>
          </a:p>
        </p:txBody>
      </p:sp>
    </p:spTree>
    <p:extLst>
      <p:ext uri="{BB962C8B-B14F-4D97-AF65-F5344CB8AC3E}">
        <p14:creationId xmlns:p14="http://schemas.microsoft.com/office/powerpoint/2010/main" val="4137405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Absolute</a:t>
            </a:r>
            <a:r>
              <a:rPr lang="cs-CZ" dirty="0" smtClean="0"/>
              <a:t> </a:t>
            </a:r>
            <a:r>
              <a:rPr lang="cs-CZ" dirty="0" err="1" smtClean="0"/>
              <a:t>freedom</a:t>
            </a:r>
            <a:r>
              <a:rPr lang="cs-CZ" dirty="0" smtClean="0"/>
              <a:t> in </a:t>
            </a:r>
            <a:r>
              <a:rPr lang="cs-CZ" dirty="0" err="1" smtClean="0"/>
              <a:t>the</a:t>
            </a:r>
            <a:r>
              <a:rPr lang="cs-CZ" dirty="0" smtClean="0"/>
              <a:t> </a:t>
            </a:r>
            <a:r>
              <a:rPr lang="cs-CZ" dirty="0" err="1" smtClean="0"/>
              <a:t>self-surrender</a:t>
            </a:r>
            <a:endParaRPr lang="cs-CZ" dirty="0"/>
          </a:p>
        </p:txBody>
      </p:sp>
      <p:sp>
        <p:nvSpPr>
          <p:cNvPr id="3" name="Zástupný symbol pro obsah 2"/>
          <p:cNvSpPr>
            <a:spLocks noGrp="1"/>
          </p:cNvSpPr>
          <p:nvPr>
            <p:ph idx="1"/>
          </p:nvPr>
        </p:nvSpPr>
        <p:spPr/>
        <p:txBody>
          <a:bodyPr/>
          <a:lstStyle/>
          <a:p>
            <a:r>
              <a:rPr lang="en-US" dirty="0"/>
              <a:t>“This absolute freedom is the understanding that here something has already been achieved, </a:t>
            </a:r>
            <a:r>
              <a:rPr lang="en-US" b="1" dirty="0"/>
              <a:t>something that is not the means to anything else</a:t>
            </a:r>
            <a:r>
              <a:rPr lang="en-US" dirty="0"/>
              <a:t>, a stepping stone to …, but rather something above and beyond which there can be nothing. This is the culmination, </a:t>
            </a:r>
            <a:r>
              <a:rPr lang="en-US" b="1" dirty="0"/>
              <a:t>this self-surrender</a:t>
            </a:r>
            <a:r>
              <a:rPr lang="en-US" dirty="0"/>
              <a:t> which can call humans away from their vocations, talents, possibilities, their future. To be capable of that, to be chosen and called for it in a world that uses conflict to mobilize force so that it comes to appear as a totally objectified and objectifying cauldron of energy, </a:t>
            </a:r>
            <a:r>
              <a:rPr lang="en-US" b="1" dirty="0"/>
              <a:t>also means to overcome force</a:t>
            </a:r>
            <a:r>
              <a:rPr lang="en-US" dirty="0"/>
              <a:t>.”</a:t>
            </a:r>
            <a:endParaRPr lang="cs-CZ" dirty="0"/>
          </a:p>
        </p:txBody>
      </p:sp>
    </p:spTree>
    <p:extLst>
      <p:ext uri="{BB962C8B-B14F-4D97-AF65-F5344CB8AC3E}">
        <p14:creationId xmlns:p14="http://schemas.microsoft.com/office/powerpoint/2010/main" val="3700855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Nothing</a:t>
            </a:r>
            <a:r>
              <a:rPr lang="cs-CZ" dirty="0" smtClean="0"/>
              <a:t> to lose – </a:t>
            </a:r>
            <a:r>
              <a:rPr lang="cs-CZ" dirty="0" err="1" smtClean="0"/>
              <a:t>nothing</a:t>
            </a:r>
            <a:r>
              <a:rPr lang="cs-CZ" dirty="0" smtClean="0"/>
              <a:t> to </a:t>
            </a:r>
            <a:r>
              <a:rPr lang="cs-CZ" dirty="0" err="1" smtClean="0"/>
              <a:t>fear</a:t>
            </a:r>
            <a:endParaRPr lang="cs-CZ" dirty="0"/>
          </a:p>
        </p:txBody>
      </p:sp>
      <p:sp>
        <p:nvSpPr>
          <p:cNvPr id="3" name="Zástupný symbol pro obsah 2"/>
          <p:cNvSpPr>
            <a:spLocks noGrp="1"/>
          </p:cNvSpPr>
          <p:nvPr>
            <p:ph idx="1"/>
          </p:nvPr>
        </p:nvSpPr>
        <p:spPr/>
        <p:txBody>
          <a:bodyPr/>
          <a:lstStyle/>
          <a:p>
            <a:r>
              <a:rPr lang="en-US" dirty="0"/>
              <a:t>“</a:t>
            </a:r>
            <a:r>
              <a:rPr lang="en-US" b="1" dirty="0"/>
              <a:t>The motives of the day which had evoked the will to war are consumed in the furnace of the front line</a:t>
            </a:r>
            <a:r>
              <a:rPr lang="en-US" dirty="0"/>
              <a:t>, if that experience is intense enough not to yield again to the forces of day. Peace transformed into a will to war could objectify and externalize humans </a:t>
            </a:r>
            <a:r>
              <a:rPr lang="en-US" u="sng" dirty="0"/>
              <a:t>as long as they were ruled by the day, by the hope of everydayness, of a profession, of a career, simply possibilities for which they must fear and which they feel threatened</a:t>
            </a:r>
            <a:r>
              <a:rPr lang="en-US" dirty="0"/>
              <a:t>. Now, however, comes upheaval, shaking that peace and its planning, its programs and its ideas of progress indifferent to mortality.” (p. 130)</a:t>
            </a:r>
            <a:endParaRPr lang="cs-CZ" dirty="0"/>
          </a:p>
          <a:p>
            <a:endParaRPr lang="cs-CZ" dirty="0"/>
          </a:p>
        </p:txBody>
      </p:sp>
    </p:spTree>
    <p:extLst>
      <p:ext uri="{BB962C8B-B14F-4D97-AF65-F5344CB8AC3E}">
        <p14:creationId xmlns:p14="http://schemas.microsoft.com/office/powerpoint/2010/main" val="16519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7680" y="365125"/>
            <a:ext cx="11216640" cy="1325563"/>
          </a:xfrm>
        </p:spPr>
        <p:txBody>
          <a:bodyPr>
            <a:normAutofit/>
          </a:bodyPr>
          <a:lstStyle/>
          <a:p>
            <a:r>
              <a:rPr lang="cs-CZ" sz="3800" dirty="0" smtClean="0"/>
              <a:t>W</a:t>
            </a:r>
            <a:r>
              <a:rPr lang="en-US" sz="3800" dirty="0" err="1" smtClean="0"/>
              <a:t>hy</a:t>
            </a:r>
            <a:r>
              <a:rPr lang="en-US" sz="3800" dirty="0" smtClean="0"/>
              <a:t> </a:t>
            </a:r>
            <a:r>
              <a:rPr lang="en-US" sz="3800" dirty="0"/>
              <a:t>does the </a:t>
            </a:r>
            <a:r>
              <a:rPr lang="cs-CZ" sz="3800" dirty="0" smtClean="0"/>
              <a:t>front</a:t>
            </a:r>
            <a:r>
              <a:rPr lang="en-US" sz="3800" dirty="0" smtClean="0"/>
              <a:t> </a:t>
            </a:r>
            <a:r>
              <a:rPr lang="en-US" sz="3800" dirty="0"/>
              <a:t>experience not make any difference? </a:t>
            </a:r>
            <a:endParaRPr lang="cs-CZ" sz="3800" dirty="0"/>
          </a:p>
        </p:txBody>
      </p:sp>
      <p:sp>
        <p:nvSpPr>
          <p:cNvPr id="3" name="Zástupný symbol pro obsah 2"/>
          <p:cNvSpPr>
            <a:spLocks noGrp="1"/>
          </p:cNvSpPr>
          <p:nvPr>
            <p:ph idx="1"/>
          </p:nvPr>
        </p:nvSpPr>
        <p:spPr/>
        <p:txBody>
          <a:bodyPr>
            <a:normAutofit/>
          </a:bodyPr>
          <a:lstStyle/>
          <a:p>
            <a:r>
              <a:rPr lang="en-US" dirty="0"/>
              <a:t>This premonition is already in </a:t>
            </a:r>
            <a:r>
              <a:rPr lang="en-US" dirty="0" err="1"/>
              <a:t>Jünger</a:t>
            </a:r>
            <a:r>
              <a:rPr lang="en-US" dirty="0"/>
              <a:t>. Writing after the war, he states:</a:t>
            </a:r>
            <a:endParaRPr lang="cs-CZ" dirty="0"/>
          </a:p>
          <a:p>
            <a:r>
              <a:rPr lang="en-US" dirty="0"/>
              <a:t> “Apart from … considerations of mere utility, … there ought to be some means of helping [desperate fellows] decently over the intervals of peace … so that they would be at hand when wanted.” </a:t>
            </a:r>
            <a:endParaRPr lang="cs-CZ" dirty="0" smtClean="0"/>
          </a:p>
          <a:p>
            <a:pPr marL="457200" lvl="1" indent="0">
              <a:buNone/>
            </a:pPr>
            <a:r>
              <a:rPr lang="en-US" dirty="0" smtClean="0"/>
              <a:t>(</a:t>
            </a:r>
            <a:r>
              <a:rPr lang="en-US" dirty="0"/>
              <a:t>Ernst </a:t>
            </a:r>
            <a:r>
              <a:rPr lang="en-US" dirty="0" err="1"/>
              <a:t>Jünger</a:t>
            </a:r>
            <a:r>
              <a:rPr lang="en-US" dirty="0"/>
              <a:t>, </a:t>
            </a:r>
            <a:r>
              <a:rPr lang="en-US" i="1" dirty="0"/>
              <a:t>Copse 125: A Chronicle from the Trench Warfare of 1918</a:t>
            </a:r>
            <a:r>
              <a:rPr lang="en-US" dirty="0"/>
              <a:t>, </a:t>
            </a:r>
            <a:r>
              <a:rPr lang="en-US" dirty="0" smtClean="0"/>
              <a:t>(</a:t>
            </a:r>
            <a:r>
              <a:rPr lang="en-US" dirty="0"/>
              <a:t>New York: Howard </a:t>
            </a:r>
            <a:r>
              <a:rPr lang="en-US" dirty="0" err="1"/>
              <a:t>Fertig</a:t>
            </a:r>
            <a:r>
              <a:rPr lang="en-US" dirty="0"/>
              <a:t>, Inc., 2003), pp. </a:t>
            </a:r>
            <a:r>
              <a:rPr lang="cs-CZ" dirty="0" smtClean="0"/>
              <a:t>198-</a:t>
            </a:r>
            <a:r>
              <a:rPr lang="en-US" dirty="0" smtClean="0"/>
              <a:t>199.)</a:t>
            </a:r>
            <a:endParaRPr lang="cs-CZ" dirty="0"/>
          </a:p>
          <a:p>
            <a:endParaRPr lang="cs-CZ" dirty="0"/>
          </a:p>
          <a:p>
            <a:r>
              <a:rPr lang="en-US" u="sng" dirty="0"/>
              <a:t>Peace</a:t>
            </a:r>
            <a:r>
              <a:rPr lang="en-US" dirty="0"/>
              <a:t> becomes nothing more than </a:t>
            </a:r>
            <a:r>
              <a:rPr lang="en-US" u="sng" dirty="0"/>
              <a:t>war fought with other means</a:t>
            </a:r>
            <a:r>
              <a:rPr lang="en-US" dirty="0"/>
              <a:t>, “appealing to the will to live and to have.” (133)</a:t>
            </a:r>
            <a:endParaRPr lang="cs-CZ" dirty="0"/>
          </a:p>
          <a:p>
            <a:endParaRPr lang="cs-CZ" dirty="0"/>
          </a:p>
        </p:txBody>
      </p:sp>
    </p:spTree>
    <p:extLst>
      <p:ext uri="{BB962C8B-B14F-4D97-AF65-F5344CB8AC3E}">
        <p14:creationId xmlns:p14="http://schemas.microsoft.com/office/powerpoint/2010/main" val="2452754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t>
            </a:r>
            <a:r>
              <a:rPr lang="en-US" dirty="0" smtClean="0"/>
              <a:t>he solidarity of the shaken</a:t>
            </a:r>
            <a:endParaRPr lang="cs-CZ" dirty="0"/>
          </a:p>
        </p:txBody>
      </p:sp>
      <p:sp>
        <p:nvSpPr>
          <p:cNvPr id="3" name="Zástupný symbol pro obsah 2"/>
          <p:cNvSpPr>
            <a:spLocks noGrp="1"/>
          </p:cNvSpPr>
          <p:nvPr>
            <p:ph idx="1"/>
          </p:nvPr>
        </p:nvSpPr>
        <p:spPr/>
        <p:txBody>
          <a:bodyPr/>
          <a:lstStyle/>
          <a:p>
            <a:r>
              <a:rPr lang="cs-CZ" b="1" dirty="0" smtClean="0"/>
              <a:t>W</a:t>
            </a:r>
            <a:r>
              <a:rPr lang="en-US" b="1" dirty="0" err="1" smtClean="0"/>
              <a:t>ar</a:t>
            </a:r>
            <a:r>
              <a:rPr lang="en-US" b="1" dirty="0" smtClean="0"/>
              <a:t> </a:t>
            </a:r>
            <a:r>
              <a:rPr lang="en-US" b="1" dirty="0"/>
              <a:t>exposes </a:t>
            </a:r>
            <a:r>
              <a:rPr lang="cs-CZ" b="1" dirty="0" err="1" smtClean="0"/>
              <a:t>human</a:t>
            </a:r>
            <a:r>
              <a:rPr lang="cs-CZ" b="1" dirty="0" smtClean="0"/>
              <a:t> person </a:t>
            </a:r>
            <a:r>
              <a:rPr lang="en-US" b="1" dirty="0" smtClean="0"/>
              <a:t>to </a:t>
            </a:r>
            <a:r>
              <a:rPr lang="cs-CZ" b="1" dirty="0" err="1" smtClean="0"/>
              <a:t>the</a:t>
            </a:r>
            <a:r>
              <a:rPr lang="cs-CZ" b="1" dirty="0" smtClean="0"/>
              <a:t> </a:t>
            </a:r>
            <a:r>
              <a:rPr lang="cs-CZ" b="1" dirty="0" err="1" smtClean="0"/>
              <a:t>destructive</a:t>
            </a:r>
            <a:r>
              <a:rPr lang="cs-CZ" b="1" dirty="0" smtClean="0"/>
              <a:t> </a:t>
            </a:r>
            <a:r>
              <a:rPr lang="cs-CZ" b="1" dirty="0" err="1" smtClean="0"/>
              <a:t>forces</a:t>
            </a:r>
            <a:r>
              <a:rPr lang="cs-CZ" b="1" dirty="0" smtClean="0"/>
              <a:t> of techno-</a:t>
            </a:r>
            <a:r>
              <a:rPr lang="cs-CZ" b="1" dirty="0" err="1" smtClean="0"/>
              <a:t>power</a:t>
            </a:r>
            <a:endParaRPr lang="cs-CZ" dirty="0" smtClean="0"/>
          </a:p>
          <a:p>
            <a:pPr marL="0" indent="0">
              <a:buNone/>
            </a:pPr>
            <a:r>
              <a:rPr lang="cs-CZ" dirty="0" err="1" smtClean="0"/>
              <a:t>However</a:t>
            </a:r>
            <a:r>
              <a:rPr lang="cs-CZ" dirty="0" smtClean="0"/>
              <a:t>:</a:t>
            </a:r>
          </a:p>
          <a:p>
            <a:r>
              <a:rPr lang="cs-CZ" b="1" dirty="0" smtClean="0"/>
              <a:t>a</a:t>
            </a:r>
            <a:r>
              <a:rPr lang="en-US" b="1" dirty="0" smtClean="0"/>
              <a:t> </a:t>
            </a:r>
            <a:r>
              <a:rPr lang="cs-CZ" b="1" dirty="0" err="1" smtClean="0"/>
              <a:t>new</a:t>
            </a:r>
            <a:r>
              <a:rPr lang="cs-CZ" b="1" dirty="0" smtClean="0"/>
              <a:t> </a:t>
            </a:r>
            <a:r>
              <a:rPr lang="cs-CZ" b="1" dirty="0" err="1" smtClean="0"/>
              <a:t>kind</a:t>
            </a:r>
            <a:r>
              <a:rPr lang="cs-CZ" b="1" dirty="0" smtClean="0"/>
              <a:t> of solidarity</a:t>
            </a:r>
            <a:r>
              <a:rPr lang="en-US" b="1" dirty="0" smtClean="0"/>
              <a:t> </a:t>
            </a:r>
            <a:r>
              <a:rPr lang="en-US" b="1" dirty="0"/>
              <a:t>can emerge across enemy lines at the heart of the experience at the </a:t>
            </a:r>
            <a:r>
              <a:rPr lang="en-US" b="1" dirty="0" smtClean="0"/>
              <a:t>front</a:t>
            </a:r>
            <a:endParaRPr lang="cs-CZ" b="1" dirty="0" smtClean="0"/>
          </a:p>
          <a:p>
            <a:endParaRPr lang="cs-CZ" b="1" dirty="0"/>
          </a:p>
          <a:p>
            <a:r>
              <a:rPr lang="cs-CZ" dirty="0" smtClean="0"/>
              <a:t>„</a:t>
            </a:r>
            <a:r>
              <a:rPr lang="en-US" dirty="0" smtClean="0"/>
              <a:t>the </a:t>
            </a:r>
            <a:r>
              <a:rPr lang="en-US" dirty="0"/>
              <a:t>solidarity of the shaken for all their contradiction and conflict.” (p. 131)</a:t>
            </a:r>
            <a:endParaRPr lang="cs-CZ" dirty="0"/>
          </a:p>
          <a:p>
            <a:endParaRPr lang="cs-CZ" dirty="0"/>
          </a:p>
        </p:txBody>
      </p:sp>
    </p:spTree>
    <p:extLst>
      <p:ext uri="{BB962C8B-B14F-4D97-AF65-F5344CB8AC3E}">
        <p14:creationId xmlns:p14="http://schemas.microsoft.com/office/powerpoint/2010/main" val="3804494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Main idea</a:t>
            </a:r>
            <a:endParaRPr lang="cs-CZ" dirty="0"/>
          </a:p>
        </p:txBody>
      </p:sp>
      <p:sp>
        <p:nvSpPr>
          <p:cNvPr id="3" name="Zástupný symbol pro obsah 2"/>
          <p:cNvSpPr>
            <a:spLocks noGrp="1"/>
          </p:cNvSpPr>
          <p:nvPr>
            <p:ph idx="1"/>
          </p:nvPr>
        </p:nvSpPr>
        <p:spPr/>
        <p:txBody>
          <a:bodyPr/>
          <a:lstStyle/>
          <a:p>
            <a:pPr marL="0" indent="0">
              <a:buNone/>
            </a:pPr>
            <a:r>
              <a:rPr lang="cs-CZ" dirty="0" smtClean="0"/>
              <a:t>W</a:t>
            </a:r>
            <a:r>
              <a:rPr lang="en-US" dirty="0" smtClean="0"/>
              <a:t>e </a:t>
            </a:r>
            <a:r>
              <a:rPr lang="en-US" dirty="0"/>
              <a:t>have to overcome the perspective of the day (of the peace) in order </a:t>
            </a:r>
            <a:r>
              <a:rPr lang="en-US" dirty="0" smtClean="0"/>
              <a:t>to</a:t>
            </a:r>
            <a:r>
              <a:rPr lang="cs-CZ" dirty="0" smtClean="0"/>
              <a:t>:</a:t>
            </a:r>
          </a:p>
          <a:p>
            <a:pPr lvl="1"/>
            <a:r>
              <a:rPr lang="en-US" dirty="0" smtClean="0"/>
              <a:t>(</a:t>
            </a:r>
            <a:r>
              <a:rPr lang="en-US" dirty="0"/>
              <a:t>i) understand the phenomenon of war as essential to modernity, </a:t>
            </a:r>
            <a:endParaRPr lang="cs-CZ" dirty="0" smtClean="0"/>
          </a:p>
          <a:p>
            <a:pPr lvl="1"/>
            <a:r>
              <a:rPr lang="en-US" dirty="0" smtClean="0"/>
              <a:t>(</a:t>
            </a:r>
            <a:r>
              <a:rPr lang="en-US" dirty="0"/>
              <a:t>ii) to counter the illusions of technical civilization by “the solidarity of the shaken”</a:t>
            </a:r>
            <a:endParaRPr lang="cs-CZ" dirty="0"/>
          </a:p>
          <a:p>
            <a:endParaRPr lang="cs-CZ" dirty="0"/>
          </a:p>
        </p:txBody>
      </p:sp>
    </p:spTree>
    <p:extLst>
      <p:ext uri="{BB962C8B-B14F-4D97-AF65-F5344CB8AC3E}">
        <p14:creationId xmlns:p14="http://schemas.microsoft.com/office/powerpoint/2010/main" val="1124241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New </a:t>
            </a:r>
            <a:r>
              <a:rPr lang="cs-CZ" dirty="0" err="1" smtClean="0"/>
              <a:t>meaning</a:t>
            </a:r>
            <a:r>
              <a:rPr lang="cs-CZ" dirty="0" smtClean="0"/>
              <a:t> of </a:t>
            </a:r>
            <a:r>
              <a:rPr lang="cs-CZ" dirty="0" err="1" smtClean="0"/>
              <a:t>Heresy</a:t>
            </a:r>
            <a:endParaRPr lang="cs-CZ" dirty="0"/>
          </a:p>
        </p:txBody>
      </p:sp>
      <p:sp>
        <p:nvSpPr>
          <p:cNvPr id="3" name="Zástupný symbol pro obsah 2"/>
          <p:cNvSpPr>
            <a:spLocks noGrp="1"/>
          </p:cNvSpPr>
          <p:nvPr>
            <p:ph idx="1"/>
          </p:nvPr>
        </p:nvSpPr>
        <p:spPr/>
        <p:txBody>
          <a:bodyPr>
            <a:normAutofit/>
          </a:bodyPr>
          <a:lstStyle/>
          <a:p>
            <a:r>
              <a:rPr lang="en-US" dirty="0"/>
              <a:t>Perspective of day / Perspective of night</a:t>
            </a:r>
            <a:endParaRPr lang="cs-CZ" dirty="0"/>
          </a:p>
          <a:p>
            <a:endParaRPr lang="cs-CZ" dirty="0" smtClean="0"/>
          </a:p>
          <a:p>
            <a:r>
              <a:rPr lang="en-US" dirty="0" smtClean="0"/>
              <a:t>„</a:t>
            </a:r>
            <a:r>
              <a:rPr lang="en-US" dirty="0"/>
              <a:t>The idea that war itself might be something that can explain, that itself has the power of bestowing meaning, is an idea foreign to all philosophies of history and so also to all the explanations of war we know.“ (HE, p. 120)</a:t>
            </a:r>
            <a:endParaRPr lang="cs-CZ" dirty="0"/>
          </a:p>
          <a:p>
            <a:endParaRPr lang="cs-CZ" dirty="0"/>
          </a:p>
        </p:txBody>
      </p:sp>
    </p:spTree>
    <p:extLst>
      <p:ext uri="{BB962C8B-B14F-4D97-AF65-F5344CB8AC3E}">
        <p14:creationId xmlns:p14="http://schemas.microsoft.com/office/powerpoint/2010/main" val="488092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Perspective of day</a:t>
            </a:r>
            <a:endParaRPr lang="cs-CZ" dirty="0"/>
          </a:p>
        </p:txBody>
      </p:sp>
      <p:sp>
        <p:nvSpPr>
          <p:cNvPr id="3" name="Zástupný symbol pro obsah 2"/>
          <p:cNvSpPr>
            <a:spLocks noGrp="1"/>
          </p:cNvSpPr>
          <p:nvPr>
            <p:ph idx="1"/>
          </p:nvPr>
        </p:nvSpPr>
        <p:spPr/>
        <p:txBody>
          <a:bodyPr/>
          <a:lstStyle/>
          <a:p>
            <a:r>
              <a:rPr lang="en-US" dirty="0" smtClean="0"/>
              <a:t>“</a:t>
            </a:r>
            <a:r>
              <a:rPr lang="en-US" dirty="0"/>
              <a:t>Those who cannot break free of the rule of peace, of the day, of life in a mode that excludes death and closes its eyes before it, can never free themselves of war.” </a:t>
            </a:r>
            <a:endParaRPr lang="cs-CZ" dirty="0"/>
          </a:p>
          <a:p>
            <a:pPr marL="0" indent="0">
              <a:buNone/>
            </a:pPr>
            <a:r>
              <a:rPr lang="en-US" dirty="0"/>
              <a:t>It is a naiveté: </a:t>
            </a:r>
            <a:endParaRPr lang="cs-CZ" dirty="0"/>
          </a:p>
          <a:p>
            <a:r>
              <a:rPr lang="en-US" dirty="0"/>
              <a:t>“From the perspective of the day life is, for all individuals, everything, the highest value that exists for them. For the forces of the day, conversely, death does not exist, they function as if there was no death, or, as noted, they plan death impersonally and statistically” (129)</a:t>
            </a:r>
            <a:endParaRPr lang="cs-CZ" dirty="0"/>
          </a:p>
          <a:p>
            <a:endParaRPr lang="cs-CZ" dirty="0"/>
          </a:p>
        </p:txBody>
      </p:sp>
    </p:spTree>
    <p:extLst>
      <p:ext uri="{BB962C8B-B14F-4D97-AF65-F5344CB8AC3E}">
        <p14:creationId xmlns:p14="http://schemas.microsoft.com/office/powerpoint/2010/main" val="208536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Polemos</a:t>
            </a:r>
            <a:endParaRPr lang="cs-CZ" dirty="0"/>
          </a:p>
        </p:txBody>
      </p:sp>
      <p:sp>
        <p:nvSpPr>
          <p:cNvPr id="3" name="Zástupný symbol pro obsah 2"/>
          <p:cNvSpPr>
            <a:spLocks noGrp="1"/>
          </p:cNvSpPr>
          <p:nvPr>
            <p:ph idx="1"/>
          </p:nvPr>
        </p:nvSpPr>
        <p:spPr/>
        <p:txBody>
          <a:bodyPr/>
          <a:lstStyle/>
          <a:p>
            <a:pPr marL="0" indent="0">
              <a:buNone/>
            </a:pPr>
            <a:r>
              <a:rPr lang="cs-CZ" dirty="0" smtClean="0"/>
              <a:t>Patočka </a:t>
            </a:r>
            <a:r>
              <a:rPr lang="en-US" dirty="0" smtClean="0"/>
              <a:t>seeks </a:t>
            </a:r>
            <a:r>
              <a:rPr lang="en-US" dirty="0"/>
              <a:t>to rehabilitate Heraclitus' dictum: </a:t>
            </a:r>
            <a:endParaRPr lang="cs-CZ" dirty="0"/>
          </a:p>
          <a:p>
            <a:r>
              <a:rPr lang="en-US" dirty="0"/>
              <a:t>"</a:t>
            </a:r>
            <a:r>
              <a:rPr lang="en-US" dirty="0" err="1"/>
              <a:t>Polemos</a:t>
            </a:r>
            <a:r>
              <a:rPr lang="en-US" dirty="0"/>
              <a:t> is the father of all . . ." </a:t>
            </a:r>
            <a:endParaRPr lang="cs-CZ" dirty="0"/>
          </a:p>
          <a:p>
            <a:r>
              <a:rPr lang="en-US" dirty="0"/>
              <a:t>War is what we have in common. </a:t>
            </a:r>
            <a:endParaRPr lang="cs-CZ" dirty="0"/>
          </a:p>
          <a:p>
            <a:r>
              <a:rPr lang="en-US" dirty="0"/>
              <a:t>War unites, rather than divides. </a:t>
            </a:r>
            <a:endParaRPr lang="cs-CZ" dirty="0"/>
          </a:p>
          <a:p>
            <a:r>
              <a:rPr lang="cs-CZ" dirty="0" smtClean="0"/>
              <a:t>T</a:t>
            </a:r>
            <a:r>
              <a:rPr lang="en-US" dirty="0" smtClean="0"/>
              <a:t>he </a:t>
            </a:r>
            <a:r>
              <a:rPr lang="en-US" dirty="0"/>
              <a:t>dialectic of the light of day and the darkness of night.</a:t>
            </a:r>
            <a:endParaRPr lang="cs-CZ" dirty="0"/>
          </a:p>
          <a:p>
            <a:endParaRPr lang="cs-CZ" dirty="0"/>
          </a:p>
        </p:txBody>
      </p:sp>
    </p:spTree>
    <p:extLst>
      <p:ext uri="{BB962C8B-B14F-4D97-AF65-F5344CB8AC3E}">
        <p14:creationId xmlns:p14="http://schemas.microsoft.com/office/powerpoint/2010/main" val="2685593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Light</a:t>
            </a:r>
            <a:r>
              <a:rPr lang="cs-CZ" dirty="0" smtClean="0"/>
              <a:t> </a:t>
            </a:r>
            <a:r>
              <a:rPr lang="cs-CZ" dirty="0" err="1" smtClean="0"/>
              <a:t>interpretation</a:t>
            </a:r>
            <a:endParaRPr lang="cs-CZ" dirty="0"/>
          </a:p>
        </p:txBody>
      </p:sp>
      <p:sp>
        <p:nvSpPr>
          <p:cNvPr id="3" name="Zástupný symbol pro obsah 2"/>
          <p:cNvSpPr>
            <a:spLocks noGrp="1"/>
          </p:cNvSpPr>
          <p:nvPr>
            <p:ph idx="1"/>
          </p:nvPr>
        </p:nvSpPr>
        <p:spPr/>
        <p:txBody>
          <a:bodyPr/>
          <a:lstStyle/>
          <a:p>
            <a:r>
              <a:rPr lang="en-US" dirty="0"/>
              <a:t>"</a:t>
            </a:r>
            <a:r>
              <a:rPr lang="en-US" dirty="0" err="1"/>
              <a:t>Polemos</a:t>
            </a:r>
            <a:r>
              <a:rPr lang="en-US" dirty="0"/>
              <a:t> is at the same time that which constitutes the polis and the primordial insight that makes philosophy possible."</a:t>
            </a:r>
            <a:endParaRPr lang="cs-CZ" dirty="0"/>
          </a:p>
          <a:p>
            <a:r>
              <a:rPr lang="cs-CZ" dirty="0" smtClean="0"/>
              <a:t>//</a:t>
            </a:r>
            <a:r>
              <a:rPr lang="en-US" dirty="0" smtClean="0"/>
              <a:t> </a:t>
            </a:r>
            <a:r>
              <a:rPr lang="en-US" dirty="0"/>
              <a:t>Hannah Arendt´s </a:t>
            </a:r>
            <a:r>
              <a:rPr lang="en-US" i="1" dirty="0"/>
              <a:t>Vita </a:t>
            </a:r>
            <a:r>
              <a:rPr lang="en-US" i="1" dirty="0" err="1"/>
              <a:t>Activa</a:t>
            </a:r>
            <a:r>
              <a:rPr lang="en-US" i="1" dirty="0"/>
              <a:t> </a:t>
            </a:r>
            <a:r>
              <a:rPr lang="en-US" dirty="0"/>
              <a:t>(</a:t>
            </a:r>
            <a:r>
              <a:rPr lang="en-US" i="1" dirty="0"/>
              <a:t>Human Condition</a:t>
            </a:r>
            <a:r>
              <a:rPr lang="en-US" dirty="0"/>
              <a:t>). </a:t>
            </a:r>
            <a:endParaRPr lang="cs-CZ" dirty="0"/>
          </a:p>
          <a:p>
            <a:r>
              <a:rPr lang="cs-CZ" dirty="0" err="1" smtClean="0"/>
              <a:t>the</a:t>
            </a:r>
            <a:r>
              <a:rPr lang="en-US" dirty="0" smtClean="0"/>
              <a:t> </a:t>
            </a:r>
            <a:r>
              <a:rPr lang="en-US" dirty="0"/>
              <a:t>shaking of any </a:t>
            </a:r>
            <a:r>
              <a:rPr lang="en-US" dirty="0" err="1"/>
              <a:t>pregiven</a:t>
            </a:r>
            <a:r>
              <a:rPr lang="en-US" dirty="0"/>
              <a:t> meaning </a:t>
            </a:r>
            <a:r>
              <a:rPr lang="cs-CZ" dirty="0" smtClean="0"/>
              <a:t>= </a:t>
            </a:r>
            <a:r>
              <a:rPr lang="en-US" dirty="0" smtClean="0"/>
              <a:t>the </a:t>
            </a:r>
            <a:r>
              <a:rPr lang="en-US" dirty="0"/>
              <a:t>spirit of the West </a:t>
            </a:r>
            <a:r>
              <a:rPr lang="en-US" dirty="0" smtClean="0"/>
              <a:t>itself.</a:t>
            </a:r>
            <a:endParaRPr lang="cs-CZ" dirty="0"/>
          </a:p>
          <a:p>
            <a:r>
              <a:rPr lang="cs-CZ" dirty="0"/>
              <a:t>t</a:t>
            </a:r>
            <a:r>
              <a:rPr lang="en-US" dirty="0" smtClean="0"/>
              <a:t>he </a:t>
            </a:r>
            <a:r>
              <a:rPr lang="en-US" dirty="0"/>
              <a:t>spirit of the polis is the spirit of </a:t>
            </a:r>
            <a:r>
              <a:rPr lang="cs-CZ" dirty="0" smtClean="0"/>
              <a:t>„</a:t>
            </a:r>
            <a:r>
              <a:rPr lang="en-US" dirty="0" smtClean="0"/>
              <a:t>the </a:t>
            </a:r>
            <a:r>
              <a:rPr lang="en-US" dirty="0"/>
              <a:t>unity in discord.” (2</a:t>
            </a:r>
            <a:r>
              <a:rPr lang="en-US" baseline="30000" dirty="0"/>
              <a:t>nd</a:t>
            </a:r>
            <a:r>
              <a:rPr lang="en-US" dirty="0"/>
              <a:t> Essay)</a:t>
            </a:r>
            <a:endParaRPr lang="cs-CZ" dirty="0"/>
          </a:p>
          <a:p>
            <a:endParaRPr lang="cs-CZ" dirty="0"/>
          </a:p>
        </p:txBody>
      </p:sp>
    </p:spTree>
    <p:extLst>
      <p:ext uri="{BB962C8B-B14F-4D97-AF65-F5344CB8AC3E}">
        <p14:creationId xmlns:p14="http://schemas.microsoft.com/office/powerpoint/2010/main" val="694924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Dark</a:t>
            </a:r>
            <a:r>
              <a:rPr lang="cs-CZ" dirty="0" smtClean="0"/>
              <a:t> </a:t>
            </a:r>
            <a:r>
              <a:rPr lang="cs-CZ" dirty="0" err="1" smtClean="0"/>
              <a:t>interpretation</a:t>
            </a:r>
            <a:endParaRPr lang="cs-CZ" dirty="0"/>
          </a:p>
        </p:txBody>
      </p:sp>
      <p:sp>
        <p:nvSpPr>
          <p:cNvPr id="3" name="Zástupný symbol pro obsah 2"/>
          <p:cNvSpPr>
            <a:spLocks noGrp="1"/>
          </p:cNvSpPr>
          <p:nvPr>
            <p:ph idx="1"/>
          </p:nvPr>
        </p:nvSpPr>
        <p:spPr/>
        <p:txBody>
          <a:bodyPr/>
          <a:lstStyle/>
          <a:p>
            <a:r>
              <a:rPr lang="en-US" dirty="0"/>
              <a:t>What if we interpret </a:t>
            </a:r>
            <a:r>
              <a:rPr lang="en-US" dirty="0" err="1"/>
              <a:t>polemos</a:t>
            </a:r>
            <a:r>
              <a:rPr lang="en-US" dirty="0"/>
              <a:t> as war, as real conflict, with a possible destruction of all that seems to be given for sure? </a:t>
            </a:r>
            <a:endParaRPr lang="cs-CZ" dirty="0"/>
          </a:p>
          <a:p>
            <a:r>
              <a:rPr lang="en-US" dirty="0"/>
              <a:t>What if we say that Patočka human life is fundamentally, essentially linked with irruptions of conflict, violence and even destruction? </a:t>
            </a:r>
            <a:endParaRPr lang="cs-CZ" dirty="0"/>
          </a:p>
          <a:p>
            <a:r>
              <a:rPr lang="en-US" dirty="0"/>
              <a:t>We thus need to look closer at Patočka´s use of the </a:t>
            </a:r>
            <a:r>
              <a:rPr lang="en-US" i="1" dirty="0" err="1"/>
              <a:t>polemos</a:t>
            </a:r>
            <a:r>
              <a:rPr lang="en-US" dirty="0"/>
              <a:t> as a concept. </a:t>
            </a:r>
            <a:endParaRPr lang="cs-CZ" dirty="0"/>
          </a:p>
          <a:p>
            <a:endParaRPr lang="cs-CZ" dirty="0"/>
          </a:p>
        </p:txBody>
      </p:sp>
    </p:spTree>
    <p:extLst>
      <p:ext uri="{BB962C8B-B14F-4D97-AF65-F5344CB8AC3E}">
        <p14:creationId xmlns:p14="http://schemas.microsoft.com/office/powerpoint/2010/main" val="2894597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smtClean="0"/>
              <a:t>Perspective of night is open in the “front experience” </a:t>
            </a:r>
            <a:endParaRPr lang="cs-CZ" dirty="0"/>
          </a:p>
        </p:txBody>
      </p:sp>
      <p:sp>
        <p:nvSpPr>
          <p:cNvPr id="3" name="Zástupný symbol pro obsah 2"/>
          <p:cNvSpPr>
            <a:spLocks noGrp="1"/>
          </p:cNvSpPr>
          <p:nvPr>
            <p:ph idx="1"/>
          </p:nvPr>
        </p:nvSpPr>
        <p:spPr/>
        <p:txBody>
          <a:bodyPr/>
          <a:lstStyle/>
          <a:p>
            <a:endParaRPr lang="cs-CZ" dirty="0" smtClean="0"/>
          </a:p>
          <a:p>
            <a:r>
              <a:rPr lang="en-US" dirty="0" smtClean="0"/>
              <a:t>Front </a:t>
            </a:r>
            <a:r>
              <a:rPr lang="en-US" dirty="0"/>
              <a:t>experience is liberating</a:t>
            </a:r>
            <a:endParaRPr lang="cs-CZ" dirty="0"/>
          </a:p>
          <a:p>
            <a:r>
              <a:rPr lang="en-US" dirty="0"/>
              <a:t>Freedom from all interests of peace, of life of day: </a:t>
            </a:r>
            <a:r>
              <a:rPr lang="cs-CZ" dirty="0" smtClean="0"/>
              <a:t>p. </a:t>
            </a:r>
            <a:r>
              <a:rPr lang="en-US" dirty="0" smtClean="0"/>
              <a:t>130</a:t>
            </a:r>
            <a:endParaRPr lang="cs-CZ" dirty="0"/>
          </a:p>
          <a:p>
            <a:r>
              <a:rPr lang="en-US" dirty="0"/>
              <a:t>It is not a means to an end. </a:t>
            </a:r>
            <a:endParaRPr lang="cs-CZ" dirty="0"/>
          </a:p>
          <a:p>
            <a:r>
              <a:rPr lang="en-US" dirty="0"/>
              <a:t>Self-surrender: the 3</a:t>
            </a:r>
            <a:r>
              <a:rPr lang="en-US" baseline="30000" dirty="0"/>
              <a:t>rd</a:t>
            </a:r>
            <a:r>
              <a:rPr lang="en-US" dirty="0"/>
              <a:t> movement of human existence</a:t>
            </a:r>
            <a:endParaRPr lang="cs-CZ" dirty="0"/>
          </a:p>
          <a:p>
            <a:r>
              <a:rPr lang="en-US" dirty="0"/>
              <a:t>This movement implies a radical </a:t>
            </a:r>
            <a:r>
              <a:rPr lang="en-US" dirty="0" smtClean="0"/>
              <a:t>self-surrender</a:t>
            </a:r>
            <a:r>
              <a:rPr lang="cs-CZ" dirty="0" smtClean="0"/>
              <a:t>: </a:t>
            </a:r>
            <a:r>
              <a:rPr lang="en-US" dirty="0" smtClean="0"/>
              <a:t>“</a:t>
            </a:r>
            <a:r>
              <a:rPr lang="en-US" b="1" dirty="0" smtClean="0"/>
              <a:t>self-attainment </a:t>
            </a:r>
            <a:r>
              <a:rPr lang="en-US" b="1" dirty="0"/>
              <a:t>through self-abandonment</a:t>
            </a:r>
            <a:r>
              <a:rPr lang="en-US" b="1" dirty="0" smtClean="0"/>
              <a:t>.”</a:t>
            </a:r>
            <a:endParaRPr lang="cs-CZ" dirty="0"/>
          </a:p>
          <a:p>
            <a:endParaRPr lang="cs-CZ" dirty="0"/>
          </a:p>
        </p:txBody>
      </p:sp>
    </p:spTree>
    <p:extLst>
      <p:ext uri="{BB962C8B-B14F-4D97-AF65-F5344CB8AC3E}">
        <p14:creationId xmlns:p14="http://schemas.microsoft.com/office/powerpoint/2010/main" val="3124474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The experience of the </a:t>
            </a:r>
            <a:r>
              <a:rPr lang="en-US" b="1" dirty="0" smtClean="0"/>
              <a:t>front</a:t>
            </a:r>
            <a:r>
              <a:rPr lang="cs-CZ" b="1" dirty="0" smtClean="0"/>
              <a:t> </a:t>
            </a:r>
            <a:br>
              <a:rPr lang="cs-CZ" b="1" dirty="0" smtClean="0"/>
            </a:br>
            <a:r>
              <a:rPr lang="cs-CZ" sz="2800" dirty="0" smtClean="0"/>
              <a:t>(E</a:t>
            </a:r>
            <a:r>
              <a:rPr lang="en-US" sz="2800" dirty="0" err="1" smtClean="0"/>
              <a:t>rnst</a:t>
            </a:r>
            <a:r>
              <a:rPr lang="en-US" sz="2800" dirty="0" smtClean="0"/>
              <a:t> </a:t>
            </a:r>
            <a:r>
              <a:rPr lang="en-US" sz="2800" dirty="0" err="1"/>
              <a:t>Junger</a:t>
            </a:r>
            <a:r>
              <a:rPr lang="en-US" sz="2800" dirty="0"/>
              <a:t> and </a:t>
            </a:r>
            <a:r>
              <a:rPr lang="en-US" sz="2800" dirty="0" err="1"/>
              <a:t>Teilhard</a:t>
            </a:r>
            <a:r>
              <a:rPr lang="en-US" sz="2800" dirty="0"/>
              <a:t> de </a:t>
            </a:r>
            <a:r>
              <a:rPr lang="en-US" sz="2800" dirty="0" err="1" smtClean="0"/>
              <a:t>Chardin</a:t>
            </a:r>
            <a:r>
              <a:rPr lang="cs-CZ" sz="2800" dirty="0"/>
              <a:t>)</a:t>
            </a:r>
            <a:endParaRPr lang="cs-CZ" sz="2800" dirty="0"/>
          </a:p>
        </p:txBody>
      </p:sp>
      <p:sp>
        <p:nvSpPr>
          <p:cNvPr id="3" name="Zástupný symbol pro obsah 2"/>
          <p:cNvSpPr>
            <a:spLocks noGrp="1"/>
          </p:cNvSpPr>
          <p:nvPr>
            <p:ph idx="1"/>
          </p:nvPr>
        </p:nvSpPr>
        <p:spPr/>
        <p:txBody>
          <a:bodyPr>
            <a:normAutofit fontScale="92500" lnSpcReduction="20000"/>
          </a:bodyPr>
          <a:lstStyle/>
          <a:p>
            <a:endParaRPr lang="cs-CZ" dirty="0" smtClean="0"/>
          </a:p>
          <a:p>
            <a:r>
              <a:rPr lang="en-US" dirty="0" smtClean="0"/>
              <a:t>"[</a:t>
            </a:r>
            <a:r>
              <a:rPr lang="en-US" dirty="0"/>
              <a:t>T]here might also be a certain prospect of reaching the ground of true peace from the war engendered by peace. The first presupposition is </a:t>
            </a:r>
            <a:r>
              <a:rPr lang="en-US" dirty="0" err="1"/>
              <a:t>Teilhard's</a:t>
            </a:r>
            <a:r>
              <a:rPr lang="en-US" dirty="0"/>
              <a:t> front-line experience, formulated no less sharply though less mystically by </a:t>
            </a:r>
            <a:r>
              <a:rPr lang="en-US" dirty="0" err="1"/>
              <a:t>Junger</a:t>
            </a:r>
            <a:r>
              <a:rPr lang="en-US" dirty="0"/>
              <a:t>: the positive aspect of the front line, the front line not as an enslavement to life but as an immense liberation from precisely such servitude” (</a:t>
            </a:r>
            <a:r>
              <a:rPr lang="en-US" i="1" dirty="0"/>
              <a:t>HE</a:t>
            </a:r>
            <a:r>
              <a:rPr lang="en-US" dirty="0"/>
              <a:t>, pp. 133-34)</a:t>
            </a:r>
            <a:endParaRPr lang="cs-CZ" dirty="0"/>
          </a:p>
          <a:p>
            <a:pPr marL="0" indent="0">
              <a:buNone/>
            </a:pPr>
            <a:r>
              <a:rPr lang="cs-CZ" dirty="0" smtClean="0"/>
              <a:t>b</a:t>
            </a:r>
            <a:r>
              <a:rPr lang="en-US" dirty="0" err="1" smtClean="0"/>
              <a:t>ut</a:t>
            </a:r>
            <a:r>
              <a:rPr lang="en-US" dirty="0" smtClean="0"/>
              <a:t> </a:t>
            </a:r>
            <a:r>
              <a:rPr lang="en-US" dirty="0"/>
              <a:t>then an anguishing question arises: </a:t>
            </a:r>
            <a:endParaRPr lang="cs-CZ" dirty="0"/>
          </a:p>
          <a:p>
            <a:r>
              <a:rPr lang="en-US" dirty="0"/>
              <a:t>“Why has this grandiose experience, alone capable of leading humankind out of war into a true peace, not had a decisive effect on the history of the twentieth century, even though humans have been ex-posed to it twice for four years, and were truly touched and transformed thereby? Why has it not unfolded its saving potential?” (</a:t>
            </a:r>
            <a:r>
              <a:rPr lang="en-US" i="1" dirty="0"/>
              <a:t>HE</a:t>
            </a:r>
            <a:r>
              <a:rPr lang="en-US" dirty="0"/>
              <a:t>, p. 131)</a:t>
            </a:r>
            <a:endParaRPr lang="cs-CZ" dirty="0"/>
          </a:p>
          <a:p>
            <a:endParaRPr lang="cs-CZ" dirty="0"/>
          </a:p>
        </p:txBody>
      </p:sp>
    </p:spTree>
    <p:extLst>
      <p:ext uri="{BB962C8B-B14F-4D97-AF65-F5344CB8AC3E}">
        <p14:creationId xmlns:p14="http://schemas.microsoft.com/office/powerpoint/2010/main" val="1657979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1489</TotalTime>
  <Words>1292</Words>
  <Application>Microsoft Office PowerPoint</Application>
  <PresentationFormat>Širokoúhlá obrazovka</PresentationFormat>
  <Paragraphs>68</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The War is the Father of All</vt:lpstr>
      <vt:lpstr>Main idea</vt:lpstr>
      <vt:lpstr>New meaning of Heresy</vt:lpstr>
      <vt:lpstr>Perspective of day</vt:lpstr>
      <vt:lpstr>Polemos</vt:lpstr>
      <vt:lpstr>Light interpretation</vt:lpstr>
      <vt:lpstr>Dark interpretation</vt:lpstr>
      <vt:lpstr>Perspective of night is open in the “front experience” </vt:lpstr>
      <vt:lpstr>The experience of the front  (Ernst Junger and Teilhard de Chardin)</vt:lpstr>
      <vt:lpstr>Total mobilization</vt:lpstr>
      <vt:lpstr>The meaning of the (self)sacrifice</vt:lpstr>
      <vt:lpstr>Absolute freedom in the self-surrender</vt:lpstr>
      <vt:lpstr>Nothing to lose – nothing to fear</vt:lpstr>
      <vt:lpstr>Why does the front experience not make any difference? </vt:lpstr>
      <vt:lpstr>The solidarity of the shaken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 is the Father of All</dc:title>
  <dc:creator>Ondrej Svec</dc:creator>
  <cp:lastModifiedBy>Ondrej Svec</cp:lastModifiedBy>
  <cp:revision>6</cp:revision>
  <dcterms:created xsi:type="dcterms:W3CDTF">2020-04-21T08:52:52Z</dcterms:created>
  <dcterms:modified xsi:type="dcterms:W3CDTF">2020-04-23T09:53:58Z</dcterms:modified>
</cp:coreProperties>
</file>