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8" r:id="rId6"/>
    <p:sldId id="263" r:id="rId7"/>
    <p:sldId id="269" r:id="rId8"/>
    <p:sldId id="270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Role univerzit pro EV a VUR</a:t>
            </a:r>
            <a:br>
              <a:rPr lang="cs-CZ" dirty="0" smtClean="0"/>
            </a:br>
            <a:r>
              <a:rPr lang="cs-CZ" dirty="0" smtClean="0"/>
              <a:t>15.11. 2019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105400"/>
            <a:ext cx="3309803" cy="57630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Kateřina Jančaříková</a:t>
            </a:r>
            <a:endParaRPr lang="en-US" dirty="0"/>
          </a:p>
        </p:txBody>
      </p:sp>
      <p:pic>
        <p:nvPicPr>
          <p:cNvPr id="3074" name="Picture 2" descr="C:\Users\User\AppData\Local\Microsoft\Windows\Temporary Internet Files\Content.IE5\5EMK3L6D\MC90043916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57" y="1112050"/>
            <a:ext cx="1066800" cy="19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733365" y="596732"/>
            <a:ext cx="3496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>
                <a:solidFill>
                  <a:srgbClr val="94C600"/>
                </a:solidFill>
                <a:ea typeface="+mj-ea"/>
                <a:cs typeface="+mj-cs"/>
              </a:rPr>
              <a:t>Učitelé a růže od jezera </a:t>
            </a:r>
            <a:r>
              <a:rPr lang="cs-CZ" sz="3600" dirty="0" err="1" smtClean="0">
                <a:solidFill>
                  <a:srgbClr val="94C600"/>
                </a:solidFill>
                <a:ea typeface="+mj-ea"/>
                <a:cs typeface="+mj-cs"/>
              </a:rPr>
              <a:t>Naivasha</a:t>
            </a:r>
            <a:endParaRPr lang="cs-CZ" dirty="0"/>
          </a:p>
        </p:txBody>
      </p:sp>
      <p:pic>
        <p:nvPicPr>
          <p:cNvPr id="1026" name="Picture 2" descr="Výsledek obrázku pro růž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334962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12" y="3048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Pozdravy z loňského semestru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22716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</a:t>
            </a:r>
            <a:r>
              <a:rPr lang="cs-CZ" dirty="0"/>
              <a:t>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04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 </a:t>
            </a:r>
            <a:r>
              <a:rPr lang="cs-CZ" dirty="0"/>
              <a:t>do problematiky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49 z 50 řezaných květin prodávaných v ČR </a:t>
            </a:r>
            <a:r>
              <a:rPr lang="cs-CZ" dirty="0" smtClean="0"/>
              <a:t>bylo </a:t>
            </a:r>
            <a:r>
              <a:rPr lang="cs-CZ" dirty="0"/>
              <a:t>vypěstována v zahraničí - především Africe, J Americe a </a:t>
            </a:r>
            <a:r>
              <a:rPr lang="cs-CZ" dirty="0" smtClean="0"/>
              <a:t>Asii.</a:t>
            </a:r>
          </a:p>
          <a:p>
            <a:r>
              <a:rPr lang="cs-CZ" dirty="0" smtClean="0"/>
              <a:t>Doprava </a:t>
            </a:r>
            <a:r>
              <a:rPr lang="cs-CZ" dirty="0"/>
              <a:t>vždy zvyšuje ekologickou stopu.</a:t>
            </a:r>
          </a:p>
          <a:p>
            <a:r>
              <a:rPr lang="cs-CZ" dirty="0"/>
              <a:t>Doprava efemerních produktů jako právě květiny je zcela proti zásadám UR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C:\Users\User\AppData\Local\Microsoft\Windows\Temporary Internet Files\Content.IE5\6FM5LTTP\MC9000554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542884" cy="20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Konkretizace</a:t>
            </a:r>
            <a:br>
              <a:rPr lang="cs-CZ" dirty="0" smtClean="0"/>
            </a:br>
            <a:r>
              <a:rPr lang="cs-CZ" dirty="0" smtClean="0"/>
              <a:t>Ka</a:t>
            </a:r>
            <a:r>
              <a:rPr lang="cs-CZ" dirty="0" smtClean="0"/>
              <a:t>uza </a:t>
            </a:r>
            <a:r>
              <a:rPr lang="cs-CZ" dirty="0"/>
              <a:t>růže z Afriky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Významným dodavatelem květin do Evropy jsou skleníky u </a:t>
            </a:r>
            <a:r>
              <a:rPr lang="cs-CZ" dirty="0"/>
              <a:t>jezera </a:t>
            </a:r>
            <a:r>
              <a:rPr lang="cs-CZ" dirty="0" err="1" smtClean="0"/>
              <a:t>Naivasha</a:t>
            </a:r>
            <a:r>
              <a:rPr lang="cs-CZ" dirty="0" smtClean="0"/>
              <a:t> v Keni.</a:t>
            </a:r>
            <a:endParaRPr lang="cs-CZ" dirty="0"/>
          </a:p>
          <a:p>
            <a:r>
              <a:rPr lang="cs-CZ" dirty="0"/>
              <a:t>Rozloha jezera se </a:t>
            </a:r>
            <a:r>
              <a:rPr lang="cs-CZ" dirty="0" smtClean="0"/>
              <a:t>zmenšila </a:t>
            </a:r>
            <a:r>
              <a:rPr lang="cs-CZ" dirty="0"/>
              <a:t>o </a:t>
            </a:r>
            <a:r>
              <a:rPr lang="cs-CZ" dirty="0" smtClean="0"/>
              <a:t>čtvrtinu. </a:t>
            </a:r>
          </a:p>
          <a:p>
            <a:r>
              <a:rPr lang="cs-CZ" dirty="0" smtClean="0"/>
              <a:t>Hnojiva a pesticidy </a:t>
            </a:r>
            <a:r>
              <a:rPr lang="cs-CZ" dirty="0"/>
              <a:t>se dostávají do jezera a znečišťují vodu.</a:t>
            </a:r>
          </a:p>
          <a:p>
            <a:r>
              <a:rPr lang="cs-CZ" dirty="0"/>
              <a:t>41 % Keňanů nemá přístup k nezávadné pitné vodě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Lidé, kteří pracují vše sklenících mají zdravotní problémy. Ale nemají jinou volbu.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4920"/>
            <a:ext cx="17526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2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číslech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Vyprodukování 20ks růží spotřebuje </a:t>
            </a:r>
            <a:r>
              <a:rPr lang="cs-CZ" dirty="0"/>
              <a:t>100 l vody.</a:t>
            </a:r>
          </a:p>
          <a:p>
            <a:r>
              <a:rPr lang="cs-CZ" dirty="0" smtClean="0"/>
              <a:t>1 hektar </a:t>
            </a:r>
            <a:r>
              <a:rPr lang="cs-CZ" dirty="0"/>
              <a:t>růží v Keni </a:t>
            </a:r>
            <a:r>
              <a:rPr lang="cs-CZ" dirty="0" smtClean="0"/>
              <a:t>potřebuje 10 </a:t>
            </a:r>
            <a:r>
              <a:rPr lang="cs-CZ" dirty="0"/>
              <a:t>- 30 000 litrů </a:t>
            </a:r>
            <a:r>
              <a:rPr lang="cs-CZ" dirty="0" smtClean="0"/>
              <a:t>vody.</a:t>
            </a:r>
          </a:p>
          <a:p>
            <a:r>
              <a:rPr lang="cs-CZ" dirty="0" smtClean="0"/>
              <a:t>Za 1 </a:t>
            </a:r>
            <a:r>
              <a:rPr lang="cs-CZ" dirty="0" smtClean="0"/>
              <a:t>rok </a:t>
            </a:r>
            <a:r>
              <a:rPr lang="cs-CZ" dirty="0"/>
              <a:t>se z</a:t>
            </a:r>
            <a:r>
              <a:rPr lang="cs-CZ" b="1" dirty="0"/>
              <a:t> </a:t>
            </a:r>
            <a:r>
              <a:rPr lang="cs-CZ" dirty="0"/>
              <a:t>Keni doveze do EU 85 000 tun květin.</a:t>
            </a:r>
          </a:p>
          <a:p>
            <a:r>
              <a:rPr lang="cs-CZ" dirty="0"/>
              <a:t>Na květinových plantážích v Keni pracuje cca 200 000 lidí. </a:t>
            </a:r>
          </a:p>
        </p:txBody>
      </p:sp>
      <p:pic>
        <p:nvPicPr>
          <p:cNvPr id="2050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12" y="762001"/>
            <a:ext cx="153143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5EMK3L6D\MC90043916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51" y="5269989"/>
            <a:ext cx="874778" cy="15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0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Fáze transformativního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323652"/>
            <a:ext cx="6906409" cy="407714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Matoucí </a:t>
            </a:r>
            <a:r>
              <a:rPr lang="cs-CZ" b="1" dirty="0" smtClean="0"/>
              <a:t>dilema.</a:t>
            </a:r>
            <a:endParaRPr lang="cs-CZ" b="1" dirty="0"/>
          </a:p>
          <a:p>
            <a:r>
              <a:rPr lang="cs-CZ" dirty="0"/>
              <a:t>Podstoupení sebeanalýzy pocitů strachu, hněvu, viny nebo studu.</a:t>
            </a:r>
          </a:p>
          <a:p>
            <a:r>
              <a:rPr lang="cs-CZ" dirty="0"/>
              <a:t>Kritické uvědomění si epistemických, sociokulturních či psychických předpokladů.</a:t>
            </a:r>
          </a:p>
          <a:p>
            <a:r>
              <a:rPr lang="cs-CZ" b="1" dirty="0"/>
              <a:t>Zjištění, zda nespokojenost a proces transformace jsou sdílené a zda ostatní již prošli podobnou </a:t>
            </a:r>
            <a:r>
              <a:rPr lang="cs-CZ" b="1" dirty="0" smtClean="0"/>
              <a:t>změnou.</a:t>
            </a:r>
            <a:endParaRPr lang="cs-CZ" b="1" dirty="0"/>
          </a:p>
          <a:p>
            <a:r>
              <a:rPr lang="cs-CZ" b="1" dirty="0"/>
              <a:t>Zkoumání podmínek pro nové role, vztahy a aktivity.</a:t>
            </a:r>
          </a:p>
          <a:p>
            <a:r>
              <a:rPr lang="cs-CZ" b="1" dirty="0"/>
              <a:t>Plánování dalšího způsobu jednání</a:t>
            </a:r>
          </a:p>
          <a:p>
            <a:r>
              <a:rPr lang="cs-CZ" dirty="0"/>
              <a:t>Získávání znalostí a dovedností pro implementaci plánů</a:t>
            </a:r>
          </a:p>
          <a:p>
            <a:r>
              <a:rPr lang="cs-CZ" b="1" dirty="0"/>
              <a:t>Provizorní zkoušení nových rolí a vyhodnocování zpětné </a:t>
            </a:r>
            <a:r>
              <a:rPr lang="cs-CZ" b="1" dirty="0" smtClean="0"/>
              <a:t>vazby.</a:t>
            </a:r>
            <a:endParaRPr lang="cs-CZ" b="1" dirty="0"/>
          </a:p>
          <a:p>
            <a:r>
              <a:rPr lang="cs-CZ" dirty="0"/>
              <a:t>Vytváření kompetencí a sebejistoty v nových rolích a vztazích.</a:t>
            </a:r>
          </a:p>
          <a:p>
            <a:r>
              <a:rPr lang="cs-CZ" dirty="0"/>
              <a:t>Obnovení života na základě podmínek předepisovaných novou </a:t>
            </a:r>
            <a:r>
              <a:rPr lang="cs-CZ" dirty="0" smtClean="0"/>
              <a:t>perspektivu.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68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jinak?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Když mám květinu dostat.</a:t>
            </a:r>
          </a:p>
          <a:p>
            <a:r>
              <a:rPr lang="cs-CZ" dirty="0" smtClean="0"/>
              <a:t>Když mám květinu darovat.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73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Když učitel dostává květiny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Upozornit žáky včas, že já nechci řezané květiny a dostatečně to zdůvodnit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Nabídnout jim jinou alternativu, čím potěší.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07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mám darovat květinu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Upřednostňovat české </a:t>
            </a:r>
            <a:r>
              <a:rPr lang="cs-CZ" dirty="0"/>
              <a:t>řezané květiny. </a:t>
            </a:r>
          </a:p>
          <a:p>
            <a:r>
              <a:rPr lang="cs-CZ" dirty="0" smtClean="0"/>
              <a:t>Darovat české </a:t>
            </a:r>
            <a:r>
              <a:rPr lang="cs-CZ" dirty="0"/>
              <a:t>květiny v květináči (1/2 pochází z ČR).</a:t>
            </a:r>
          </a:p>
          <a:p>
            <a:r>
              <a:rPr lang="cs-CZ" dirty="0"/>
              <a:t>Luční květiny.</a:t>
            </a:r>
          </a:p>
          <a:p>
            <a:r>
              <a:rPr lang="cs-CZ" dirty="0"/>
              <a:t>Vyrábět kytice z jiných přírodních či recyklovaných materiálů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A někdy prostě koupit růži z Afriky pod tlakem konvencí.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45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Podzimní růže z listů loubince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228274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</TotalTime>
  <Words>228</Words>
  <Application>Microsoft Office PowerPoint</Application>
  <PresentationFormat>Předvádění na obrazovce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2</vt:lpstr>
      <vt:lpstr>Austin</vt:lpstr>
      <vt:lpstr>Role univerzit pro EV a VUR 15.11. 2019</vt:lpstr>
      <vt:lpstr>Úvod do problematiky</vt:lpstr>
      <vt:lpstr>Konkretizace Kauza růže z Afriky</vt:lpstr>
      <vt:lpstr>V číslech</vt:lpstr>
      <vt:lpstr>Fáze transformativního učení</vt:lpstr>
      <vt:lpstr>Jak jinak?</vt:lpstr>
      <vt:lpstr>Když učitel dostává květiny</vt:lpstr>
      <vt:lpstr>Když mám darovat květinu</vt:lpstr>
      <vt:lpstr>Podzimní růže z listů loubince</vt:lpstr>
      <vt:lpstr>Pozdravy z loňského semestru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Květina jako dárek - není to jen tak</dc:title>
  <dc:creator>Katka</dc:creator>
  <cp:lastModifiedBy>Kateřina</cp:lastModifiedBy>
  <cp:revision>24</cp:revision>
  <dcterms:created xsi:type="dcterms:W3CDTF">2006-08-16T00:00:00Z</dcterms:created>
  <dcterms:modified xsi:type="dcterms:W3CDTF">2019-11-14T19:57:26Z</dcterms:modified>
</cp:coreProperties>
</file>