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2" r:id="rId5"/>
    <p:sldId id="268" r:id="rId6"/>
    <p:sldId id="263" r:id="rId7"/>
    <p:sldId id="269" r:id="rId8"/>
    <p:sldId id="270" r:id="rId9"/>
    <p:sldId id="266" r:id="rId10"/>
    <p:sldId id="267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1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D8BD707-D9CF-40AE-B4C6-C98DA3205C09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Role univerzit pro EV a VUR</a:t>
            </a:r>
            <a:br>
              <a:rPr lang="cs-CZ" dirty="0" smtClean="0"/>
            </a:br>
            <a:r>
              <a:rPr lang="cs-CZ" dirty="0" smtClean="0"/>
              <a:t>15.11. 2019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5105400"/>
            <a:ext cx="3309803" cy="576309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Kateřina Jančaříková</a:t>
            </a:r>
            <a:endParaRPr lang="en-US" dirty="0"/>
          </a:p>
        </p:txBody>
      </p:sp>
      <p:pic>
        <p:nvPicPr>
          <p:cNvPr id="3074" name="Picture 2" descr="C:\Users\User\AppData\Local\Microsoft\Windows\Temporary Internet Files\Content.IE5\5EMK3L6D\MC900439162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057" y="1112050"/>
            <a:ext cx="1066800" cy="193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/>
          <p:cNvSpPr/>
          <p:nvPr/>
        </p:nvSpPr>
        <p:spPr>
          <a:xfrm>
            <a:off x="4733365" y="596732"/>
            <a:ext cx="34962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dirty="0">
                <a:solidFill>
                  <a:srgbClr val="94C600"/>
                </a:solidFill>
                <a:ea typeface="+mj-ea"/>
                <a:cs typeface="+mj-cs"/>
              </a:rPr>
              <a:t>Učitelé a růže od jezera </a:t>
            </a:r>
            <a:r>
              <a:rPr lang="cs-CZ" sz="3600" dirty="0" err="1" smtClean="0">
                <a:solidFill>
                  <a:srgbClr val="94C600"/>
                </a:solidFill>
                <a:ea typeface="+mj-ea"/>
                <a:cs typeface="+mj-cs"/>
              </a:rPr>
              <a:t>Naivasha</a:t>
            </a:r>
            <a:endParaRPr lang="cs-CZ" dirty="0"/>
          </a:p>
        </p:txBody>
      </p:sp>
      <p:pic>
        <p:nvPicPr>
          <p:cNvPr id="1026" name="Picture 2" descr="Výsledek obrázku pro růž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19400"/>
            <a:ext cx="3349625" cy="334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9512" y="304800"/>
            <a:ext cx="1905000" cy="1905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Pozdravy z loňského semestru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590" y="2324100"/>
            <a:ext cx="4677833" cy="3508375"/>
          </a:xfrm>
        </p:spPr>
      </p:pic>
    </p:spTree>
    <p:extLst>
      <p:ext uri="{BB962C8B-B14F-4D97-AF65-F5344CB8AC3E}">
        <p14:creationId xmlns:p14="http://schemas.microsoft.com/office/powerpoint/2010/main" val="3227163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Děkuji </a:t>
            </a:r>
            <a:r>
              <a:rPr lang="cs-CZ" dirty="0"/>
              <a:t>za pozornost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3042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Úvod </a:t>
            </a:r>
            <a:r>
              <a:rPr lang="cs-CZ" dirty="0"/>
              <a:t>do problematiky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49 z 50 řezaných květin prodávaných v ČR </a:t>
            </a:r>
            <a:r>
              <a:rPr lang="cs-CZ" dirty="0" smtClean="0"/>
              <a:t>bylo </a:t>
            </a:r>
            <a:r>
              <a:rPr lang="cs-CZ" dirty="0"/>
              <a:t>vypěstována v zahraničí - především Africe, J Americe a </a:t>
            </a:r>
            <a:r>
              <a:rPr lang="cs-CZ" dirty="0" smtClean="0"/>
              <a:t>Asii.</a:t>
            </a:r>
          </a:p>
          <a:p>
            <a:r>
              <a:rPr lang="cs-CZ" dirty="0" smtClean="0"/>
              <a:t>Doprava </a:t>
            </a:r>
            <a:r>
              <a:rPr lang="cs-CZ" dirty="0"/>
              <a:t>vždy zvyšuje ekologickou stopu.</a:t>
            </a:r>
          </a:p>
          <a:p>
            <a:r>
              <a:rPr lang="cs-CZ" dirty="0"/>
              <a:t>Doprava efemerních produktů jako právě květiny je zcela proti zásadám UR</a:t>
            </a:r>
            <a:r>
              <a:rPr lang="cs-CZ" dirty="0" smtClean="0"/>
              <a:t>.</a:t>
            </a:r>
            <a:endParaRPr lang="cs-CZ" dirty="0"/>
          </a:p>
        </p:txBody>
      </p:sp>
      <p:pic>
        <p:nvPicPr>
          <p:cNvPr id="1026" name="Picture 2" descr="C:\Users\User\AppData\Local\Microsoft\Windows\Temporary Internet Files\Content.IE5\6FM5LTTP\MC90005542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76200"/>
            <a:ext cx="2542884" cy="201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Konkretizace</a:t>
            </a:r>
            <a:br>
              <a:rPr lang="cs-CZ" dirty="0" smtClean="0"/>
            </a:br>
            <a:r>
              <a:rPr lang="cs-CZ" dirty="0" smtClean="0"/>
              <a:t>Ka</a:t>
            </a:r>
            <a:r>
              <a:rPr lang="cs-CZ" dirty="0" smtClean="0"/>
              <a:t>uza </a:t>
            </a:r>
            <a:r>
              <a:rPr lang="cs-CZ" dirty="0"/>
              <a:t>růže z Afriky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Významným dodavatelem květin do Evropy jsou skleníky u </a:t>
            </a:r>
            <a:r>
              <a:rPr lang="cs-CZ" dirty="0"/>
              <a:t>jezera </a:t>
            </a:r>
            <a:r>
              <a:rPr lang="cs-CZ" dirty="0" err="1" smtClean="0"/>
              <a:t>Naivasha</a:t>
            </a:r>
            <a:r>
              <a:rPr lang="cs-CZ" dirty="0" smtClean="0"/>
              <a:t> v Keni.</a:t>
            </a:r>
            <a:endParaRPr lang="cs-CZ" dirty="0"/>
          </a:p>
          <a:p>
            <a:r>
              <a:rPr lang="cs-CZ" dirty="0"/>
              <a:t>Rozloha jezera se </a:t>
            </a:r>
            <a:r>
              <a:rPr lang="cs-CZ" dirty="0" smtClean="0"/>
              <a:t>zmenšila </a:t>
            </a:r>
            <a:r>
              <a:rPr lang="cs-CZ" dirty="0"/>
              <a:t>o </a:t>
            </a:r>
            <a:r>
              <a:rPr lang="cs-CZ" dirty="0" smtClean="0"/>
              <a:t>čtvrtinu. </a:t>
            </a:r>
          </a:p>
          <a:p>
            <a:r>
              <a:rPr lang="cs-CZ" dirty="0" smtClean="0"/>
              <a:t>Hnojiva a pesticidy </a:t>
            </a:r>
            <a:r>
              <a:rPr lang="cs-CZ" dirty="0"/>
              <a:t>se dostávají do jezera a znečišťují vodu.</a:t>
            </a:r>
          </a:p>
          <a:p>
            <a:r>
              <a:rPr lang="cs-CZ" dirty="0"/>
              <a:t>41 % Keňanů nemá přístup k nezávadné pitné vodě</a:t>
            </a:r>
            <a:r>
              <a:rPr lang="cs-CZ" dirty="0" smtClean="0"/>
              <a:t>.</a:t>
            </a:r>
          </a:p>
          <a:p>
            <a:r>
              <a:rPr lang="cs-CZ" dirty="0" smtClean="0"/>
              <a:t>Lidé, kteří pracují vše sklenících mají zdravotní problémy. Ale nemají jinou volbu.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94920"/>
            <a:ext cx="1752600" cy="204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23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 číslech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Vyprodukování 20ks růží spotřebuje </a:t>
            </a:r>
            <a:r>
              <a:rPr lang="cs-CZ" dirty="0"/>
              <a:t>100 l vody.</a:t>
            </a:r>
          </a:p>
          <a:p>
            <a:r>
              <a:rPr lang="cs-CZ" dirty="0" smtClean="0"/>
              <a:t>1 hektar </a:t>
            </a:r>
            <a:r>
              <a:rPr lang="cs-CZ" dirty="0"/>
              <a:t>růží v Keni </a:t>
            </a:r>
            <a:r>
              <a:rPr lang="cs-CZ" dirty="0" smtClean="0"/>
              <a:t>potřebuje 10 </a:t>
            </a:r>
            <a:r>
              <a:rPr lang="cs-CZ" dirty="0"/>
              <a:t>- 30 000 litrů </a:t>
            </a:r>
            <a:r>
              <a:rPr lang="cs-CZ" dirty="0" smtClean="0"/>
              <a:t>vody.</a:t>
            </a:r>
          </a:p>
          <a:p>
            <a:r>
              <a:rPr lang="cs-CZ" dirty="0" smtClean="0"/>
              <a:t>Za 1 </a:t>
            </a:r>
            <a:r>
              <a:rPr lang="cs-CZ" dirty="0" smtClean="0"/>
              <a:t>rok </a:t>
            </a:r>
            <a:r>
              <a:rPr lang="cs-CZ" dirty="0"/>
              <a:t>se z</a:t>
            </a:r>
            <a:r>
              <a:rPr lang="cs-CZ" b="1" dirty="0"/>
              <a:t> </a:t>
            </a:r>
            <a:r>
              <a:rPr lang="cs-CZ" dirty="0"/>
              <a:t>Keni doveze do EU 85 000 tun květin.</a:t>
            </a:r>
          </a:p>
          <a:p>
            <a:r>
              <a:rPr lang="cs-CZ" dirty="0"/>
              <a:t>Na květinových plantážích v Keni pracuje cca 200 000 lidí. </a:t>
            </a:r>
          </a:p>
        </p:txBody>
      </p:sp>
      <p:pic>
        <p:nvPicPr>
          <p:cNvPr id="2050" name="Picture 2" descr="C:\Program Files\Microsoft Office\MEDIA\CAGCAT10\j0281904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312" y="762001"/>
            <a:ext cx="153143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AppData\Local\Microsoft\Windows\Temporary Internet Files\Content.IE5\5EMK3L6D\MC900439162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451" y="5269989"/>
            <a:ext cx="874778" cy="158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802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Fáze transformativního 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2323652"/>
            <a:ext cx="6906409" cy="4077148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Matoucí </a:t>
            </a:r>
            <a:r>
              <a:rPr lang="cs-CZ" b="1" dirty="0" smtClean="0"/>
              <a:t>dilema.</a:t>
            </a:r>
            <a:endParaRPr lang="cs-CZ" b="1" dirty="0"/>
          </a:p>
          <a:p>
            <a:r>
              <a:rPr lang="cs-CZ" dirty="0"/>
              <a:t>Podstoupení sebeanalýzy pocitů strachu, hněvu, viny nebo studu.</a:t>
            </a:r>
          </a:p>
          <a:p>
            <a:r>
              <a:rPr lang="cs-CZ" dirty="0"/>
              <a:t>Kritické uvědomění si epistemických, sociokulturních či psychických předpokladů.</a:t>
            </a:r>
          </a:p>
          <a:p>
            <a:r>
              <a:rPr lang="cs-CZ" b="1" dirty="0"/>
              <a:t>Zjištění, zda nespokojenost a proces transformace jsou sdílené a zda ostatní již prošli podobnou </a:t>
            </a:r>
            <a:r>
              <a:rPr lang="cs-CZ" b="1" dirty="0" smtClean="0"/>
              <a:t>změnou.</a:t>
            </a:r>
            <a:endParaRPr lang="cs-CZ" b="1" dirty="0"/>
          </a:p>
          <a:p>
            <a:r>
              <a:rPr lang="cs-CZ" b="1" dirty="0"/>
              <a:t>Zkoumání podmínek pro nové role, vztahy a aktivity.</a:t>
            </a:r>
          </a:p>
          <a:p>
            <a:r>
              <a:rPr lang="cs-CZ" b="1" dirty="0"/>
              <a:t>Plánování dalšího způsobu jednání</a:t>
            </a:r>
          </a:p>
          <a:p>
            <a:r>
              <a:rPr lang="cs-CZ" dirty="0"/>
              <a:t>Získávání znalostí a dovedností pro implementaci plánů</a:t>
            </a:r>
          </a:p>
          <a:p>
            <a:r>
              <a:rPr lang="cs-CZ" b="1" dirty="0"/>
              <a:t>Provizorní zkoušení nových rolí a vyhodnocování zpětné </a:t>
            </a:r>
            <a:r>
              <a:rPr lang="cs-CZ" b="1" dirty="0" smtClean="0"/>
              <a:t>vazby.</a:t>
            </a:r>
            <a:endParaRPr lang="cs-CZ" b="1" dirty="0"/>
          </a:p>
          <a:p>
            <a:r>
              <a:rPr lang="cs-CZ" dirty="0"/>
              <a:t>Vytváření kompetencí a sebejistoty v nových rolích a vztazích.</a:t>
            </a:r>
          </a:p>
          <a:p>
            <a:r>
              <a:rPr lang="cs-CZ" dirty="0"/>
              <a:t>Obnovení života na základě podmínek předepisovaných novou </a:t>
            </a:r>
            <a:r>
              <a:rPr lang="cs-CZ" dirty="0" smtClean="0"/>
              <a:t>perspektivu.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3684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jinak?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Když mám květinu dostat.</a:t>
            </a:r>
          </a:p>
          <a:p>
            <a:r>
              <a:rPr lang="cs-CZ" dirty="0" smtClean="0"/>
              <a:t>Když mám květinu darovat.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7734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Když učitel dostává květiny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Upozornit žáky včas, že já nechci řezané květiny a dostatečně to zdůvodnit</a:t>
            </a:r>
            <a:r>
              <a:rPr lang="cs-CZ" dirty="0" smtClean="0"/>
              <a:t>.</a:t>
            </a:r>
          </a:p>
          <a:p>
            <a:r>
              <a:rPr lang="cs-CZ" dirty="0" smtClean="0"/>
              <a:t>Nabídnout jim jinou alternativu, čím potěší.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3075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Když mám darovat květinu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Upřednostňovat české </a:t>
            </a:r>
            <a:r>
              <a:rPr lang="cs-CZ" dirty="0"/>
              <a:t>řezané květiny. </a:t>
            </a:r>
          </a:p>
          <a:p>
            <a:r>
              <a:rPr lang="cs-CZ" dirty="0" smtClean="0"/>
              <a:t>Darovat české </a:t>
            </a:r>
            <a:r>
              <a:rPr lang="cs-CZ" dirty="0"/>
              <a:t>květiny v květináči (1/2 pochází z ČR).</a:t>
            </a:r>
          </a:p>
          <a:p>
            <a:r>
              <a:rPr lang="cs-CZ" dirty="0"/>
              <a:t>Luční květiny.</a:t>
            </a:r>
          </a:p>
          <a:p>
            <a:r>
              <a:rPr lang="cs-CZ" dirty="0"/>
              <a:t>Vyrábět kytice z jiných přírodních či recyklovaných materiálů</a:t>
            </a:r>
            <a:r>
              <a:rPr lang="cs-CZ" dirty="0" smtClean="0"/>
              <a:t>.</a:t>
            </a:r>
          </a:p>
          <a:p>
            <a:r>
              <a:rPr lang="cs-CZ" dirty="0" smtClean="0"/>
              <a:t>A někdy prostě koupit růži z Afriky pod tlakem konvencí.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1450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Podzimní růže z listů loubince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590" y="2324100"/>
            <a:ext cx="4677833" cy="3508375"/>
          </a:xfrm>
        </p:spPr>
      </p:pic>
    </p:spTree>
    <p:extLst>
      <p:ext uri="{BB962C8B-B14F-4D97-AF65-F5344CB8AC3E}">
        <p14:creationId xmlns:p14="http://schemas.microsoft.com/office/powerpoint/2010/main" val="32282748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50</TotalTime>
  <Words>228</Words>
  <Application>Microsoft Office PowerPoint</Application>
  <PresentationFormat>Předvádění na obrazovce (4:3)</PresentationFormat>
  <Paragraphs>46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2</vt:lpstr>
      <vt:lpstr>Austin</vt:lpstr>
      <vt:lpstr>Role univerzit pro EV a VUR 15.11. 2019</vt:lpstr>
      <vt:lpstr>Úvod do problematiky</vt:lpstr>
      <vt:lpstr>Konkretizace Kauza růže z Afriky</vt:lpstr>
      <vt:lpstr>V číslech</vt:lpstr>
      <vt:lpstr>Fáze transformativního učení</vt:lpstr>
      <vt:lpstr>Jak jinak?</vt:lpstr>
      <vt:lpstr>Když učitel dostává květiny</vt:lpstr>
      <vt:lpstr>Když mám darovat květinu</vt:lpstr>
      <vt:lpstr>Podzimní růže z listů loubince</vt:lpstr>
      <vt:lpstr>Pozdravy z loňského semestru</vt:lpstr>
      <vt:lpstr>Děkuji za pozornost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Květina jako dárek - není to jen tak</dc:title>
  <dc:creator>Katka</dc:creator>
  <cp:lastModifiedBy>Kateřina</cp:lastModifiedBy>
  <cp:revision>24</cp:revision>
  <dcterms:created xsi:type="dcterms:W3CDTF">2006-08-16T00:00:00Z</dcterms:created>
  <dcterms:modified xsi:type="dcterms:W3CDTF">2019-11-14T19:57:26Z</dcterms:modified>
</cp:coreProperties>
</file>