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319" r:id="rId3"/>
    <p:sldId id="279" r:id="rId4"/>
    <p:sldId id="280" r:id="rId5"/>
    <p:sldId id="281" r:id="rId6"/>
    <p:sldId id="320" r:id="rId7"/>
    <p:sldId id="321" r:id="rId8"/>
    <p:sldId id="326" r:id="rId9"/>
    <p:sldId id="327" r:id="rId10"/>
    <p:sldId id="328" r:id="rId11"/>
    <p:sldId id="287" r:id="rId12"/>
    <p:sldId id="329" r:id="rId13"/>
    <p:sldId id="330" r:id="rId14"/>
    <p:sldId id="331" r:id="rId15"/>
    <p:sldId id="332" r:id="rId16"/>
    <p:sldId id="333" r:id="rId17"/>
    <p:sldId id="305" r:id="rId18"/>
    <p:sldId id="316" r:id="rId19"/>
    <p:sldId id="273" r:id="rId20"/>
    <p:sldId id="274" r:id="rId21"/>
    <p:sldId id="275" r:id="rId22"/>
    <p:sldId id="276" r:id="rId23"/>
    <p:sldId id="277" r:id="rId24"/>
    <p:sldId id="334" r:id="rId25"/>
    <p:sldId id="335" r:id="rId26"/>
    <p:sldId id="283" r:id="rId27"/>
    <p:sldId id="284" r:id="rId28"/>
    <p:sldId id="298" r:id="rId29"/>
    <p:sldId id="285" r:id="rId30"/>
    <p:sldId id="299" r:id="rId31"/>
    <p:sldId id="300" r:id="rId32"/>
    <p:sldId id="286" r:id="rId33"/>
    <p:sldId id="301" r:id="rId34"/>
    <p:sldId id="302" r:id="rId35"/>
    <p:sldId id="306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5D218-2CCA-4611-BE8B-60D761B5198F}" v="4" dt="2021-10-12T07:10:31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9" autoAdjust="0"/>
    <p:restoredTop sz="94660"/>
  </p:normalViewPr>
  <p:slideViewPr>
    <p:cSldViewPr>
      <p:cViewPr varScale="1">
        <p:scale>
          <a:sx n="63" d="100"/>
          <a:sy n="63" d="100"/>
        </p:scale>
        <p:origin x="138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Zandlová" userId="f597e985-6016-45b0-9e05-c32aa333b728" providerId="ADAL" clId="{F365D218-2CCA-4611-BE8B-60D761B5198F}"/>
    <pc:docChg chg="custSel modSld">
      <pc:chgData name="Markéta Zandlová" userId="f597e985-6016-45b0-9e05-c32aa333b728" providerId="ADAL" clId="{F365D218-2CCA-4611-BE8B-60D761B5198F}" dt="2021-10-12T07:11:34.048" v="14" actId="26606"/>
      <pc:docMkLst>
        <pc:docMk/>
      </pc:docMkLst>
      <pc:sldChg chg="delSp modSp mod">
        <pc:chgData name="Markéta Zandlová" userId="f597e985-6016-45b0-9e05-c32aa333b728" providerId="ADAL" clId="{F365D218-2CCA-4611-BE8B-60D761B5198F}" dt="2021-10-12T07:09:48.130" v="0" actId="26606"/>
        <pc:sldMkLst>
          <pc:docMk/>
          <pc:sldMk cId="195826294" sldId="280"/>
        </pc:sldMkLst>
        <pc:spChg chg="del">
          <ac:chgData name="Markéta Zandlová" userId="f597e985-6016-45b0-9e05-c32aa333b728" providerId="ADAL" clId="{F365D218-2CCA-4611-BE8B-60D761B5198F}" dt="2021-10-12T07:09:48.130" v="0" actId="26606"/>
          <ac:spMkLst>
            <pc:docMk/>
            <pc:sldMk cId="195826294" sldId="280"/>
            <ac:spMk id="2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09:48.130" v="0" actId="26606"/>
          <ac:picMkLst>
            <pc:docMk/>
            <pc:sldMk cId="195826294" sldId="280"/>
            <ac:picMk id="1026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0:31.112" v="5" actId="688"/>
        <pc:sldMkLst>
          <pc:docMk/>
          <pc:sldMk cId="812193056" sldId="281"/>
        </pc:sldMkLst>
        <pc:spChg chg="del">
          <ac:chgData name="Markéta Zandlová" userId="f597e985-6016-45b0-9e05-c32aa333b728" providerId="ADAL" clId="{F365D218-2CCA-4611-BE8B-60D761B5198F}" dt="2021-10-12T07:09:53.840" v="1" actId="26606"/>
          <ac:spMkLst>
            <pc:docMk/>
            <pc:sldMk cId="812193056" sldId="281"/>
            <ac:spMk id="2" creationId="{00000000-0000-0000-0000-000000000000}"/>
          </ac:spMkLst>
        </pc:spChg>
        <pc:spChg chg="del">
          <ac:chgData name="Markéta Zandlová" userId="f597e985-6016-45b0-9e05-c32aa333b728" providerId="ADAL" clId="{F365D218-2CCA-4611-BE8B-60D761B5198F}" dt="2021-10-12T07:09:53.840" v="1" actId="26606"/>
          <ac:spMkLst>
            <pc:docMk/>
            <pc:sldMk cId="812193056" sldId="281"/>
            <ac:spMk id="3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0:31.112" v="5" actId="688"/>
          <ac:picMkLst>
            <pc:docMk/>
            <pc:sldMk cId="812193056" sldId="281"/>
            <ac:picMk id="2050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1:19.156" v="10" actId="26606"/>
        <pc:sldMkLst>
          <pc:docMk/>
          <pc:sldMk cId="1190901827" sldId="298"/>
        </pc:sldMkLst>
        <pc:spChg chg="del">
          <ac:chgData name="Markéta Zandlová" userId="f597e985-6016-45b0-9e05-c32aa333b728" providerId="ADAL" clId="{F365D218-2CCA-4611-BE8B-60D761B5198F}" dt="2021-10-12T07:11:19.156" v="10" actId="26606"/>
          <ac:spMkLst>
            <pc:docMk/>
            <pc:sldMk cId="1190901827" sldId="298"/>
            <ac:spMk id="2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1:19.156" v="10" actId="26606"/>
          <ac:picMkLst>
            <pc:docMk/>
            <pc:sldMk cId="1190901827" sldId="298"/>
            <ac:picMk id="15363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1:22.419" v="11" actId="26606"/>
        <pc:sldMkLst>
          <pc:docMk/>
          <pc:sldMk cId="4055700327" sldId="299"/>
        </pc:sldMkLst>
        <pc:spChg chg="del">
          <ac:chgData name="Markéta Zandlová" userId="f597e985-6016-45b0-9e05-c32aa333b728" providerId="ADAL" clId="{F365D218-2CCA-4611-BE8B-60D761B5198F}" dt="2021-10-12T07:11:22.419" v="11" actId="26606"/>
          <ac:spMkLst>
            <pc:docMk/>
            <pc:sldMk cId="4055700327" sldId="299"/>
            <ac:spMk id="2" creationId="{00000000-0000-0000-0000-000000000000}"/>
          </ac:spMkLst>
        </pc:spChg>
        <pc:spChg chg="del">
          <ac:chgData name="Markéta Zandlová" userId="f597e985-6016-45b0-9e05-c32aa333b728" providerId="ADAL" clId="{F365D218-2CCA-4611-BE8B-60D761B5198F}" dt="2021-10-12T07:11:22.419" v="11" actId="26606"/>
          <ac:spMkLst>
            <pc:docMk/>
            <pc:sldMk cId="4055700327" sldId="299"/>
            <ac:spMk id="3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1:22.419" v="11" actId="26606"/>
          <ac:picMkLst>
            <pc:docMk/>
            <pc:sldMk cId="4055700327" sldId="299"/>
            <ac:picMk id="16386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1:25.190" v="12" actId="26606"/>
        <pc:sldMkLst>
          <pc:docMk/>
          <pc:sldMk cId="4048351004" sldId="300"/>
        </pc:sldMkLst>
        <pc:spChg chg="del">
          <ac:chgData name="Markéta Zandlová" userId="f597e985-6016-45b0-9e05-c32aa333b728" providerId="ADAL" clId="{F365D218-2CCA-4611-BE8B-60D761B5198F}" dt="2021-10-12T07:11:25.190" v="12" actId="26606"/>
          <ac:spMkLst>
            <pc:docMk/>
            <pc:sldMk cId="4048351004" sldId="300"/>
            <ac:spMk id="2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1:25.190" v="12" actId="26606"/>
          <ac:picMkLst>
            <pc:docMk/>
            <pc:sldMk cId="4048351004" sldId="300"/>
            <ac:picMk id="17411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1:30.650" v="13" actId="26606"/>
        <pc:sldMkLst>
          <pc:docMk/>
          <pc:sldMk cId="1212040792" sldId="301"/>
        </pc:sldMkLst>
        <pc:spChg chg="del">
          <ac:chgData name="Markéta Zandlová" userId="f597e985-6016-45b0-9e05-c32aa333b728" providerId="ADAL" clId="{F365D218-2CCA-4611-BE8B-60D761B5198F}" dt="2021-10-12T07:11:30.650" v="13" actId="26606"/>
          <ac:spMkLst>
            <pc:docMk/>
            <pc:sldMk cId="1212040792" sldId="301"/>
            <ac:spMk id="2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1:30.650" v="13" actId="26606"/>
          <ac:picMkLst>
            <pc:docMk/>
            <pc:sldMk cId="1212040792" sldId="301"/>
            <ac:picMk id="18434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1:34.048" v="14" actId="26606"/>
        <pc:sldMkLst>
          <pc:docMk/>
          <pc:sldMk cId="2133167705" sldId="302"/>
        </pc:sldMkLst>
        <pc:spChg chg="del">
          <ac:chgData name="Markéta Zandlová" userId="f597e985-6016-45b0-9e05-c32aa333b728" providerId="ADAL" clId="{F365D218-2CCA-4611-BE8B-60D761B5198F}" dt="2021-10-12T07:11:34.048" v="14" actId="26606"/>
          <ac:spMkLst>
            <pc:docMk/>
            <pc:sldMk cId="2133167705" sldId="302"/>
            <ac:spMk id="2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1:34.048" v="14" actId="26606"/>
          <ac:picMkLst>
            <pc:docMk/>
            <pc:sldMk cId="2133167705" sldId="302"/>
            <ac:picMk id="19458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0:43.024" v="6" actId="26606"/>
        <pc:sldMkLst>
          <pc:docMk/>
          <pc:sldMk cId="1078486298" sldId="321"/>
        </pc:sldMkLst>
        <pc:spChg chg="del">
          <ac:chgData name="Markéta Zandlová" userId="f597e985-6016-45b0-9e05-c32aa333b728" providerId="ADAL" clId="{F365D218-2CCA-4611-BE8B-60D761B5198F}" dt="2021-10-12T07:10:43.024" v="6" actId="26606"/>
          <ac:spMkLst>
            <pc:docMk/>
            <pc:sldMk cId="1078486298" sldId="321"/>
            <ac:spMk id="2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0:43.024" v="6" actId="26606"/>
          <ac:picMkLst>
            <pc:docMk/>
            <pc:sldMk cId="1078486298" sldId="321"/>
            <ac:picMk id="4098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0:53.927" v="7" actId="26606"/>
        <pc:sldMkLst>
          <pc:docMk/>
          <pc:sldMk cId="3474283561" sldId="329"/>
        </pc:sldMkLst>
        <pc:spChg chg="del">
          <ac:chgData name="Markéta Zandlová" userId="f597e985-6016-45b0-9e05-c32aa333b728" providerId="ADAL" clId="{F365D218-2CCA-4611-BE8B-60D761B5198F}" dt="2021-10-12T07:10:53.927" v="7" actId="26606"/>
          <ac:spMkLst>
            <pc:docMk/>
            <pc:sldMk cId="3474283561" sldId="329"/>
            <ac:spMk id="2" creationId="{00000000-0000-0000-0000-000000000000}"/>
          </ac:spMkLst>
        </pc:spChg>
        <pc:spChg chg="del">
          <ac:chgData name="Markéta Zandlová" userId="f597e985-6016-45b0-9e05-c32aa333b728" providerId="ADAL" clId="{F365D218-2CCA-4611-BE8B-60D761B5198F}" dt="2021-10-12T07:10:53.927" v="7" actId="26606"/>
          <ac:spMkLst>
            <pc:docMk/>
            <pc:sldMk cId="3474283561" sldId="329"/>
            <ac:spMk id="9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0:53.927" v="7" actId="26606"/>
          <ac:picMkLst>
            <pc:docMk/>
            <pc:sldMk cId="3474283561" sldId="329"/>
            <ac:picMk id="5122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0:57.135" v="8" actId="26606"/>
        <pc:sldMkLst>
          <pc:docMk/>
          <pc:sldMk cId="3041886142" sldId="330"/>
        </pc:sldMkLst>
        <pc:spChg chg="del">
          <ac:chgData name="Markéta Zandlová" userId="f597e985-6016-45b0-9e05-c32aa333b728" providerId="ADAL" clId="{F365D218-2CCA-4611-BE8B-60D761B5198F}" dt="2021-10-12T07:10:57.135" v="8" actId="26606"/>
          <ac:spMkLst>
            <pc:docMk/>
            <pc:sldMk cId="3041886142" sldId="330"/>
            <ac:spMk id="2" creationId="{00000000-0000-0000-0000-000000000000}"/>
          </ac:spMkLst>
        </pc:spChg>
        <pc:spChg chg="del">
          <ac:chgData name="Markéta Zandlová" userId="f597e985-6016-45b0-9e05-c32aa333b728" providerId="ADAL" clId="{F365D218-2CCA-4611-BE8B-60D761B5198F}" dt="2021-10-12T07:10:57.135" v="8" actId="26606"/>
          <ac:spMkLst>
            <pc:docMk/>
            <pc:sldMk cId="3041886142" sldId="330"/>
            <ac:spMk id="6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0:57.135" v="8" actId="26606"/>
          <ac:picMkLst>
            <pc:docMk/>
            <pc:sldMk cId="3041886142" sldId="330"/>
            <ac:picMk id="6146" creationId="{00000000-0000-0000-0000-000000000000}"/>
          </ac:picMkLst>
        </pc:picChg>
      </pc:sldChg>
      <pc:sldChg chg="delSp modSp mod">
        <pc:chgData name="Markéta Zandlová" userId="f597e985-6016-45b0-9e05-c32aa333b728" providerId="ADAL" clId="{F365D218-2CCA-4611-BE8B-60D761B5198F}" dt="2021-10-12T07:11:00.301" v="9" actId="26606"/>
        <pc:sldMkLst>
          <pc:docMk/>
          <pc:sldMk cId="715848438" sldId="331"/>
        </pc:sldMkLst>
        <pc:spChg chg="del">
          <ac:chgData name="Markéta Zandlová" userId="f597e985-6016-45b0-9e05-c32aa333b728" providerId="ADAL" clId="{F365D218-2CCA-4611-BE8B-60D761B5198F}" dt="2021-10-12T07:11:00.301" v="9" actId="26606"/>
          <ac:spMkLst>
            <pc:docMk/>
            <pc:sldMk cId="715848438" sldId="331"/>
            <ac:spMk id="2" creationId="{00000000-0000-0000-0000-000000000000}"/>
          </ac:spMkLst>
        </pc:spChg>
        <pc:picChg chg="mod">
          <ac:chgData name="Markéta Zandlová" userId="f597e985-6016-45b0-9e05-c32aa333b728" providerId="ADAL" clId="{F365D218-2CCA-4611-BE8B-60D761B5198F}" dt="2021-10-12T07:11:00.301" v="9" actId="26606"/>
          <ac:picMkLst>
            <pc:docMk/>
            <pc:sldMk cId="715848438" sldId="331"/>
            <ac:picMk id="13314" creationId="{00000000-0000-0000-0000-000000000000}"/>
          </ac:picMkLst>
        </pc:picChg>
      </pc:sldChg>
    </pc:docChg>
  </pc:docChgLst>
  <pc:docChgLst>
    <pc:chgData name="Markéta Zandlová" userId="f597e985-6016-45b0-9e05-c32aa333b728" providerId="ADAL" clId="{820B62DA-6146-43C9-9CB4-835A3BFE09EC}"/>
    <pc:docChg chg="delSld modSld">
      <pc:chgData name="Markéta Zandlová" userId="f597e985-6016-45b0-9e05-c32aa333b728" providerId="ADAL" clId="{820B62DA-6146-43C9-9CB4-835A3BFE09EC}" dt="2020-10-19T18:31:21.874" v="17" actId="47"/>
      <pc:docMkLst>
        <pc:docMk/>
      </pc:docMkLst>
      <pc:sldChg chg="modSp mod">
        <pc:chgData name="Markéta Zandlová" userId="f597e985-6016-45b0-9e05-c32aa333b728" providerId="ADAL" clId="{820B62DA-6146-43C9-9CB4-835A3BFE09EC}" dt="2020-10-19T18:31:10.168" v="16" actId="20577"/>
        <pc:sldMkLst>
          <pc:docMk/>
          <pc:sldMk cId="769239402" sldId="256"/>
        </pc:sldMkLst>
        <pc:spChg chg="mod">
          <ac:chgData name="Markéta Zandlová" userId="f597e985-6016-45b0-9e05-c32aa333b728" providerId="ADAL" clId="{820B62DA-6146-43C9-9CB4-835A3BFE09EC}" dt="2020-10-19T18:31:10.168" v="16" actId="20577"/>
          <ac:spMkLst>
            <pc:docMk/>
            <pc:sldMk cId="769239402" sldId="256"/>
            <ac:spMk id="2" creationId="{00000000-0000-0000-0000-000000000000}"/>
          </ac:spMkLst>
        </pc:spChg>
      </pc:sldChg>
      <pc:sldChg chg="del">
        <pc:chgData name="Markéta Zandlová" userId="f597e985-6016-45b0-9e05-c32aa333b728" providerId="ADAL" clId="{820B62DA-6146-43C9-9CB4-835A3BFE09EC}" dt="2020-10-19T18:31:21.874" v="17" actId="47"/>
        <pc:sldMkLst>
          <pc:docMk/>
          <pc:sldMk cId="2449606829" sldId="265"/>
        </pc:sldMkLst>
      </pc:sldChg>
      <pc:sldChg chg="del">
        <pc:chgData name="Markéta Zandlová" userId="f597e985-6016-45b0-9e05-c32aa333b728" providerId="ADAL" clId="{820B62DA-6146-43C9-9CB4-835A3BFE09EC}" dt="2020-10-19T18:29:36.021" v="5" actId="47"/>
        <pc:sldMkLst>
          <pc:docMk/>
          <pc:sldMk cId="2083838773" sldId="288"/>
        </pc:sldMkLst>
      </pc:sldChg>
      <pc:sldChg chg="del">
        <pc:chgData name="Markéta Zandlová" userId="f597e985-6016-45b0-9e05-c32aa333b728" providerId="ADAL" clId="{820B62DA-6146-43C9-9CB4-835A3BFE09EC}" dt="2020-10-19T18:29:36.460" v="6" actId="47"/>
        <pc:sldMkLst>
          <pc:docMk/>
          <pc:sldMk cId="3744412243" sldId="289"/>
        </pc:sldMkLst>
      </pc:sldChg>
      <pc:sldChg chg="del">
        <pc:chgData name="Markéta Zandlová" userId="f597e985-6016-45b0-9e05-c32aa333b728" providerId="ADAL" clId="{820B62DA-6146-43C9-9CB4-835A3BFE09EC}" dt="2020-10-19T18:29:36.943" v="7" actId="47"/>
        <pc:sldMkLst>
          <pc:docMk/>
          <pc:sldMk cId="619828788" sldId="290"/>
        </pc:sldMkLst>
      </pc:sldChg>
      <pc:sldChg chg="del">
        <pc:chgData name="Markéta Zandlová" userId="f597e985-6016-45b0-9e05-c32aa333b728" providerId="ADAL" clId="{820B62DA-6146-43C9-9CB4-835A3BFE09EC}" dt="2020-10-19T18:29:37.573" v="8" actId="47"/>
        <pc:sldMkLst>
          <pc:docMk/>
          <pc:sldMk cId="2613135872" sldId="291"/>
        </pc:sldMkLst>
      </pc:sldChg>
      <pc:sldChg chg="del">
        <pc:chgData name="Markéta Zandlová" userId="f597e985-6016-45b0-9e05-c32aa333b728" providerId="ADAL" clId="{820B62DA-6146-43C9-9CB4-835A3BFE09EC}" dt="2020-10-19T18:29:38.145" v="9" actId="47"/>
        <pc:sldMkLst>
          <pc:docMk/>
          <pc:sldMk cId="2249206095" sldId="292"/>
        </pc:sldMkLst>
      </pc:sldChg>
      <pc:sldChg chg="del">
        <pc:chgData name="Markéta Zandlová" userId="f597e985-6016-45b0-9e05-c32aa333b728" providerId="ADAL" clId="{820B62DA-6146-43C9-9CB4-835A3BFE09EC}" dt="2020-10-19T18:29:38.764" v="10" actId="47"/>
        <pc:sldMkLst>
          <pc:docMk/>
          <pc:sldMk cId="2211822751" sldId="293"/>
        </pc:sldMkLst>
      </pc:sldChg>
      <pc:sldChg chg="del">
        <pc:chgData name="Markéta Zandlová" userId="f597e985-6016-45b0-9e05-c32aa333b728" providerId="ADAL" clId="{820B62DA-6146-43C9-9CB4-835A3BFE09EC}" dt="2020-10-19T18:29:27.961" v="0" actId="47"/>
        <pc:sldMkLst>
          <pc:docMk/>
          <pc:sldMk cId="2996600275" sldId="307"/>
        </pc:sldMkLst>
      </pc:sldChg>
      <pc:sldChg chg="del">
        <pc:chgData name="Markéta Zandlová" userId="f597e985-6016-45b0-9e05-c32aa333b728" providerId="ADAL" clId="{820B62DA-6146-43C9-9CB4-835A3BFE09EC}" dt="2020-10-19T18:29:31.743" v="1" actId="47"/>
        <pc:sldMkLst>
          <pc:docMk/>
          <pc:sldMk cId="2958484086" sldId="308"/>
        </pc:sldMkLst>
      </pc:sldChg>
      <pc:sldChg chg="del">
        <pc:chgData name="Markéta Zandlová" userId="f597e985-6016-45b0-9e05-c32aa333b728" providerId="ADAL" clId="{820B62DA-6146-43C9-9CB4-835A3BFE09EC}" dt="2020-10-19T18:29:33.148" v="3" actId="47"/>
        <pc:sldMkLst>
          <pc:docMk/>
          <pc:sldMk cId="3381632548" sldId="309"/>
        </pc:sldMkLst>
      </pc:sldChg>
      <pc:sldChg chg="del">
        <pc:chgData name="Markéta Zandlová" userId="f597e985-6016-45b0-9e05-c32aa333b728" providerId="ADAL" clId="{820B62DA-6146-43C9-9CB4-835A3BFE09EC}" dt="2020-10-19T18:29:32.524" v="2" actId="47"/>
        <pc:sldMkLst>
          <pc:docMk/>
          <pc:sldMk cId="4239107234" sldId="310"/>
        </pc:sldMkLst>
      </pc:sldChg>
      <pc:sldChg chg="del">
        <pc:chgData name="Markéta Zandlová" userId="f597e985-6016-45b0-9e05-c32aa333b728" providerId="ADAL" clId="{820B62DA-6146-43C9-9CB4-835A3BFE09EC}" dt="2020-10-19T18:29:34.162" v="4" actId="47"/>
        <pc:sldMkLst>
          <pc:docMk/>
          <pc:sldMk cId="2044106620" sldId="3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94442F1-9F41-46BA-9088-463C65F9E517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31EE653-3B9D-4E0F-9F48-B4DD1997D07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Antropologie míst a ne-míst </a:t>
            </a: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/>
            </a:r>
            <a:br>
              <a:rPr lang="cs-CZ" sz="4800" dirty="0"/>
            </a:br>
            <a:r>
              <a:rPr lang="cs-CZ" sz="3600" dirty="0"/>
              <a:t>II. </a:t>
            </a:r>
            <a:r>
              <a:rPr lang="cs-CZ" sz="3600" dirty="0" err="1"/>
              <a:t>Marc</a:t>
            </a:r>
            <a:r>
              <a:rPr lang="cs-CZ" sz="3600" dirty="0"/>
              <a:t> </a:t>
            </a:r>
            <a:r>
              <a:rPr lang="cs-CZ" sz="3600" dirty="0" err="1" smtClean="0"/>
              <a:t>augé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69239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cap="small" dirty="0"/>
              <a:t>MÍSTA A NE-MÍSTA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sz="2800" dirty="0">
                <a:solidFill>
                  <a:schemeClr val="tx2"/>
                </a:solidFill>
              </a:rPr>
              <a:t>místo</a:t>
            </a:r>
            <a:r>
              <a:rPr lang="cs-CZ" sz="2800" dirty="0"/>
              <a:t>: relační, historické,  nesoucí význam, týkající se identity</a:t>
            </a:r>
          </a:p>
          <a:p>
            <a:pPr algn="ctr"/>
            <a:r>
              <a:rPr lang="cs-CZ" sz="2800" dirty="0"/>
              <a:t>X</a:t>
            </a:r>
          </a:p>
          <a:p>
            <a:pPr algn="ctr"/>
            <a:r>
              <a:rPr lang="cs-CZ" sz="2800" dirty="0"/>
              <a:t>kde toto chybí, jedná se o </a:t>
            </a:r>
            <a:r>
              <a:rPr lang="cs-CZ" sz="2800" dirty="0">
                <a:solidFill>
                  <a:schemeClr val="tx2"/>
                </a:solidFill>
              </a:rPr>
              <a:t>ne-místo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864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Místa a ne-místa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Místa a ne-místa jsou polarity v rámci kontinua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Koncepty místa a ne-místa hovoří spíše o vztahu jednotlivých lidí k nim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Vnik ne-míst je důsledkem zrychlení dějin a nadprodukce událostí: jsme zahlcováni informacemi a obrazy, prostor je přesycen, vše stále v pohybu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/>
              <a:t>Ne-místa = prostory a zařízení, určená pro zrychlený a zahuštěný pohyb osob i věcí, pro konzum (letiště, nádraží, dálnice, dopravní prostředky, nákupní centra, bankomaty, počítače, kabely a sítě ….), 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Místa a ne-místa jsou v napětí: každé místo v sobě má potenciál stát se ne-místem; místa se stávají útočištěm pro obyvatele ne-míst (sen o domku v přírodě..);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9576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r="5515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283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ran: Definice křižovatky znovu navštíven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21906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3041886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14945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84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" y="2920274"/>
            <a:ext cx="6562875" cy="393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5328592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Místa a ne-místa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5672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Ne-místa =  prostory + vztahy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dirty="0"/>
              <a:t>prostory, vytvořené za účelem sloužit </a:t>
            </a:r>
            <a:r>
              <a:rPr lang="cs-CZ" dirty="0" err="1"/>
              <a:t>supermodernitě</a:t>
            </a:r>
            <a:r>
              <a:rPr lang="cs-CZ" dirty="0"/>
              <a:t> - transport, tranzit, obchod, zábava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dirty="0"/>
              <a:t>vztahy, které lidé k těmto prostorům (ne)mají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dirty="0"/>
              <a:t>ne-místo: kde není symbolizována ani identita, ani vztahy, ani historie</a:t>
            </a:r>
          </a:p>
          <a:p>
            <a:r>
              <a:rPr lang="cs-CZ" dirty="0"/>
              <a:t> </a:t>
            </a:r>
          </a:p>
          <a:p>
            <a:pPr algn="ctr">
              <a:lnSpc>
                <a:spcPct val="120000"/>
              </a:lnSpc>
            </a:pPr>
            <a:r>
              <a:rPr lang="cs-CZ" dirty="0"/>
              <a:t>„Antropologické místo“ vytváří </a:t>
            </a:r>
            <a:r>
              <a:rPr lang="cs-CZ" dirty="0">
                <a:solidFill>
                  <a:schemeClr val="tx2"/>
                </a:solidFill>
              </a:rPr>
              <a:t>organický sociální život</a:t>
            </a:r>
            <a:r>
              <a:rPr lang="cs-CZ" dirty="0"/>
              <a:t>, je prostorem blízkosti, intimity, rozumění</a:t>
            </a:r>
          </a:p>
          <a:p>
            <a:pPr algn="ctr"/>
            <a:r>
              <a:rPr lang="cs-CZ" dirty="0"/>
              <a:t>X</a:t>
            </a:r>
          </a:p>
          <a:p>
            <a:pPr algn="ctr"/>
            <a:r>
              <a:rPr lang="cs-CZ" dirty="0"/>
              <a:t>ne-místa vytvářejí </a:t>
            </a:r>
            <a:r>
              <a:rPr lang="cs-CZ" dirty="0">
                <a:solidFill>
                  <a:schemeClr val="tx2"/>
                </a:solidFill>
              </a:rPr>
              <a:t>osamělost</a:t>
            </a:r>
            <a:r>
              <a:rPr lang="cs-CZ" dirty="0"/>
              <a:t>, jsou prostorem anonymity, homogenizace;</a:t>
            </a:r>
          </a:p>
          <a:p>
            <a:pPr lvl="0"/>
            <a:endParaRPr lang="cs-CZ" dirty="0"/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429882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72026"/>
          </a:xfrm>
        </p:spPr>
        <p:txBody>
          <a:bodyPr/>
          <a:lstStyle/>
          <a:p>
            <a:r>
              <a:rPr lang="cs-CZ" sz="2800" b="1" dirty="0"/>
              <a:t>SUPERMODERNITA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147248" cy="5472608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endParaRPr lang="cs-CZ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dirty="0"/>
              <a:t>Vychází z nadbytku</a:t>
            </a:r>
            <a:r>
              <a:rPr lang="cs-CZ" b="0" dirty="0"/>
              <a:t>: </a:t>
            </a:r>
            <a:r>
              <a:rPr lang="cs-CZ" dirty="0"/>
              <a:t>nadprodukce </a:t>
            </a:r>
            <a:r>
              <a:rPr lang="cs-CZ" b="0" dirty="0"/>
              <a:t>událostí, zhuštění prostoru, individualizace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cs-CZ" b="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b="0" dirty="0"/>
              <a:t>Je vyjádřena a spojena s ne-místy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cs-CZ" b="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b="0" dirty="0"/>
              <a:t>svět </a:t>
            </a:r>
            <a:r>
              <a:rPr lang="cs-CZ" b="0" dirty="0">
                <a:solidFill>
                  <a:srgbClr val="FF0000"/>
                </a:solidFill>
              </a:rPr>
              <a:t>obydlen osamělou identitou</a:t>
            </a:r>
            <a:r>
              <a:rPr lang="cs-CZ" b="0" dirty="0"/>
              <a:t>, pomíjivostí, dočasností a efemérností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cs-CZ" sz="2400" b="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2400" b="0" dirty="0"/>
              <a:t>ne-místa jsou </a:t>
            </a:r>
            <a:r>
              <a:rPr lang="cs-CZ" sz="2400" dirty="0">
                <a:solidFill>
                  <a:srgbClr val="FF0000"/>
                </a:solidFill>
              </a:rPr>
              <a:t>negací „utopií</a:t>
            </a:r>
            <a:r>
              <a:rPr lang="cs-CZ" sz="2400" dirty="0"/>
              <a:t>“ </a:t>
            </a:r>
            <a:r>
              <a:rPr lang="cs-CZ" sz="2400" b="0" dirty="0"/>
              <a:t>– prostory samoty</a:t>
            </a:r>
          </a:p>
        </p:txBody>
      </p:sp>
    </p:spTree>
    <p:extLst>
      <p:ext uri="{BB962C8B-B14F-4D97-AF65-F5344CB8AC3E}">
        <p14:creationId xmlns:p14="http://schemas.microsoft.com/office/powerpoint/2010/main" val="25009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401689"/>
              </p:ext>
            </p:extLst>
          </p:nvPr>
        </p:nvGraphicFramePr>
        <p:xfrm>
          <a:off x="539552" y="1916832"/>
          <a:ext cx="7620000" cy="303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7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MODERNITA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SUPERMODERNITA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373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VZTAH</a:t>
                      </a:r>
                      <a:r>
                        <a:rPr lang="cs-CZ" baseline="0" dirty="0">
                          <a:solidFill>
                            <a:srgbClr val="FF0000"/>
                          </a:solidFill>
                        </a:rPr>
                        <a:t> K ČASU</a:t>
                      </a:r>
                    </a:p>
                    <a:p>
                      <a:endParaRPr lang="cs-CZ" baseline="0" dirty="0">
                        <a:solidFill>
                          <a:srgbClr val="FF0000"/>
                        </a:solidFill>
                      </a:endParaRPr>
                    </a:p>
                    <a:p>
                      <a:endParaRPr lang="cs-CZ" baseline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cs-CZ" baseline="0" dirty="0">
                          <a:solidFill>
                            <a:srgbClr val="FF0000"/>
                          </a:solidFill>
                        </a:rPr>
                        <a:t>A 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/>
                        <a:t>prolínání starého a nového, syntéza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/>
                        <a:t>minulost je atrakcí </a:t>
                      </a:r>
                    </a:p>
                    <a:p>
                      <a:r>
                        <a:rPr lang="cs-CZ" b="0" dirty="0"/>
                        <a:t>(i vše lokálně partikulární); </a:t>
                      </a:r>
                      <a:r>
                        <a:rPr lang="cs-CZ" b="0" dirty="0" err="1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lang="cs-CZ" b="0" i="1" dirty="0" err="1">
                          <a:solidFill>
                            <a:schemeClr val="tx2"/>
                          </a:solidFill>
                        </a:rPr>
                        <a:t>upermodernita</a:t>
                      </a:r>
                      <a:r>
                        <a:rPr lang="cs-CZ" b="0" i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b="0" i="0" dirty="0"/>
                        <a:t>jako dvojdimenzionální prostor, uzavřený do sebe</a:t>
                      </a:r>
                      <a:endParaRPr lang="cs-CZ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0233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SOCIÁLNÍ VZTAHY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/>
                        <a:t>fungující sociální život, provázaný s minulostí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/>
                        <a:t>„trvalá „přítomnost“, kde se neodehrávají „sociální hry“  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618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31024" cy="1116042"/>
          </a:xfrm>
        </p:spPr>
        <p:txBody>
          <a:bodyPr>
            <a:normAutofit/>
          </a:bodyPr>
          <a:lstStyle/>
          <a:p>
            <a:pPr algn="r"/>
            <a:r>
              <a:rPr lang="cs-CZ" sz="2800" b="1" dirty="0"/>
              <a:t>INVAZE TEXTU DO PROSTORU – řeč NE-MÍST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620000" cy="5112568"/>
          </a:xfrm>
        </p:spPr>
        <p:txBody>
          <a:bodyPr>
            <a:normAutofit/>
          </a:bodyPr>
          <a:lstStyle/>
          <a:p>
            <a:pPr lvl="0" algn="ctr"/>
            <a:r>
              <a:rPr lang="cs-CZ" b="0" dirty="0"/>
              <a:t>„</a:t>
            </a:r>
            <a:r>
              <a:rPr lang="cs-CZ" dirty="0"/>
              <a:t>Místa</a:t>
            </a:r>
            <a:r>
              <a:rPr lang="cs-CZ" b="0" dirty="0"/>
              <a:t>“ = jazyk a řeč</a:t>
            </a:r>
          </a:p>
          <a:p>
            <a:pPr lvl="0" algn="ctr"/>
            <a:r>
              <a:rPr lang="cs-CZ" b="0" dirty="0"/>
              <a:t>X</a:t>
            </a:r>
          </a:p>
          <a:p>
            <a:pPr lvl="0" algn="ctr"/>
            <a:r>
              <a:rPr lang="cs-CZ" b="0" dirty="0"/>
              <a:t>“</a:t>
            </a:r>
            <a:r>
              <a:rPr lang="cs-CZ" dirty="0"/>
              <a:t>Ne-místa</a:t>
            </a:r>
            <a:r>
              <a:rPr lang="cs-CZ" b="0" dirty="0"/>
              <a:t>“ = slova a texty - „</a:t>
            </a:r>
            <a:r>
              <a:rPr lang="cs-CZ" i="1" dirty="0"/>
              <a:t>instrukce k použití</a:t>
            </a:r>
            <a:r>
              <a:rPr lang="cs-CZ" b="0" dirty="0"/>
              <a:t>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b="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Texty produkují instituce nebo morální entity (letecká společnost, ministerstvo dopravy, dopravní policie …): </a:t>
            </a:r>
            <a:r>
              <a:rPr lang="cs-CZ" b="0" i="1" dirty="0">
                <a:solidFill>
                  <a:srgbClr val="FF0000"/>
                </a:solidFill>
              </a:rPr>
              <a:t>značky, plakáty, obrazovky, informační tabule…</a:t>
            </a:r>
            <a:endParaRPr lang="cs-CZ" b="0" dirty="0">
              <a:solidFill>
                <a:srgbClr val="FF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2"/>
                </a:solidFill>
              </a:rPr>
              <a:t>supermarket = „</a:t>
            </a:r>
            <a:r>
              <a:rPr lang="cs-CZ" b="0" dirty="0"/>
              <a:t>vpád textu do prostoru“: </a:t>
            </a:r>
            <a:r>
              <a:rPr lang="cs-CZ" b="0" i="1" dirty="0">
                <a:solidFill>
                  <a:srgbClr val="FF0000"/>
                </a:solidFill>
              </a:rPr>
              <a:t>cedule, popisky, instrukce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b="0" i="1" dirty="0">
              <a:solidFill>
                <a:srgbClr val="FF0000"/>
              </a:solidFill>
            </a:endParaRPr>
          </a:p>
          <a:p>
            <a:pPr lvl="0" algn="ctr"/>
            <a:r>
              <a:rPr lang="cs-CZ" sz="2400" b="0" dirty="0"/>
              <a:t>Texty vytvářejí a předpokládají „</a:t>
            </a:r>
            <a:r>
              <a:rPr lang="cs-CZ" sz="2400" b="0" dirty="0">
                <a:solidFill>
                  <a:schemeClr val="tx2"/>
                </a:solidFill>
              </a:rPr>
              <a:t>průměrného člověka</a:t>
            </a:r>
            <a:r>
              <a:rPr lang="cs-CZ" sz="2400" b="0" dirty="0"/>
              <a:t>“ = „běžný uživatel“ = </a:t>
            </a:r>
            <a:r>
              <a:rPr lang="cs-CZ" sz="2400" b="0" dirty="0">
                <a:solidFill>
                  <a:schemeClr val="tx2"/>
                </a:solidFill>
              </a:rPr>
              <a:t>anonymita</a:t>
            </a:r>
            <a:endParaRPr lang="cs-CZ" sz="2400" b="0" dirty="0"/>
          </a:p>
        </p:txBody>
      </p:sp>
    </p:spTree>
    <p:extLst>
      <p:ext uri="{BB962C8B-B14F-4D97-AF65-F5344CB8AC3E}">
        <p14:creationId xmlns:p14="http://schemas.microsoft.com/office/powerpoint/2010/main" val="170998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908130"/>
          </a:xfrm>
        </p:spPr>
        <p:txBody>
          <a:bodyPr>
            <a:noAutofit/>
          </a:bodyPr>
          <a:lstStyle/>
          <a:p>
            <a:r>
              <a:rPr lang="en-US" sz="2400" dirty="0"/>
              <a:t>Marc Augé. 1992. Non-Places.</a:t>
            </a:r>
            <a:r>
              <a:rPr lang="en-US" sz="2000" dirty="0"/>
              <a:t> Introduction to an Anthropology of </a:t>
            </a:r>
            <a:r>
              <a:rPr lang="en-US" sz="2000" dirty="0" err="1"/>
              <a:t>Supermodernity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/>
              <a:t>London, New York: Verso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872"/>
            <a:ext cx="7620000" cy="4176464"/>
          </a:xfrm>
        </p:spPr>
        <p:txBody>
          <a:bodyPr>
            <a:normAutofit fontScale="92500" lnSpcReduction="20000"/>
          </a:bodyPr>
          <a:lstStyle/>
          <a:p>
            <a:r>
              <a:rPr lang="cs-CZ" cap="all" dirty="0">
                <a:solidFill>
                  <a:srgbClr val="0070C0"/>
                </a:solidFill>
              </a:rPr>
              <a:t>Místo (Place)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LINIE – PRŮSEČÍKY – CENTRA/MONUMENTY</a:t>
            </a:r>
          </a:p>
          <a:p>
            <a:r>
              <a:rPr lang="cs-CZ" dirty="0">
                <a:solidFill>
                  <a:srgbClr val="0070C0"/>
                </a:solidFill>
              </a:rPr>
              <a:t>MÍSTO A ČAS</a:t>
            </a:r>
          </a:p>
          <a:p>
            <a:r>
              <a:rPr lang="cs-CZ" dirty="0">
                <a:solidFill>
                  <a:srgbClr val="0070C0"/>
                </a:solidFill>
              </a:rPr>
              <a:t>SYMBOLY</a:t>
            </a:r>
          </a:p>
          <a:p>
            <a:pPr algn="r"/>
            <a:r>
              <a:rPr lang="cs-CZ" cap="small" dirty="0">
                <a:solidFill>
                  <a:schemeClr val="tx2"/>
                </a:solidFill>
              </a:rPr>
              <a:t>MÍSTA A NE-MÍSTA</a:t>
            </a:r>
            <a:endParaRPr lang="cs-CZ" dirty="0">
              <a:solidFill>
                <a:schemeClr val="tx2"/>
              </a:solidFill>
            </a:endParaRPr>
          </a:p>
          <a:p>
            <a:pPr algn="r"/>
            <a:r>
              <a:rPr lang="cs-CZ" dirty="0">
                <a:solidFill>
                  <a:schemeClr val="tx2"/>
                </a:solidFill>
              </a:rPr>
              <a:t>MÍSTO A PROSTOR (PLACE AND SPACE) </a:t>
            </a:r>
          </a:p>
          <a:p>
            <a:pPr algn="r"/>
            <a:r>
              <a:rPr lang="cs-CZ" dirty="0">
                <a:solidFill>
                  <a:schemeClr val="tx2"/>
                </a:solidFill>
              </a:rPr>
              <a:t>INVAZE TEXTU DO PROSTORU – řeč NE-MÍST</a:t>
            </a:r>
          </a:p>
          <a:p>
            <a:pPr algn="r"/>
            <a:r>
              <a:rPr lang="cs-CZ" cap="all" dirty="0">
                <a:solidFill>
                  <a:schemeClr val="tx2"/>
                </a:solidFill>
              </a:rPr>
              <a:t>Svoboda</a:t>
            </a:r>
          </a:p>
          <a:p>
            <a:pPr algn="r"/>
            <a:r>
              <a:rPr lang="cs-CZ" dirty="0">
                <a:solidFill>
                  <a:schemeClr val="tx2"/>
                </a:solidFill>
              </a:rPr>
              <a:t>NE-MÍSTA, HISTORIE A ČAS</a:t>
            </a:r>
          </a:p>
          <a:p>
            <a:pPr algn="r"/>
            <a:r>
              <a:rPr lang="cs-CZ" cap="all" dirty="0">
                <a:solidFill>
                  <a:schemeClr val="tx2"/>
                </a:solidFill>
              </a:rPr>
              <a:t>univerzální kosmologie</a:t>
            </a:r>
            <a:endParaRPr lang="cs-CZ" dirty="0">
              <a:solidFill>
                <a:schemeClr val="tx2"/>
              </a:solidFill>
            </a:endParaRPr>
          </a:p>
          <a:p>
            <a:pPr algn="r"/>
            <a:r>
              <a:rPr lang="cs-CZ" dirty="0">
                <a:solidFill>
                  <a:schemeClr val="tx2"/>
                </a:solidFill>
              </a:rPr>
              <a:t>SUPERMODERNITA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80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52718"/>
            <a:ext cx="5791200" cy="1044034"/>
          </a:xfrm>
        </p:spPr>
        <p:txBody>
          <a:bodyPr>
            <a:normAutofit/>
          </a:bodyPr>
          <a:lstStyle/>
          <a:p>
            <a:r>
              <a:rPr lang="cs-CZ" sz="2400" dirty="0"/>
              <a:t>Identita, anonymita, význam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>
              <a:solidFill>
                <a:schemeClr val="tx2"/>
              </a:solidFill>
            </a:endParaRPr>
          </a:p>
          <a:p>
            <a:pPr algn="ctr"/>
            <a:r>
              <a:rPr lang="cs-CZ" dirty="0">
                <a:solidFill>
                  <a:schemeClr val="tx2"/>
                </a:solidFill>
              </a:rPr>
              <a:t>antropologická místa </a:t>
            </a:r>
            <a:r>
              <a:rPr lang="cs-CZ" dirty="0"/>
              <a:t>jsou utvářena individuálními identitami, prostřednictvím komplexu jazyka, lokálních vztahů, nevyslovených pravidel života  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X</a:t>
            </a:r>
          </a:p>
          <a:p>
            <a:pPr algn="ctr"/>
            <a:r>
              <a:rPr lang="cs-CZ" dirty="0"/>
              <a:t>  </a:t>
            </a:r>
          </a:p>
          <a:p>
            <a:pPr algn="ctr"/>
            <a:r>
              <a:rPr lang="cs-CZ" dirty="0">
                <a:solidFill>
                  <a:schemeClr val="tx2"/>
                </a:solidFill>
              </a:rPr>
              <a:t>ne-místa </a:t>
            </a:r>
            <a:r>
              <a:rPr lang="cs-CZ" dirty="0"/>
              <a:t>vytvářejí sdílenou (anonymní) identitu „cestujících, zákazníků nebo nedělních řidičů“, jejichž interakce se musí řídit vytvořenými pravidly</a:t>
            </a:r>
          </a:p>
        </p:txBody>
      </p:sp>
    </p:spTree>
    <p:extLst>
      <p:ext uri="{BB962C8B-B14F-4D97-AF65-F5344CB8AC3E}">
        <p14:creationId xmlns:p14="http://schemas.microsoft.com/office/powerpoint/2010/main" val="2016952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7208" cy="828010"/>
          </a:xfrm>
        </p:spPr>
        <p:txBody>
          <a:bodyPr>
            <a:normAutofit/>
          </a:bodyPr>
          <a:lstStyle/>
          <a:p>
            <a:r>
              <a:rPr lang="cs-CZ" sz="2400" dirty="0"/>
              <a:t>Smlouva (</a:t>
            </a:r>
            <a:r>
              <a:rPr lang="cs-CZ" sz="2400" i="1" dirty="0" err="1"/>
              <a:t>contractual</a:t>
            </a:r>
            <a:r>
              <a:rPr lang="cs-CZ" sz="2400" i="1" dirty="0"/>
              <a:t> relations)</a:t>
            </a:r>
            <a:br>
              <a:rPr lang="cs-CZ" sz="2400" i="1" dirty="0"/>
            </a:br>
            <a:r>
              <a:rPr lang="cs-CZ" sz="2400" i="1" dirty="0"/>
              <a:t>					 	</a:t>
            </a:r>
            <a:r>
              <a:rPr lang="cs-CZ" sz="2400" dirty="0"/>
              <a:t>a svoboda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147248" cy="5472608"/>
          </a:xfrm>
        </p:spPr>
        <p:txBody>
          <a:bodyPr>
            <a:normAutofit/>
          </a:bodyPr>
          <a:lstStyle/>
          <a:p>
            <a:pPr lvl="0" algn="ctr"/>
            <a:r>
              <a:rPr lang="cs-CZ" dirty="0"/>
              <a:t>Anonymita </a:t>
            </a:r>
            <a:r>
              <a:rPr lang="cs-CZ" b="0" dirty="0"/>
              <a:t>sdílených a přechodných identit může být vnímána jako </a:t>
            </a:r>
            <a:r>
              <a:rPr lang="cs-CZ" dirty="0"/>
              <a:t>svoboda </a:t>
            </a:r>
          </a:p>
          <a:p>
            <a:pPr lvl="0" algn="ctr"/>
            <a:endParaRPr lang="cs-CZ" b="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„uživatel“ ne-místa dodržuje </a:t>
            </a:r>
            <a:r>
              <a:rPr lang="cs-CZ" b="0" dirty="0">
                <a:solidFill>
                  <a:srgbClr val="FF0000"/>
                </a:solidFill>
              </a:rPr>
              <a:t>pravidla</a:t>
            </a:r>
            <a:r>
              <a:rPr lang="cs-CZ" dirty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způsoby, </a:t>
            </a:r>
            <a:r>
              <a:rPr lang="cs-CZ" sz="1800" b="1" dirty="0"/>
              <a:t>jak může a má být ne-místo užíváno (</a:t>
            </a:r>
            <a:r>
              <a:rPr lang="cs-CZ" sz="1800" dirty="0"/>
              <a:t>vstupenka, účtenka, jízdenka)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musí se identifikovat – a až tehdy </a:t>
            </a:r>
            <a:r>
              <a:rPr lang="cs-CZ" sz="1800" b="1" i="1" dirty="0"/>
              <a:t>může dosáhnout své anonymity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osoba se proměňuje v </a:t>
            </a:r>
            <a:r>
              <a:rPr lang="cs-CZ" b="0" dirty="0">
                <a:solidFill>
                  <a:srgbClr val="FF0000"/>
                </a:solidFill>
              </a:rPr>
              <a:t>roli </a:t>
            </a:r>
            <a:r>
              <a:rPr lang="cs-CZ" b="0" dirty="0"/>
              <a:t>(cestujícího, řidiče, zákazníka…)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cs-CZ" b="0" dirty="0"/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cs-CZ" b="0" dirty="0"/>
              <a:t>zakoušení </a:t>
            </a:r>
            <a:r>
              <a:rPr lang="cs-CZ" dirty="0">
                <a:solidFill>
                  <a:srgbClr val="FF0000"/>
                </a:solidFill>
              </a:rPr>
              <a:t>pasivní radosti ze ztráty individuální identity </a:t>
            </a:r>
            <a:r>
              <a:rPr lang="cs-CZ" b="0" dirty="0">
                <a:solidFill>
                  <a:srgbClr val="FF0000"/>
                </a:solidFill>
              </a:rPr>
              <a:t>i aktivnější </a:t>
            </a:r>
            <a:r>
              <a:rPr lang="cs-CZ" dirty="0">
                <a:solidFill>
                  <a:srgbClr val="FF0000"/>
                </a:solidFill>
              </a:rPr>
              <a:t>potěšení z hraní rolí </a:t>
            </a:r>
            <a:r>
              <a:rPr lang="cs-CZ" b="0" dirty="0"/>
              <a:t> 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cs-CZ" b="0" dirty="0">
              <a:solidFill>
                <a:srgbClr val="FF0000"/>
              </a:solidFill>
            </a:endParaRPr>
          </a:p>
          <a:p>
            <a:pPr lvl="0" algn="ctr"/>
            <a:r>
              <a:rPr lang="cs-CZ" dirty="0">
                <a:solidFill>
                  <a:srgbClr val="FF0000"/>
                </a:solidFill>
              </a:rPr>
              <a:t>Ne-místo netvoří ani individuální identitu, ani vztahy – jen osamění a podobnost</a:t>
            </a:r>
          </a:p>
        </p:txBody>
      </p:sp>
    </p:spTree>
    <p:extLst>
      <p:ext uri="{BB962C8B-B14F-4D97-AF65-F5344CB8AC3E}">
        <p14:creationId xmlns:p14="http://schemas.microsoft.com/office/powerpoint/2010/main" val="1760740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NE-MÍSTA, HISTORIE A ČAS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641379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endParaRPr lang="cs-CZ" b="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cs-CZ" b="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b="0" dirty="0"/>
              <a:t>ne-místa = </a:t>
            </a:r>
            <a:r>
              <a:rPr lang="cs-CZ" dirty="0"/>
              <a:t>aktuálnost, přítomnost, průchodnost …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cs-CZ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prostor prostoupen časem (př.: </a:t>
            </a:r>
            <a:r>
              <a:rPr lang="cs-CZ" b="0" dirty="0"/>
              <a:t>rádio)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cs-CZ" b="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200" dirty="0"/>
              <a:t>ne-místa = trvalá přítomnost a setkání se „sebou samým“</a:t>
            </a:r>
          </a:p>
          <a:p>
            <a:r>
              <a:rPr lang="cs-CZ" b="0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9602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88050"/>
          </a:xfrm>
        </p:spPr>
        <p:txBody>
          <a:bodyPr>
            <a:normAutofit/>
          </a:bodyPr>
          <a:lstStyle/>
          <a:p>
            <a:r>
              <a:rPr lang="cs-CZ" sz="2400" b="1" dirty="0"/>
              <a:t>univerzální</a:t>
            </a:r>
            <a:r>
              <a:rPr lang="cs-CZ" sz="2400" dirty="0"/>
              <a:t> </a:t>
            </a:r>
            <a:r>
              <a:rPr lang="cs-CZ" sz="2400" b="1" dirty="0"/>
              <a:t>kosmologie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7620000" cy="4857403"/>
          </a:xfrm>
        </p:spPr>
        <p:txBody>
          <a:bodyPr>
            <a:normAutofit/>
          </a:bodyPr>
          <a:lstStyle/>
          <a:p>
            <a:pPr lvl="0"/>
            <a:endParaRPr lang="cs-CZ" sz="1800" dirty="0"/>
          </a:p>
          <a:p>
            <a:pPr lvl="0"/>
            <a:r>
              <a:rPr lang="cs-CZ" dirty="0"/>
              <a:t>Reklama, inzerce, média … - propojení v kruhu: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dirty="0"/>
              <a:t>kosmologie „ozvěn a obrazů“</a:t>
            </a:r>
          </a:p>
          <a:p>
            <a:pPr marL="342900" lvl="0" indent="-342900">
              <a:buFontTx/>
              <a:buChar char="-"/>
            </a:pPr>
            <a:endParaRPr lang="cs-CZ" sz="1800" dirty="0"/>
          </a:p>
          <a:p>
            <a:pPr marL="342900" lvl="0" indent="-342900">
              <a:buFontTx/>
              <a:buChar char="-"/>
            </a:pPr>
            <a:endParaRPr lang="cs-CZ" sz="1800" dirty="0"/>
          </a:p>
          <a:p>
            <a:pPr lvl="0"/>
            <a:r>
              <a:rPr lang="cs-CZ" dirty="0"/>
              <a:t>Dva důsledky této kosmologie: </a:t>
            </a:r>
          </a:p>
          <a:p>
            <a:pPr lvl="1"/>
            <a:r>
              <a:rPr lang="cs-CZ" dirty="0"/>
              <a:t>obrazy vytvářejí systém – </a:t>
            </a:r>
            <a:r>
              <a:rPr lang="cs-CZ" b="1" dirty="0"/>
              <a:t>svět konzumu</a:t>
            </a:r>
            <a:r>
              <a:rPr lang="cs-CZ" dirty="0"/>
              <a:t>, na němž se každý má </a:t>
            </a:r>
            <a:r>
              <a:rPr lang="cs-CZ" b="1" dirty="0"/>
              <a:t>chtít </a:t>
            </a:r>
            <a:r>
              <a:rPr lang="cs-CZ" dirty="0"/>
              <a:t>podílet</a:t>
            </a:r>
          </a:p>
          <a:p>
            <a:pPr lvl="1"/>
            <a:r>
              <a:rPr lang="cs-CZ" b="1" dirty="0"/>
              <a:t>paradox ne-místa</a:t>
            </a:r>
            <a:r>
              <a:rPr lang="cs-CZ" dirty="0"/>
              <a:t>: v cizí zemi se cestovatel cítí „doma“ jen v anonymitě hotelů, dálnic, benzínek …, které jsou všude na světě stejné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31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JUNKSPACE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007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Rem </a:t>
            </a:r>
            <a:r>
              <a:rPr lang="en-US" sz="2400" dirty="0" err="1" smtClean="0"/>
              <a:t>Koolhaas</a:t>
            </a:r>
            <a:r>
              <a:rPr lang="cs-CZ" sz="2400" dirty="0" smtClean="0"/>
              <a:t>. </a:t>
            </a:r>
            <a:r>
              <a:rPr lang="en-US" sz="2400" dirty="0" smtClean="0"/>
              <a:t>2001</a:t>
            </a:r>
            <a:r>
              <a:rPr lang="cs-CZ" sz="2400" dirty="0" smtClean="0"/>
              <a:t>. </a:t>
            </a:r>
            <a:r>
              <a:rPr lang="en-US" sz="2400" dirty="0" smtClean="0"/>
              <a:t>JUNKSPACE</a:t>
            </a:r>
            <a:r>
              <a:rPr lang="cs-CZ" sz="2400" dirty="0" smtClean="0"/>
              <a:t>. In: </a:t>
            </a:r>
            <a:r>
              <a:rPr lang="cs-CZ" sz="2400" dirty="0" err="1" smtClean="0"/>
              <a:t>Koolhaas</a:t>
            </a:r>
            <a:r>
              <a:rPr lang="cs-CZ" sz="2400" dirty="0" smtClean="0"/>
              <a:t>, R. et al.</a:t>
            </a:r>
            <a:r>
              <a:rPr lang="en-US" sz="2400" b="0" i="1" dirty="0" smtClean="0"/>
              <a:t>The Harvard </a:t>
            </a:r>
            <a:r>
              <a:rPr lang="en-US" sz="2400" b="0" i="1" dirty="0"/>
              <a:t>Design School Guide to </a:t>
            </a:r>
            <a:r>
              <a:rPr lang="en-US" sz="2400" b="0" i="1" dirty="0" smtClean="0"/>
              <a:t>Shopping</a:t>
            </a:r>
            <a:endParaRPr lang="cs-CZ" sz="2400" b="0" i="1" dirty="0" smtClean="0"/>
          </a:p>
          <a:p>
            <a:endParaRPr lang="cs-CZ" b="0" i="1" dirty="0"/>
          </a:p>
          <a:p>
            <a:pPr marL="342900" indent="-342900">
              <a:buFontTx/>
              <a:buChar char="-"/>
            </a:pPr>
            <a:r>
              <a:rPr lang="cs-CZ" sz="2400" b="0" dirty="0" smtClean="0"/>
              <a:t>brakový/odpadový prostor</a:t>
            </a:r>
          </a:p>
          <a:p>
            <a:pPr marL="342900" indent="-342900">
              <a:buFontTx/>
              <a:buChar char="-"/>
            </a:pPr>
            <a:r>
              <a:rPr lang="cs-CZ" sz="2400" b="0" dirty="0" smtClean="0"/>
              <a:t>interiér </a:t>
            </a:r>
            <a:r>
              <a:rPr lang="cs-CZ" sz="2400" b="0" dirty="0"/>
              <a:t>běžných moderních budov, produktů současného </a:t>
            </a:r>
            <a:r>
              <a:rPr lang="cs-CZ" sz="2400" b="0" dirty="0" smtClean="0"/>
              <a:t>stavitelství – </a:t>
            </a:r>
            <a:r>
              <a:rPr lang="cs-CZ" sz="2400" dirty="0" smtClean="0"/>
              <a:t>utilitární</a:t>
            </a:r>
            <a:r>
              <a:rPr lang="cs-CZ" sz="2400" b="0" dirty="0"/>
              <a:t>, nemá žádnou symbolickou referenci, </a:t>
            </a:r>
            <a:r>
              <a:rPr lang="cs-CZ" sz="2400" dirty="0"/>
              <a:t>nefunguje jako celek</a:t>
            </a:r>
            <a:r>
              <a:rPr lang="cs-CZ" sz="2400" b="0" dirty="0"/>
              <a:t>, ale jen jako souhrn </a:t>
            </a:r>
            <a:r>
              <a:rPr lang="cs-CZ" sz="2400" dirty="0"/>
              <a:t>částí k okamžitému </a:t>
            </a:r>
            <a:r>
              <a:rPr lang="cs-CZ" sz="2400" dirty="0" smtClean="0"/>
              <a:t>použití</a:t>
            </a:r>
          </a:p>
          <a:p>
            <a:pPr marL="342900" indent="-342900">
              <a:buFontTx/>
              <a:buChar char="-"/>
            </a:pPr>
            <a:r>
              <a:rPr lang="cs-CZ" sz="2400" b="0" dirty="0" smtClean="0"/>
              <a:t>místa, která v člověkem vytvářeném prostředí ztratila svůj význam, svoji charakteristiku a vzpírají se myšlenkovému uchopení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dirty="0" smtClean="0"/>
          </a:p>
          <a:p>
            <a:r>
              <a:rPr lang="cs-CZ" dirty="0"/>
              <a:t>https://www.youtube.com/watch?v=ioWL3RpPO3I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88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Henri</a:t>
            </a:r>
            <a:r>
              <a:rPr lang="cs-CZ" dirty="0"/>
              <a:t> </a:t>
            </a:r>
            <a:r>
              <a:rPr lang="cs-CZ" dirty="0" err="1"/>
              <a:t>Lefebvre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675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07088" cy="1371600"/>
          </a:xfrm>
        </p:spPr>
        <p:txBody>
          <a:bodyPr>
            <a:noAutofit/>
          </a:bodyPr>
          <a:lstStyle/>
          <a:p>
            <a:r>
              <a:rPr lang="cs-CZ" sz="2400" dirty="0" err="1"/>
              <a:t>Henri</a:t>
            </a:r>
            <a:r>
              <a:rPr lang="cs-CZ" sz="2400" dirty="0"/>
              <a:t> </a:t>
            </a:r>
            <a:r>
              <a:rPr lang="cs-CZ" sz="2400" dirty="0" err="1"/>
              <a:t>Lefebvre</a:t>
            </a:r>
            <a:r>
              <a:rPr lang="cs-CZ" sz="2400" dirty="0"/>
              <a:t>. 1991.</a:t>
            </a:r>
            <a:br>
              <a:rPr lang="cs-CZ" sz="2400" dirty="0"/>
            </a:b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Production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Space</a:t>
            </a:r>
            <a:r>
              <a:rPr lang="cs-CZ" sz="2400" dirty="0"/>
              <a:t>. </a:t>
            </a:r>
            <a:r>
              <a:rPr lang="cs-CZ" sz="2400" dirty="0" err="1"/>
              <a:t>Blackwell</a:t>
            </a:r>
            <a:r>
              <a:rPr lang="cs-CZ" sz="2400" dirty="0"/>
              <a:t> (první vydání 1974)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cs-CZ" b="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0" dirty="0"/>
              <a:t>Kulturní podmíněnost porozumění geografickému prostoru, krajině, urbánním sídlům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0" dirty="0"/>
              <a:t>Prostor = součást sociální akce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b="0" dirty="0"/>
              <a:t>Prožitek geografického prostoru je </a:t>
            </a:r>
            <a:r>
              <a:rPr lang="cs-CZ" dirty="0"/>
              <a:t>sociální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dirty="0"/>
              <a:t>Prostor je sociálně produkován </a:t>
            </a:r>
            <a:r>
              <a:rPr lang="cs-CZ" b="0" dirty="0"/>
              <a:t>(jedinci, instituce)</a:t>
            </a:r>
            <a:endParaRPr lang="cs-CZ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cs-CZ" b="0" dirty="0"/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cs-CZ" b="0" dirty="0"/>
              <a:t>Předmětem analýzy je </a:t>
            </a:r>
            <a:r>
              <a:rPr lang="cs-CZ" dirty="0"/>
              <a:t>produkce prostoru</a:t>
            </a:r>
            <a:r>
              <a:rPr lang="cs-CZ" b="0" dirty="0"/>
              <a:t>: </a:t>
            </a:r>
            <a:r>
              <a:rPr lang="cs-CZ" dirty="0"/>
              <a:t>každá společnost vytváří svoje prostory, ovlivněné konkrétní sociální, historickou, ideologickou praxí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055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Tři roviny produkce prostoru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dirty="0"/>
          </a:p>
          <a:p>
            <a:pPr lvl="0"/>
            <a:r>
              <a:rPr lang="cs-CZ" dirty="0">
                <a:solidFill>
                  <a:schemeClr val="tx2"/>
                </a:solidFill>
              </a:rPr>
              <a:t>1. </a:t>
            </a:r>
            <a:r>
              <a:rPr lang="cs-CZ" dirty="0" err="1">
                <a:solidFill>
                  <a:schemeClr val="tx2"/>
                </a:solidFill>
              </a:rPr>
              <a:t>Spatial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practices</a:t>
            </a:r>
            <a:r>
              <a:rPr lang="cs-CZ" dirty="0">
                <a:solidFill>
                  <a:schemeClr val="tx2"/>
                </a:solidFill>
              </a:rPr>
              <a:t>  (</a:t>
            </a:r>
            <a:r>
              <a:rPr lang="cs-CZ" b="0" dirty="0">
                <a:solidFill>
                  <a:schemeClr val="tx2"/>
                </a:solidFill>
              </a:rPr>
              <a:t>„prostorové praktiky“ ) </a:t>
            </a:r>
          </a:p>
          <a:p>
            <a:pPr lvl="0"/>
            <a:endParaRPr lang="cs-CZ" b="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prostor každodenního jednání a vnímání; </a:t>
            </a:r>
            <a:r>
              <a:rPr lang="cs-CZ" dirty="0"/>
              <a:t>materializované praktiky</a:t>
            </a:r>
            <a:r>
              <a:rPr lang="cs-CZ" b="0" dirty="0"/>
              <a:t>, které produkují prvky a vzorce městské reality (</a:t>
            </a:r>
            <a:r>
              <a:rPr lang="cs-CZ" b="0" i="1" dirty="0"/>
              <a:t>cesta do práce</a:t>
            </a:r>
            <a:r>
              <a:rPr lang="cs-CZ" b="0" dirty="0"/>
              <a:t>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neustálá produkce a reprodukce, zajišťující trvalost, soudržnost prostoru a dějů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prostorové vztahy = odraz sociálních vztahů a procesů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46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r="670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901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7620000" cy="6120680"/>
          </a:xfrm>
        </p:spPr>
        <p:txBody>
          <a:bodyPr>
            <a:normAutofit/>
          </a:bodyPr>
          <a:lstStyle/>
          <a:p>
            <a:pPr lvl="0"/>
            <a:r>
              <a:rPr lang="cs-CZ" dirty="0">
                <a:solidFill>
                  <a:schemeClr val="tx2"/>
                </a:solidFill>
              </a:rPr>
              <a:t>2. </a:t>
            </a:r>
            <a:r>
              <a:rPr lang="cs-CZ" dirty="0" err="1">
                <a:solidFill>
                  <a:schemeClr val="tx2"/>
                </a:solidFill>
              </a:rPr>
              <a:t>Representation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of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space</a:t>
            </a:r>
            <a:r>
              <a:rPr lang="cs-CZ" dirty="0">
                <a:solidFill>
                  <a:schemeClr val="tx2"/>
                </a:solidFill>
              </a:rPr>
              <a:t> – </a:t>
            </a:r>
            <a:r>
              <a:rPr lang="cs-CZ" dirty="0" err="1">
                <a:solidFill>
                  <a:schemeClr val="tx2"/>
                </a:solidFill>
              </a:rPr>
              <a:t>conceived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space</a:t>
            </a:r>
            <a:r>
              <a:rPr lang="cs-CZ" dirty="0">
                <a:solidFill>
                  <a:schemeClr val="tx2"/>
                </a:solidFill>
              </a:rPr>
              <a:t> (reprezentace prostoru)</a:t>
            </a:r>
          </a:p>
          <a:p>
            <a:pPr lvl="0"/>
            <a:endParaRPr lang="cs-CZ" dirty="0">
              <a:solidFill>
                <a:schemeClr val="tx2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teoreticky pojímaný, abstraktní a konstruovaný prostor = projekt (mapa)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doména kartografů, developerů, urbanistů, plánovačů nebo i státu = </a:t>
            </a:r>
            <a:r>
              <a:rPr lang="cs-CZ" dirty="0">
                <a:solidFill>
                  <a:schemeClr val="tx2"/>
                </a:solidFill>
              </a:rPr>
              <a:t>prostor, jak je zamýšlen i utvářen reprezentanty moci a státu </a:t>
            </a:r>
            <a:r>
              <a:rPr lang="cs-CZ" b="0" dirty="0"/>
              <a:t>(příklad z českého prostoru – „Koldům“)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politická dimenze prostoru</a:t>
            </a:r>
            <a:r>
              <a:rPr lang="cs-CZ" b="0" dirty="0"/>
              <a:t> = prostor, jak by „</a:t>
            </a:r>
            <a:r>
              <a:rPr lang="cs-CZ" dirty="0"/>
              <a:t>měl být</a:t>
            </a:r>
            <a:r>
              <a:rPr lang="cs-CZ" b="0" dirty="0"/>
              <a:t>“ (strategie institucí, vynucují realizaci prostoru)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odráží historii ideologií (Koldům, architektura Třetí říše)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dirty="0"/>
              <a:t>představování </a:t>
            </a:r>
            <a:r>
              <a:rPr lang="cs-CZ" b="0" dirty="0"/>
              <a:t>si města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0985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16042"/>
          </a:xfrm>
        </p:spPr>
        <p:txBody>
          <a:bodyPr/>
          <a:lstStyle/>
          <a:p>
            <a:r>
              <a:rPr lang="cs-CZ" sz="2800" dirty="0"/>
              <a:t>place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dirty="0"/>
              <a:t>lokalizované v čase a prostorou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dirty="0"/>
              <a:t>konkrétní i symbolické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dirty="0"/>
              <a:t>je obdařováno významy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dirty="0"/>
              <a:t>prostor </a:t>
            </a:r>
            <a:r>
              <a:rPr lang="cs-CZ" cap="all" dirty="0"/>
              <a:t>identity (</a:t>
            </a:r>
            <a:r>
              <a:rPr lang="cs-CZ" dirty="0"/>
              <a:t>lze se identifikovat s nimi a skrze ně) </a:t>
            </a:r>
            <a:r>
              <a:rPr lang="cs-CZ" cap="all" dirty="0"/>
              <a:t>– 	     vztahování se (vztahů) (</a:t>
            </a:r>
            <a:r>
              <a:rPr lang="cs-CZ" dirty="0"/>
              <a:t>ti, kdo místo obývají, 		     mají vztah k jeho historii) 			       		     </a:t>
            </a:r>
            <a:r>
              <a:rPr lang="cs-CZ" cap="all" dirty="0"/>
              <a:t>historie </a:t>
            </a:r>
            <a:endParaRPr lang="cs-CZ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dirty="0"/>
              <a:t>dává prostorový i sociální řád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 je „geometrické“ – lze jej mapovat, jeho podoba odpovídá sociálnímu prostoru</a:t>
            </a:r>
          </a:p>
        </p:txBody>
      </p:sp>
    </p:spTree>
    <p:extLst>
      <p:ext uri="{BB962C8B-B14F-4D97-AF65-F5344CB8AC3E}">
        <p14:creationId xmlns:p14="http://schemas.microsoft.com/office/powerpoint/2010/main" val="4199724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ost.ujep.cz/~popelka/tws_svatova/uvodn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r="11235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4055700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351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7620000" cy="557748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3. </a:t>
            </a:r>
            <a:r>
              <a:rPr lang="cs-CZ" dirty="0" err="1">
                <a:solidFill>
                  <a:schemeClr val="tx2"/>
                </a:solidFill>
              </a:rPr>
              <a:t>Representational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space</a:t>
            </a:r>
            <a:r>
              <a:rPr lang="cs-CZ" dirty="0">
                <a:solidFill>
                  <a:schemeClr val="tx2"/>
                </a:solidFill>
              </a:rPr>
              <a:t> - „</a:t>
            </a:r>
            <a:r>
              <a:rPr lang="cs-CZ" dirty="0" err="1">
                <a:solidFill>
                  <a:schemeClr val="tx2"/>
                </a:solidFill>
              </a:rPr>
              <a:t>lived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space</a:t>
            </a:r>
            <a:r>
              <a:rPr lang="cs-CZ" dirty="0">
                <a:solidFill>
                  <a:schemeClr val="tx2"/>
                </a:solidFill>
              </a:rPr>
              <a:t>“ – žitý prostor imaginace a symbolů </a:t>
            </a:r>
          </a:p>
          <a:p>
            <a:endParaRPr lang="cs-CZ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b="0" dirty="0"/>
              <a:t>prostor, jak je každodenně prožíván a současně pozměňován v imaginaci – </a:t>
            </a:r>
            <a:r>
              <a:rPr lang="cs-CZ" dirty="0"/>
              <a:t>prostor s významy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konstruovaný kolektivně, na základě lidské zkušenosti a dialogu;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mnohovrstevný – rovina prostorových praktik a též dávání významu, symbolizace; prostor + jeho reprezentace + jeho vnímání jedincem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b="0" dirty="0"/>
              <a:t>zachycený uměním a literaturou - má moc proměnit vztahy lidového „zakoušeného“ a oficiálního „konceptualizovaného“ prostoru (surrealismus, dadaismus, kubismus … 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198671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876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40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167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76672"/>
            <a:ext cx="7620000" cy="5669707"/>
          </a:xfrm>
        </p:spPr>
        <p:txBody>
          <a:bodyPr/>
          <a:lstStyle/>
          <a:p>
            <a:endParaRPr lang="cs-CZ" b="0" dirty="0"/>
          </a:p>
          <a:p>
            <a:endParaRPr lang="cs-CZ" b="0" dirty="0"/>
          </a:p>
          <a:p>
            <a:pPr algn="just"/>
            <a:r>
              <a:rPr lang="cs-CZ" b="0" dirty="0">
                <a:solidFill>
                  <a:srgbClr val="FF0000"/>
                </a:solidFill>
              </a:rPr>
              <a:t>„(Sociální) prostor je (sociální) produkt (…) Takto utvářený prostor slouží též jako nástroj myšlení a jednání ( … ) je nejen prostředkem produkce, ale též prostředkem kontroly a tedy dominance a moci.“</a:t>
            </a:r>
          </a:p>
          <a:p>
            <a:pPr algn="just"/>
            <a:endParaRPr lang="cs-CZ" b="0" dirty="0">
              <a:solidFill>
                <a:srgbClr val="FF0000"/>
              </a:solidFill>
            </a:endParaRPr>
          </a:p>
          <a:p>
            <a:pPr algn="r"/>
            <a:r>
              <a:rPr lang="cs-CZ" b="0" i="1" dirty="0"/>
              <a:t>"(</a:t>
            </a:r>
            <a:r>
              <a:rPr lang="cs-CZ" b="0" i="1" dirty="0" err="1"/>
              <a:t>Social</a:t>
            </a:r>
            <a:r>
              <a:rPr lang="cs-CZ" b="0" i="1" dirty="0"/>
              <a:t>) </a:t>
            </a:r>
            <a:r>
              <a:rPr lang="cs-CZ" b="0" i="1" dirty="0" err="1"/>
              <a:t>space</a:t>
            </a:r>
            <a:r>
              <a:rPr lang="cs-CZ" b="0" i="1" dirty="0"/>
              <a:t> </a:t>
            </a:r>
            <a:r>
              <a:rPr lang="cs-CZ" b="0" i="1" dirty="0" err="1"/>
              <a:t>is</a:t>
            </a:r>
            <a:r>
              <a:rPr lang="cs-CZ" b="0" i="1" dirty="0"/>
              <a:t> a (</a:t>
            </a:r>
            <a:r>
              <a:rPr lang="cs-CZ" b="0" i="1" dirty="0" err="1"/>
              <a:t>social</a:t>
            </a:r>
            <a:r>
              <a:rPr lang="cs-CZ" b="0" i="1" dirty="0"/>
              <a:t>) </a:t>
            </a:r>
            <a:r>
              <a:rPr lang="cs-CZ" b="0" i="1" dirty="0" err="1"/>
              <a:t>product</a:t>
            </a:r>
            <a:r>
              <a:rPr lang="cs-CZ" b="0" i="1" dirty="0"/>
              <a:t> [...] </a:t>
            </a:r>
            <a:r>
              <a:rPr lang="cs-CZ" b="0" i="1" dirty="0" err="1"/>
              <a:t>the</a:t>
            </a:r>
            <a:r>
              <a:rPr lang="cs-CZ" b="0" i="1" dirty="0"/>
              <a:t> </a:t>
            </a:r>
            <a:r>
              <a:rPr lang="cs-CZ" b="0" i="1" dirty="0" err="1"/>
              <a:t>space</a:t>
            </a:r>
            <a:r>
              <a:rPr lang="cs-CZ" b="0" i="1" dirty="0"/>
              <a:t> </a:t>
            </a:r>
            <a:r>
              <a:rPr lang="cs-CZ" b="0" i="1" dirty="0" err="1"/>
              <a:t>thus</a:t>
            </a:r>
            <a:r>
              <a:rPr lang="cs-CZ" b="0" i="1" dirty="0"/>
              <a:t> </a:t>
            </a:r>
            <a:r>
              <a:rPr lang="cs-CZ" b="0" i="1" dirty="0" err="1"/>
              <a:t>produced</a:t>
            </a:r>
            <a:r>
              <a:rPr lang="cs-CZ" b="0" i="1" dirty="0"/>
              <a:t> </a:t>
            </a:r>
            <a:r>
              <a:rPr lang="cs-CZ" b="0" i="1" dirty="0" err="1"/>
              <a:t>also</a:t>
            </a:r>
            <a:r>
              <a:rPr lang="cs-CZ" b="0" i="1" dirty="0"/>
              <a:t> </a:t>
            </a:r>
            <a:r>
              <a:rPr lang="cs-CZ" b="0" i="1" dirty="0" err="1"/>
              <a:t>serves</a:t>
            </a:r>
            <a:r>
              <a:rPr lang="cs-CZ" b="0" i="1" dirty="0"/>
              <a:t> as a </a:t>
            </a:r>
            <a:r>
              <a:rPr lang="cs-CZ" b="0" i="1" dirty="0" err="1"/>
              <a:t>tool</a:t>
            </a:r>
            <a:r>
              <a:rPr lang="cs-CZ" b="0" i="1" dirty="0"/>
              <a:t> </a:t>
            </a:r>
            <a:r>
              <a:rPr lang="cs-CZ" b="0" i="1" dirty="0" err="1"/>
              <a:t>of</a:t>
            </a:r>
            <a:r>
              <a:rPr lang="cs-CZ" b="0" i="1" dirty="0"/>
              <a:t> </a:t>
            </a:r>
            <a:r>
              <a:rPr lang="cs-CZ" b="0" i="1" dirty="0" err="1"/>
              <a:t>thought</a:t>
            </a:r>
            <a:r>
              <a:rPr lang="cs-CZ" b="0" i="1" dirty="0"/>
              <a:t> and </a:t>
            </a:r>
            <a:r>
              <a:rPr lang="cs-CZ" b="0" i="1" dirty="0" err="1"/>
              <a:t>of</a:t>
            </a:r>
            <a:r>
              <a:rPr lang="cs-CZ" b="0" i="1" dirty="0"/>
              <a:t> </a:t>
            </a:r>
            <a:r>
              <a:rPr lang="cs-CZ" b="0" i="1" dirty="0" err="1"/>
              <a:t>action</a:t>
            </a:r>
            <a:r>
              <a:rPr lang="cs-CZ" b="0" i="1" dirty="0"/>
              <a:t> [...] in </a:t>
            </a:r>
            <a:r>
              <a:rPr lang="cs-CZ" b="0" i="1" dirty="0" err="1"/>
              <a:t>addition</a:t>
            </a:r>
            <a:r>
              <a:rPr lang="cs-CZ" b="0" i="1" dirty="0"/>
              <a:t> to </a:t>
            </a:r>
            <a:r>
              <a:rPr lang="cs-CZ" b="0" i="1" dirty="0" err="1"/>
              <a:t>being</a:t>
            </a:r>
            <a:r>
              <a:rPr lang="cs-CZ" b="0" i="1" dirty="0"/>
              <a:t> a </a:t>
            </a:r>
            <a:r>
              <a:rPr lang="cs-CZ" b="0" i="1" dirty="0" err="1"/>
              <a:t>means</a:t>
            </a:r>
            <a:r>
              <a:rPr lang="cs-CZ" b="0" i="1" dirty="0"/>
              <a:t> </a:t>
            </a:r>
            <a:r>
              <a:rPr lang="cs-CZ" b="0" i="1" dirty="0" err="1"/>
              <a:t>of</a:t>
            </a:r>
            <a:r>
              <a:rPr lang="cs-CZ" b="0" i="1" dirty="0"/>
              <a:t> </a:t>
            </a:r>
            <a:r>
              <a:rPr lang="cs-CZ" b="0" i="1" dirty="0" err="1"/>
              <a:t>production</a:t>
            </a:r>
            <a:r>
              <a:rPr lang="cs-CZ" b="0" i="1" dirty="0"/>
              <a:t> </a:t>
            </a:r>
            <a:r>
              <a:rPr lang="cs-CZ" b="0" i="1" dirty="0" err="1"/>
              <a:t>it</a:t>
            </a:r>
            <a:r>
              <a:rPr lang="cs-CZ" b="0" i="1" dirty="0"/>
              <a:t> </a:t>
            </a:r>
            <a:r>
              <a:rPr lang="cs-CZ" b="0" i="1" dirty="0" err="1"/>
              <a:t>is</a:t>
            </a:r>
            <a:r>
              <a:rPr lang="cs-CZ" b="0" i="1" dirty="0"/>
              <a:t> </a:t>
            </a:r>
            <a:r>
              <a:rPr lang="cs-CZ" b="0" i="1" dirty="0" err="1"/>
              <a:t>also</a:t>
            </a:r>
            <a:r>
              <a:rPr lang="cs-CZ" b="0" i="1" dirty="0"/>
              <a:t> a </a:t>
            </a:r>
            <a:r>
              <a:rPr lang="cs-CZ" b="0" i="1" dirty="0" err="1"/>
              <a:t>means</a:t>
            </a:r>
            <a:r>
              <a:rPr lang="cs-CZ" b="0" i="1" dirty="0"/>
              <a:t> </a:t>
            </a:r>
            <a:r>
              <a:rPr lang="cs-CZ" b="0" i="1" dirty="0" err="1"/>
              <a:t>of</a:t>
            </a:r>
            <a:r>
              <a:rPr lang="cs-CZ" b="0" i="1" dirty="0"/>
              <a:t> </a:t>
            </a:r>
            <a:r>
              <a:rPr lang="cs-CZ" b="0" i="1" dirty="0" err="1"/>
              <a:t>control</a:t>
            </a:r>
            <a:r>
              <a:rPr lang="cs-CZ" b="0" i="1" dirty="0"/>
              <a:t>, and </a:t>
            </a:r>
            <a:r>
              <a:rPr lang="cs-CZ" b="0" i="1" dirty="0" err="1"/>
              <a:t>hence</a:t>
            </a:r>
            <a:r>
              <a:rPr lang="cs-CZ" b="0" i="1" dirty="0"/>
              <a:t> </a:t>
            </a:r>
            <a:r>
              <a:rPr lang="cs-CZ" b="0" i="1" dirty="0" err="1"/>
              <a:t>of</a:t>
            </a:r>
            <a:r>
              <a:rPr lang="cs-CZ" b="0" i="1" dirty="0"/>
              <a:t> </a:t>
            </a:r>
            <a:r>
              <a:rPr lang="cs-CZ" b="0" i="1" dirty="0" err="1"/>
              <a:t>domination</a:t>
            </a:r>
            <a:r>
              <a:rPr lang="cs-CZ" b="0" i="1" dirty="0"/>
              <a:t>, </a:t>
            </a:r>
            <a:r>
              <a:rPr lang="cs-CZ" b="0" i="1" dirty="0" err="1"/>
              <a:t>of</a:t>
            </a:r>
            <a:r>
              <a:rPr lang="cs-CZ" b="0" i="1" dirty="0"/>
              <a:t> </a:t>
            </a:r>
            <a:r>
              <a:rPr lang="cs-CZ" b="0" i="1" dirty="0" err="1"/>
              <a:t>power</a:t>
            </a:r>
            <a:r>
              <a:rPr lang="cs-CZ" b="0" i="1" dirty="0"/>
              <a:t>."</a:t>
            </a:r>
            <a:r>
              <a:rPr lang="cs-CZ" b="0" i="1" baseline="30000" dirty="0"/>
              <a:t> </a:t>
            </a:r>
            <a:endParaRPr lang="cs-CZ" b="0" i="1" dirty="0"/>
          </a:p>
          <a:p>
            <a:pPr algn="just"/>
            <a:r>
              <a:rPr lang="cs-CZ" b="0" dirty="0" err="1"/>
              <a:t>Lefebvre</a:t>
            </a:r>
            <a:r>
              <a:rPr lang="cs-CZ" b="0" dirty="0"/>
              <a:t>, </a:t>
            </a:r>
            <a:r>
              <a:rPr lang="cs-CZ" b="0" dirty="0" err="1"/>
              <a:t>Henri</a:t>
            </a:r>
            <a:r>
              <a:rPr lang="cs-CZ" b="0" dirty="0"/>
              <a:t>. 1991. </a:t>
            </a:r>
            <a:r>
              <a:rPr lang="cs-CZ" b="0" i="1" dirty="0" err="1"/>
              <a:t>The</a:t>
            </a:r>
            <a:r>
              <a:rPr lang="cs-CZ" b="0" i="1" dirty="0"/>
              <a:t> </a:t>
            </a:r>
            <a:r>
              <a:rPr lang="cs-CZ" b="0" i="1" dirty="0" err="1"/>
              <a:t>Production</a:t>
            </a:r>
            <a:r>
              <a:rPr lang="cs-CZ" b="0" i="1" dirty="0"/>
              <a:t> </a:t>
            </a:r>
            <a:r>
              <a:rPr lang="cs-CZ" b="0" i="1" dirty="0" err="1"/>
              <a:t>of</a:t>
            </a:r>
            <a:r>
              <a:rPr lang="cs-CZ" b="0" i="1" dirty="0"/>
              <a:t> </a:t>
            </a:r>
            <a:r>
              <a:rPr lang="cs-CZ" b="0" i="1" dirty="0" err="1"/>
              <a:t>Space</a:t>
            </a:r>
            <a:r>
              <a:rPr lang="cs-CZ" b="0" dirty="0"/>
              <a:t>. </a:t>
            </a:r>
            <a:r>
              <a:rPr lang="cs-CZ" b="0" dirty="0" err="1"/>
              <a:t>Blackwell</a:t>
            </a:r>
            <a:r>
              <a:rPr lang="cs-CZ" b="0" dirty="0"/>
              <a:t>, p. 26.</a:t>
            </a:r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62028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2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esto-telc.cz/pics/mesto/planek/mapa1_tel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139825" y="76665"/>
            <a:ext cx="6721475" cy="6704671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81219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9208"/>
            <a:ext cx="6131024" cy="1371600"/>
          </a:xfrm>
        </p:spPr>
        <p:txBody>
          <a:bodyPr>
            <a:normAutofit/>
          </a:bodyPr>
          <a:lstStyle/>
          <a:p>
            <a:r>
              <a:rPr lang="cs-CZ" sz="2800" b="1" dirty="0"/>
              <a:t>LINIE – PRŮSEČÍKY – </a:t>
            </a:r>
            <a:r>
              <a:rPr lang="cs-CZ" sz="2800" b="1" dirty="0" err="1"/>
              <a:t>cENTRA</a:t>
            </a:r>
            <a:r>
              <a:rPr lang="cs-CZ" sz="2800" b="1" dirty="0"/>
              <a:t/>
            </a:r>
            <a:br>
              <a:rPr lang="cs-CZ" sz="2800" b="1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Místo je určeno prostorovými vztahy: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Linie = silnice, stezky a cesty, vedoucí z jednoho místa na jiné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Průsečíky = křižovatky, kde se lidí míjejí, potkávají i shromažďují (realizace ekonomických výměn - trh)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Centra a Monumenty = náboženská nebo politická centra, vyznačující se nějakým památníkem, monumentem, který definuje prostor (geografický i sociální) a hranice, za nimiž se již nacházejí „Jiní“ a také „jiná“ centra a „jiné“ prostory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Cesty, křižovatky, centra a monumenty se mohou překrývat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227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r="1266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48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16042"/>
          </a:xfrm>
        </p:spPr>
        <p:txBody>
          <a:bodyPr>
            <a:normAutofit/>
          </a:bodyPr>
          <a:lstStyle/>
          <a:p>
            <a:r>
              <a:rPr lang="cs-CZ" sz="2800" b="1" dirty="0"/>
              <a:t>MÍSTO A ČAS /</a:t>
            </a:r>
            <a:br>
              <a:rPr lang="cs-CZ" sz="2800" b="1" dirty="0"/>
            </a:br>
            <a:r>
              <a:rPr lang="cs-CZ" sz="2800" b="1" dirty="0"/>
              <a:t>symboly centra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7620000" cy="4569371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místo se protíná s časem = každé „místo“ má svou historii, každá historie své stopy, svá místa = „historický prostor“;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místa - představa kontinuity , blízkosti a intimity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odkazují k minulosti, pracují s historickou dimenzí (historická centra měst; jména ulic a náměstí jsou „přehlídkou historie“ 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místa jsou symbolická: francouzské město má v centru katedrálu jako symbol náboženské autority a monument spojený s politickou mocí - celé město je centrem geografického i sociálního prostoru a symbolickým centrem politické struktury;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0" dirty="0"/>
              <a:t>v centru se konají „</a:t>
            </a:r>
            <a:r>
              <a:rPr lang="cs-CZ" b="0" dirty="0" err="1"/>
              <a:t>komemorativní</a:t>
            </a:r>
            <a:r>
              <a:rPr lang="cs-CZ" b="0" dirty="0"/>
              <a:t> rituály“, </a:t>
            </a:r>
          </a:p>
        </p:txBody>
      </p:sp>
    </p:spTree>
    <p:extLst>
      <p:ext uri="{BB962C8B-B14F-4D97-AF65-F5344CB8AC3E}">
        <p14:creationId xmlns:p14="http://schemas.microsoft.com/office/powerpoint/2010/main" val="243669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384376" cy="451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6992"/>
            <a:ext cx="5909486" cy="33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465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859</TotalTime>
  <Words>1492</Words>
  <Application>Microsoft Office PowerPoint</Application>
  <PresentationFormat>Předvádění na obrazovce (4:3)</PresentationFormat>
  <Paragraphs>161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Arial Black</vt:lpstr>
      <vt:lpstr>Wingdings</vt:lpstr>
      <vt:lpstr>Základní</vt:lpstr>
      <vt:lpstr>Antropologie míst a ne-míst    II. Marc augé </vt:lpstr>
      <vt:lpstr>Marc Augé. 1992. Non-Places. Introduction to an Anthropology of Supermodernity.  London, New York: Verso</vt:lpstr>
      <vt:lpstr>place</vt:lpstr>
      <vt:lpstr>Prezentace aplikace PowerPoint</vt:lpstr>
      <vt:lpstr>Prezentace aplikace PowerPoint</vt:lpstr>
      <vt:lpstr>LINIE – PRŮSEČÍKY – cENTRA </vt:lpstr>
      <vt:lpstr>Prezentace aplikace PowerPoint</vt:lpstr>
      <vt:lpstr>MÍSTO A ČAS / symboly centra</vt:lpstr>
      <vt:lpstr>Prezentace aplikace PowerPoint</vt:lpstr>
      <vt:lpstr>MÍSTA A NE-MÍSTA</vt:lpstr>
      <vt:lpstr>Místa a ne-místa </vt:lpstr>
      <vt:lpstr>Prezentace aplikace PowerPoint</vt:lpstr>
      <vt:lpstr>Prezentace aplikace PowerPoint</vt:lpstr>
      <vt:lpstr>Prezentace aplikace PowerPoint</vt:lpstr>
      <vt:lpstr>Prezentace aplikace PowerPoint</vt:lpstr>
      <vt:lpstr>Místa a ne-místa </vt:lpstr>
      <vt:lpstr>SUPERMODERNITA</vt:lpstr>
      <vt:lpstr>Prezentace aplikace PowerPoint</vt:lpstr>
      <vt:lpstr>INVAZE TEXTU DO PROSTORU – řeč NE-MÍST</vt:lpstr>
      <vt:lpstr>Identita, anonymita, význam</vt:lpstr>
      <vt:lpstr>Smlouva (contractual relations)        a svoboda</vt:lpstr>
      <vt:lpstr>NE-MÍSTA, HISTORIE A ČAS </vt:lpstr>
      <vt:lpstr>univerzální kosmologie </vt:lpstr>
      <vt:lpstr>JUNKSPACE</vt:lpstr>
      <vt:lpstr>Henri Lefebvre</vt:lpstr>
      <vt:lpstr>Henri Lefebvre. 1991. The Production of Space. Blackwell (první vydání 1974)</vt:lpstr>
      <vt:lpstr>Tři roviny produkce prostoru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zandlova@live.com</dc:creator>
  <cp:lastModifiedBy>uživatel</cp:lastModifiedBy>
  <cp:revision>61</cp:revision>
  <dcterms:created xsi:type="dcterms:W3CDTF">2016-02-21T15:24:39Z</dcterms:created>
  <dcterms:modified xsi:type="dcterms:W3CDTF">2023-10-10T06:54:19Z</dcterms:modified>
</cp:coreProperties>
</file>