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5" r:id="rId2"/>
    <p:sldMasterId id="2147483653" r:id="rId3"/>
  </p:sldMasterIdLst>
  <p:notesMasterIdLst>
    <p:notesMasterId r:id="rId25"/>
  </p:notesMasterIdLst>
  <p:sldIdLst>
    <p:sldId id="256" r:id="rId4"/>
    <p:sldId id="262" r:id="rId5"/>
    <p:sldId id="276" r:id="rId6"/>
    <p:sldId id="277" r:id="rId7"/>
    <p:sldId id="263" r:id="rId8"/>
    <p:sldId id="284" r:id="rId9"/>
    <p:sldId id="274" r:id="rId10"/>
    <p:sldId id="279" r:id="rId11"/>
    <p:sldId id="268" r:id="rId12"/>
    <p:sldId id="282" r:id="rId13"/>
    <p:sldId id="271" r:id="rId14"/>
    <p:sldId id="264" r:id="rId15"/>
    <p:sldId id="270" r:id="rId16"/>
    <p:sldId id="280" r:id="rId17"/>
    <p:sldId id="269" r:id="rId18"/>
    <p:sldId id="278" r:id="rId19"/>
    <p:sldId id="283" r:id="rId20"/>
    <p:sldId id="265" r:id="rId21"/>
    <p:sldId id="285" r:id="rId22"/>
    <p:sldId id="281" r:id="rId23"/>
    <p:sldId id="261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jsveqHFRQX/chzezn6s3ojchoE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590"/>
  </p:normalViewPr>
  <p:slideViewPr>
    <p:cSldViewPr snapToGrid="0">
      <p:cViewPr varScale="1">
        <p:scale>
          <a:sx n="105" d="100"/>
          <a:sy n="105" d="100"/>
        </p:scale>
        <p:origin x="5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customschemas.google.com/relationships/presentationmetadata" Target="meta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E4213533-78EB-654A-D0CA-3A7C52D06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EE668F55-26E3-2854-CACA-774A680167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9B84239F-9ED0-CA03-24A6-72D1092E80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6023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60CAC997-EE52-389C-1374-FBE88279D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E0EAFD92-2E06-682D-4CE7-1EB88B790C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8C4F8FFA-22B6-E733-8529-087B913963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67520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3CE98AD7-D2B8-AF0E-CCA0-5859972D6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487F63F2-7020-0359-91CE-BDC70D6D6F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EC2E5C80-478B-FA84-DB2A-0D8F62DE66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0061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0784150B-788D-7FE7-08E6-6980CF660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5E710754-CA22-3788-0224-020D0DDD77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0226E4F7-10DA-7D3A-88AA-EE8E9341E4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3549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84A61CCD-583B-682E-BCC3-43E0A2C4C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A65FD538-D75F-41D7-7137-5A927E909A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2F7B49E1-DCB4-740F-B364-50897C5978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97091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22B982A5-D957-2787-46F2-BE4026183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F925DE21-9236-573D-0593-74C83551D8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7BA505BD-D8C2-0F94-3900-19ECA48A79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73286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639BC69E-300D-FB2B-6D7B-C1BA61E8F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18D0572F-1508-3B26-C186-1215FE672A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6635C9A5-872C-954C-1D75-3D148C9C9E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19358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84B10C74-BFFE-BA1E-CED7-93A69AAF0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9F3BBC3E-05E3-2AF5-8B4A-A353D564D0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1C665D05-7E80-81AA-84FA-AC6DFBAE12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92586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8E97144E-3317-CAFC-FDC9-CCCC491EC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8745CBDD-338A-565C-5A15-DEA81C6660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970C7930-B54C-D212-AAAC-660D367D74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21635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F3CC3FC2-0E83-44D5-958E-C452F1E6E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C81E657D-B571-AFFC-4138-F8A03FE456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F774AFBE-EEFC-4101-050B-8875D7CC57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2457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44372778-2A61-9124-3020-38FE6769E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820A7F1D-35E7-F143-FB3B-EEA1170624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C66C9E94-51AE-4461-3F03-6DAE99F15C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45051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019182B5-E3A6-3AD0-9EDA-AD6939D81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08B1DB08-5B52-E035-37EF-FF5B7CB8DF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D976DEF2-EA19-D7DB-EFCE-13AA41442A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95126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2FB7D5FA-5D75-FBC1-7A83-73D9739AA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CCD8609F-FE93-70EB-8C6E-14C71BEB6C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3C7778C7-B893-8909-CA2F-B60149A132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0037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0FAC5D2A-40A6-FD2C-AA1D-3049F9B25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A0B66A78-960C-BCA7-1F13-1A7F5FD5F2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63E29E21-CBCC-FDBF-FB18-9C01BCEC7F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4502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DAD05057-4426-8BE6-A1F9-2B046D104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74B7746F-395F-F027-0789-6725D7458F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439798DF-47F0-B030-618B-515DCAC65C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2179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189D1810-F911-9A7E-40D5-5D88FCAEB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F7B3B2F3-5D32-C54E-955D-C9760783D4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0569B452-69E6-8078-72EE-1FE390341B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5088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1BCD488F-73C2-0B96-7A2F-7E54184D9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9830811C-C79B-117D-071C-EC6A17E473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D32F8967-8139-F48C-4C00-172260CA38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6052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9D3B36E7-0144-B433-2D6F-B657F60A2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3D46945B-66C7-A709-3C43-D3F85EC059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7D9A3EBD-0A4C-CC63-7D56-A0B31DBA6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5483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>
          <a:extLst>
            <a:ext uri="{FF2B5EF4-FFF2-40B4-BE49-F238E27FC236}">
              <a16:creationId xmlns:a16="http://schemas.microsoft.com/office/drawing/2014/main" id="{1845933A-0572-6A78-00C4-F47C17FD0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9AE00AB7-64C5-DC62-04D2-C488584681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:notes">
            <a:extLst>
              <a:ext uri="{FF2B5EF4-FFF2-40B4-BE49-F238E27FC236}">
                <a16:creationId xmlns:a16="http://schemas.microsoft.com/office/drawing/2014/main" id="{A9D9049D-BD7D-4BEE-5502-3EFB3B440E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5499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ctrTitle"/>
          </p:nvPr>
        </p:nvSpPr>
        <p:spPr>
          <a:xfrm>
            <a:off x="838200" y="2189593"/>
            <a:ext cx="6116782" cy="581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1" i="0" u="none" strike="noStrik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subTitle" idx="1"/>
          </p:nvPr>
        </p:nvSpPr>
        <p:spPr>
          <a:xfrm>
            <a:off x="838200" y="3039175"/>
            <a:ext cx="10356273" cy="1983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sz="2800" b="1" i="0" u="none" strike="noStrike">
                <a:solidFill>
                  <a:srgbClr val="FF9900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4" name="Google Shape;14;p6" descr="mapa 2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62800" y="-65368"/>
            <a:ext cx="5029200" cy="386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6" descr="logo_cz_IMS_cerna_en_rgb_bez pozadi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400" y="291599"/>
            <a:ext cx="4518579" cy="949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" descr="zkratka_katedra_nemeckych_a_rakouskych_studii_en_rgb_bez pozadi v barv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200" y="5875452"/>
            <a:ext cx="2313187" cy="573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B56F77F-EF6F-FFA7-6EBB-D4C74AE2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6B088-A96D-CC47-98E7-7DC30A0CD705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C3912DF-FD2A-60D5-7E69-128708184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BEE3DA-8D20-7B04-C77A-5D73CE81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ECE5A-CC93-6A44-839C-574949CCCA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7457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867DD5-B954-019E-09F6-DE352B289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125575-4CBA-46F5-A2CB-23E57FBD1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E59F9A8-4E26-1158-7080-E9398A5480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5008F5A-FB1B-9138-DCF5-6E110DFA7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6B088-A96D-CC47-98E7-7DC30A0CD705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BA1F74A-4519-F0C7-9F2F-46974CFC0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F84C831-8F87-51BB-34A4-E89BFB65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ECE5A-CC93-6A44-839C-574949CCCA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77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3FF28-8ABA-09E2-0386-A278F7660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F6CCA11-DD19-BD5E-DCAE-FDCACCFF12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224065A-F1C8-F6C7-CA96-3EED60FCBE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8A6E105-34B2-3F34-D29C-2EE2639D0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6B088-A96D-CC47-98E7-7DC30A0CD705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BBD48FE-8DF2-63C3-167F-5C9D4497E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94C7C1F-51F3-C1E8-D456-6232E94FA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ECE5A-CC93-6A44-839C-574949CCCA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0095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CBEE00-A268-0073-7BFD-AE1835BC6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9BC7EA9-42F2-AC11-9B1B-AFAE01A308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E980F33-1779-5E94-91F3-84946708B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6B088-A96D-CC47-98E7-7DC30A0CD705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FF9DF0-0801-19A5-8B35-BF20EB022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356ADC-5E3B-DC68-52EB-6B3D814E8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ECE5A-CC93-6A44-839C-574949CCCA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8883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29064FE-FD37-277A-1354-6AD44ED05D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217E877-0B37-7F38-5C36-7FB177FAFC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F6AE5B-91B6-7B2A-14CF-9CB7A8DBD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6B088-A96D-CC47-98E7-7DC30A0CD705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A1A01A-D144-13E2-9D7A-E7808246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75FFA0-2A53-B1BD-D57C-938853543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ECE5A-CC93-6A44-839C-574949CCCA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7638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6B32DC-EED4-B929-1BE4-192F2C1CD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79DF8E8-BE62-53CE-A68F-3B55D1846B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29601D-AA26-4910-3354-C48D9409F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ADD3-8361-2248-957A-B1BBF940FB89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9F1ADA-A9DB-E9B4-B62B-938A44BE8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9EF00A-9629-532A-8B93-F7659C65C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092A-CAA2-4A45-8818-62B8860AE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529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6E88B6-49CA-BE78-C4AC-619B104F4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67C9DA-B650-12C0-F49A-35E64FEA4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DF863C-FF73-B9AD-B3BD-84D890656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ADD3-8361-2248-957A-B1BBF940FB89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038462-38F8-F0DF-0DFA-DEFF7AD5D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12712C-E6AB-D68E-59FA-CBBE2DA5F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092A-CAA2-4A45-8818-62B8860AE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55070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836AD9-5093-47F9-7F1E-32B421B1E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877C7A9-81B3-7FE5-5533-88F6826D5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5661A3-9B1C-68C5-2CEC-B3B5AC7BB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ADD3-8361-2248-957A-B1BBF940FB89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BC920C-320D-FA31-E952-09C1DE8B7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1A29E4-6FC5-0492-5F5B-CAA8677A3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092A-CAA2-4A45-8818-62B8860AE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5345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5703C3-1DC4-DB50-BB83-BC5D24178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375238-9C27-3EAC-4D4C-FA42E454EF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C56DA39-EB04-5DD9-9397-6C47156FF7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06318E-2E81-12A7-66D0-1F8417F70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ADD3-8361-2248-957A-B1BBF940FB89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E4E78E3-DA14-7BE9-33A4-D797C7933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2124F19-2D58-D4CF-44EE-EAD979E21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092A-CAA2-4A45-8818-62B8860AE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701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7CAE37-8941-AE56-6E32-88146F1EF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817468-2008-697B-8001-4F359D72A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39FE82E-9265-78D7-B3A7-945E25C32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0B19B87-8C8B-9F4E-0589-B52D882F4D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576AE93-1196-6933-A874-21FB28FC58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00752A7-635B-83FE-8B96-F34B69AED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ADD3-8361-2248-957A-B1BBF940FB89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18CD09D-691C-5059-E6CA-E819C8504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692B3C4-AA0E-939A-3020-6BCF283FA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092A-CAA2-4A45-8818-62B8860AE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908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>
  <p:cSld name="Nadpis a obsah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/>
          <p:nvPr/>
        </p:nvSpPr>
        <p:spPr>
          <a:xfrm>
            <a:off x="1025236" y="3244332"/>
            <a:ext cx="1014152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7"/>
          <p:cNvSpPr txBox="1">
            <a:spLocks noGrp="1"/>
          </p:cNvSpPr>
          <p:nvPr>
            <p:ph type="title"/>
          </p:nvPr>
        </p:nvSpPr>
        <p:spPr>
          <a:xfrm>
            <a:off x="838200" y="228810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3" name="Google Shape;23;p7" descr="pruh en oranzov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-1"/>
            <a:ext cx="12192001" cy="890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7" descr="zkratka_katedra_nemeckych_a_rakouskych_studii_en_rgb_bez pozadi v barv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5967487"/>
            <a:ext cx="2313187" cy="573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31540E-3B0D-FD13-7BE2-1D40BC4FD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485719D-D34F-E19C-16DC-E13A739E0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ADD3-8361-2248-957A-B1BBF940FB89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CC7CA13-8D65-569E-D8ED-7EE63F495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0A9AC8D-3166-F475-2927-2F4646EDA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092A-CAA2-4A45-8818-62B8860AE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6018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96A2DFF-CA79-A6F9-9998-15282E454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ADD3-8361-2248-957A-B1BBF940FB89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A3C2D3F-69A2-8B48-4191-51104CB7E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FAF8B3F-9AFB-14F3-A817-A1501904E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092A-CAA2-4A45-8818-62B8860AE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46957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9750BC-037E-9B2E-9756-DCC50E7D4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D1E6AC-5189-047E-DEE2-A34D72914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4D341A4-EEC5-DF0D-E9D6-F11B091F99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4EDA004-C257-411E-BDA5-5AE437CB7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ADD3-8361-2248-957A-B1BBF940FB89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6E9F367-AB91-969E-7C8E-6A14DF219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23EB6E1-8E96-909E-1610-165B1DED9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092A-CAA2-4A45-8818-62B8860AE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8876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E9EFF3-F22A-76EB-67A2-A5F6D11B5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52BD9CD-6DEE-6806-03FF-254798EAD0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80AC4B-68D8-DC23-1224-C9B106A0F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D2825BF-DD9B-C83C-8567-A149B09B6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ADD3-8361-2248-957A-B1BBF940FB89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17BC8EB-2BE5-8A57-DE7D-7955EFD30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EF67DF0-5F00-6AC1-6866-753D34FB1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092A-CAA2-4A45-8818-62B8860AE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12793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BD6162-EA8C-01B3-F704-4121370D0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9EC8656-0999-F009-4800-98C0AF01A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671552-8D5E-0134-0839-3785E65A9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ADD3-8361-2248-957A-B1BBF940FB89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433B14-BCB9-A821-F7B7-32B2D3208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B6012D-77AB-8C33-5AA6-C70F5828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092A-CAA2-4A45-8818-62B8860AE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38396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FF74C1B-CBE2-8A1A-9246-4F6F6933FC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2170A8F-A816-A110-47D2-EE31B13AC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1324F7-AEDD-38DE-5610-A49095BE5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ADD3-8361-2248-957A-B1BBF940FB89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3BBFEE-B815-58BD-0208-DB95FB08E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B042EC-DE49-4776-B51D-B2B4E2CE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092A-CAA2-4A45-8818-62B8860AE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8098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>
  <p:cSld name="Dva obsah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9" descr="uvodni strana prezentace 01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" y="0"/>
            <a:ext cx="1219021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0CDAE4-2CB0-D250-FB6E-206759EA9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2559C2-CC0D-9757-3B63-96AA186550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043139-BA20-5244-2BCE-22FB1A269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6B088-A96D-CC47-98E7-7DC30A0CD705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047E34-1656-F926-D418-72044216A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BCDA30-C3F7-98B7-C077-C62A6476E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ECE5A-CC93-6A44-839C-574949CCCA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4191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4C507F-3744-3196-5657-A99FFC559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D2599C-10B2-D425-4A99-85D0C5C66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3A28E4-82D8-1817-7360-6B9C16C08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6B088-A96D-CC47-98E7-7DC30A0CD705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0C303E4-633B-5976-DED1-83AEE0197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2B4FDC-7EF5-54BA-4DB5-9FD69E426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ECE5A-CC93-6A44-839C-574949CCCA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4164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DF50E3-471E-E4FC-3751-7494F96B9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33D620E-A16A-90A5-F972-F27C90E27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8123C8-F417-1817-C63C-EED8B3654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6B088-A96D-CC47-98E7-7DC30A0CD705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9169F7-594E-F8E2-A7B1-34F4CDCF5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7F3118-34B4-D2A2-B2A6-4ADE8DEB5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ECE5A-CC93-6A44-839C-574949CCCA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6874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B1975A-79BB-A477-7918-6927ABB5F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19E0CD-F3E0-19E5-2699-04C713368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77A2221-4DC3-37FF-8FF7-FF2455B86F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EFB332D-5803-3A36-E98F-69655F3D1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6B088-A96D-CC47-98E7-7DC30A0CD705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BAE04AF-4ECD-4584-07BD-06A81C97A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9AD7165-6B92-F3EB-CCD5-FE2FAE70D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ECE5A-CC93-6A44-839C-574949CCCA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2439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F0626E-FACD-7296-75B8-811FE0A86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70DAA8E-C97C-854B-8197-7EECAA3EF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6FBF501-625C-D9AA-27E4-405567F85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4640F5E-5A1E-FA94-1233-A164370601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C94E727-532E-BA02-C536-E8D7CABC2F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3EE032B-0638-A9B2-E7CD-CBDE4EF49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6B088-A96D-CC47-98E7-7DC30A0CD705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9F8EEB-349C-17F8-40C5-4E05B20B2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4E715E8-96E3-CF4E-F340-93DCC4BF2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ECE5A-CC93-6A44-839C-574949CCCA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9801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1BD9DE-42D7-BC61-A41A-B1FE8DA9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15A55C3-B5B7-61ED-5CF3-7D6777BC1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6B088-A96D-CC47-98E7-7DC30A0CD705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FA42212-B300-2998-1304-5FDE5940B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8791B70-3194-254E-647A-0517EB34D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ECE5A-CC93-6A44-839C-574949CCCA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3211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5F44818-F07F-CEAD-788D-E128EC38A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5E3859C-3950-FCB3-E7BF-E9B54A573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59964A-4D0F-6F53-CCBC-62478AB248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E6B088-A96D-CC47-98E7-7DC30A0CD705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BAC5DF-6B6E-F3B1-DCA7-F78C2CCB7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9DEE7B4-4C92-170E-0703-1E20F3106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7ECE5A-CC93-6A44-839C-574949CCCA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877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31283AD-4906-3349-03AA-DC86550F5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4D7323A-5468-6461-D0F4-903845F8C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AFCAD3-2B5B-8CF9-AE2C-D76570ACCC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9CADD3-8361-2248-957A-B1BBF940FB89}" type="datetimeFigureOut">
              <a:rPr lang="cs-CZ" smtClean="0"/>
              <a:t>03.11.2025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C65632-2F7C-EBC7-09D7-DE0C6E06EE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6E4C19-5107-80A9-694C-029CD273F3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93092A-CAA2-4A45-8818-62B8860AE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1068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Q54GDm1eL0&amp;t=3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hiZQhXfbwZ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"/>
          <p:cNvSpPr txBox="1">
            <a:spLocks noGrp="1"/>
          </p:cNvSpPr>
          <p:nvPr>
            <p:ph type="ctrTitle"/>
          </p:nvPr>
        </p:nvSpPr>
        <p:spPr>
          <a:xfrm>
            <a:off x="425200" y="2702050"/>
            <a:ext cx="6529800" cy="5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cs-CZ" sz="2100" b="0" dirty="0"/>
              <a:t> </a:t>
            </a:r>
            <a:endParaRPr sz="2100" b="0" dirty="0"/>
          </a:p>
        </p:txBody>
      </p:sp>
      <p:sp>
        <p:nvSpPr>
          <p:cNvPr id="43" name="Google Shape;43;p1"/>
          <p:cNvSpPr txBox="1">
            <a:spLocks noGrp="1"/>
          </p:cNvSpPr>
          <p:nvPr>
            <p:ph type="subTitle" idx="1"/>
          </p:nvPr>
        </p:nvSpPr>
        <p:spPr>
          <a:xfrm>
            <a:off x="329175" y="3930700"/>
            <a:ext cx="9341700" cy="19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900" dirty="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</a:pPr>
            <a:endParaRPr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CA7451E-0E24-E884-86AA-39B8EEE2046D}"/>
              </a:ext>
            </a:extLst>
          </p:cNvPr>
          <p:cNvSpPr txBox="1"/>
          <p:nvPr/>
        </p:nvSpPr>
        <p:spPr>
          <a:xfrm>
            <a:off x="794500" y="2572052"/>
            <a:ext cx="57912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accent2"/>
                </a:solidFill>
                <a:latin typeface="Aptos" panose="020B0004020202020204" pitchFamily="34" charset="0"/>
              </a:rPr>
              <a:t>MEDIA &amp; FAKE NEWS IN THE DIGITAL ENVIRONMENT</a:t>
            </a:r>
          </a:p>
          <a:p>
            <a:endParaRPr lang="cs-CZ" sz="2400" b="1" dirty="0">
              <a:solidFill>
                <a:schemeClr val="accent2"/>
              </a:solidFill>
              <a:latin typeface="Aptos" panose="020B0004020202020204" pitchFamily="34" charset="0"/>
            </a:endParaRPr>
          </a:p>
          <a:p>
            <a:endParaRPr lang="cs-CZ" sz="2000" b="1" dirty="0">
              <a:latin typeface="Aptos" panose="020B0004020202020204" pitchFamily="34" charset="0"/>
            </a:endParaRPr>
          </a:p>
          <a:p>
            <a:r>
              <a:rPr lang="cs-CZ" dirty="0">
                <a:latin typeface="Aptos" panose="020B0004020202020204" pitchFamily="34" charset="0"/>
              </a:rPr>
              <a:t>Zuzana </a:t>
            </a:r>
            <a:r>
              <a:rPr lang="cs-CZ" dirty="0" err="1">
                <a:latin typeface="Aptos" panose="020B0004020202020204" pitchFamily="34" charset="0"/>
              </a:rPr>
              <a:t>Lizcová</a:t>
            </a:r>
            <a:r>
              <a:rPr lang="cs-CZ" dirty="0">
                <a:latin typeface="Aptos" panose="020B0004020202020204" pitchFamily="34" charset="0"/>
              </a:rPr>
              <a:t>, Ph.D.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A4573C75-64DB-87E9-F205-739BFAFE1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mazon.com: 4'' I Satan's Bride 2024 Kamala Harris Democrat Freedom  Tactical USA Funny Sticker Vinyl Stickers, Laptop Decal, Water Bottle  Sticker, Car Sticker, Patriotic Stickers, Small Gift - 3 Pack : Automotive">
            <a:extLst>
              <a:ext uri="{FF2B5EF4-FFF2-40B4-BE49-F238E27FC236}">
                <a16:creationId xmlns:a16="http://schemas.microsoft.com/office/drawing/2014/main" id="{8DB313AB-FDCB-4982-1B7C-871E8E38D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521" y="1609344"/>
            <a:ext cx="5156636" cy="385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C61E1D9-607A-3EE6-DCCA-44D25947B5C8}"/>
              </a:ext>
            </a:extLst>
          </p:cNvPr>
          <p:cNvSpPr txBox="1"/>
          <p:nvPr/>
        </p:nvSpPr>
        <p:spPr>
          <a:xfrm>
            <a:off x="7985760" y="5468112"/>
            <a:ext cx="152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err="1"/>
              <a:t>www.amazon.com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256373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9A53F749-09DB-B9CC-2CA3-228A15D0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nutí ANO a SPD brojí proti cvrčkům v jídle. Hysterie, vzkazuje koalice -  CNN Prima NEWS">
            <a:extLst>
              <a:ext uri="{FF2B5EF4-FFF2-40B4-BE49-F238E27FC236}">
                <a16:creationId xmlns:a16="http://schemas.microsoft.com/office/drawing/2014/main" id="{52BB99BC-C484-1934-0268-D8E4AD79E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447" y="1597445"/>
            <a:ext cx="6089574" cy="405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E0DCA4F9-12D8-88D4-9565-C90A000F399C}"/>
              </a:ext>
            </a:extLst>
          </p:cNvPr>
          <p:cNvSpPr txBox="1"/>
          <p:nvPr/>
        </p:nvSpPr>
        <p:spPr>
          <a:xfrm>
            <a:off x="8482987" y="5750805"/>
            <a:ext cx="14101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www.cnn.iprima.cz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256397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608EB1F8-EBB5-AF11-ADC9-693FFBDFF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24 – Freiheitliches Bildungsinstitut">
            <a:extLst>
              <a:ext uri="{FF2B5EF4-FFF2-40B4-BE49-F238E27FC236}">
                <a16:creationId xmlns:a16="http://schemas.microsoft.com/office/drawing/2014/main" id="{B313CEAD-3994-1F9A-5921-07084110C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661" y="1078250"/>
            <a:ext cx="5644678" cy="399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E86003C-4971-10B0-DD96-FC2452F89C3C}"/>
              </a:ext>
            </a:extLst>
          </p:cNvPr>
          <p:cNvSpPr txBox="1"/>
          <p:nvPr/>
        </p:nvSpPr>
        <p:spPr>
          <a:xfrm>
            <a:off x="7816652" y="5132816"/>
            <a:ext cx="11016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err="1"/>
              <a:t>www.fpoe.at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2571247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11459862-82AA-DCFC-0B89-DE445CA90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7B0F3B04-E5A4-F3C0-B8A9-C56E551E2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166" y="1303281"/>
            <a:ext cx="4430111" cy="443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76E4E31-2949-9736-BD23-B17934F79D9E}"/>
              </a:ext>
            </a:extLst>
          </p:cNvPr>
          <p:cNvSpPr txBox="1"/>
          <p:nvPr/>
        </p:nvSpPr>
        <p:spPr>
          <a:xfrm>
            <a:off x="7915604" y="5554719"/>
            <a:ext cx="17473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www.idnes.cz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833823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9DD61AC8-EF9C-B3B5-0A2A-907B64198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eds combing for details on planning ahead of Capitol riot | CNN Politics">
            <a:extLst>
              <a:ext uri="{FF2B5EF4-FFF2-40B4-BE49-F238E27FC236}">
                <a16:creationId xmlns:a16="http://schemas.microsoft.com/office/drawing/2014/main" id="{17B871DB-09FC-F882-BF70-A3E7FE3BB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275" y="1950720"/>
            <a:ext cx="5425969" cy="305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E9C4ABD-3EB6-E1D1-3726-03171EB28281}"/>
              </a:ext>
            </a:extLst>
          </p:cNvPr>
          <p:cNvSpPr txBox="1"/>
          <p:nvPr/>
        </p:nvSpPr>
        <p:spPr>
          <a:xfrm>
            <a:off x="5669280" y="5004816"/>
            <a:ext cx="22067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err="1"/>
              <a:t>www.cnn.com</a:t>
            </a:r>
            <a:endParaRPr lang="cs-CZ" sz="900" dirty="0"/>
          </a:p>
        </p:txBody>
      </p:sp>
      <p:pic>
        <p:nvPicPr>
          <p:cNvPr id="6148" name="Picture 4" descr="Moral Judgments and COVID-19 Vaccine Hesitancy - Renal and Urology News">
            <a:extLst>
              <a:ext uri="{FF2B5EF4-FFF2-40B4-BE49-F238E27FC236}">
                <a16:creationId xmlns:a16="http://schemas.microsoft.com/office/drawing/2014/main" id="{F120331F-4E7D-2D33-41DC-CB603C39D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258" y="2368618"/>
            <a:ext cx="3328478" cy="221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603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12C5EF00-BDF5-5D08-E52B-9AA7F252A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ock vektor „Family Watching News Couple Father Mother“ (bez autorských  poplatků) 2192380837 | Shutterstock">
            <a:extLst>
              <a:ext uri="{FF2B5EF4-FFF2-40B4-BE49-F238E27FC236}">
                <a16:creationId xmlns:a16="http://schemas.microsoft.com/office/drawing/2014/main" id="{366ADCEC-7185-A6AB-43BE-9AB8B9328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00" y="1651000"/>
            <a:ext cx="46228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Young People Looking Down Cellular Phone Stock Photo 1643153587 |  Shutterstock">
            <a:extLst>
              <a:ext uri="{FF2B5EF4-FFF2-40B4-BE49-F238E27FC236}">
                <a16:creationId xmlns:a16="http://schemas.microsoft.com/office/drawing/2014/main" id="{B969F5F5-54E6-54EB-9AEF-5512B61CC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084" y="1651000"/>
            <a:ext cx="4953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380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70633FAE-0F58-42A4-BC53-5D49D6AEE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cho Chamber effect | Cartoon Movement">
            <a:extLst>
              <a:ext uri="{FF2B5EF4-FFF2-40B4-BE49-F238E27FC236}">
                <a16:creationId xmlns:a16="http://schemas.microsoft.com/office/drawing/2014/main" id="{4FB0017E-CEE8-F3DD-FFC3-2789F8DB2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047" y="1267968"/>
            <a:ext cx="5223494" cy="432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5F437B7-F90A-A3B5-1601-440A26F4ED1D}"/>
              </a:ext>
            </a:extLst>
          </p:cNvPr>
          <p:cNvSpPr txBox="1"/>
          <p:nvPr/>
        </p:nvSpPr>
        <p:spPr>
          <a:xfrm>
            <a:off x="6498336" y="5607504"/>
            <a:ext cx="22977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https://</a:t>
            </a:r>
            <a:r>
              <a:rPr lang="cs-CZ" sz="900" dirty="0" err="1"/>
              <a:t>www.cartoonmovement.com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2519198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5005CFC2-C81F-91B6-F3F5-852C8940D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ociální dilema (2020) | ČSFD.cz">
            <a:extLst>
              <a:ext uri="{FF2B5EF4-FFF2-40B4-BE49-F238E27FC236}">
                <a16:creationId xmlns:a16="http://schemas.microsoft.com/office/drawing/2014/main" id="{F5DADBC3-883E-412B-5E2F-2F7D6F781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424" y="1060704"/>
            <a:ext cx="3328416" cy="499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86612CA-8D72-451A-FC31-713E919184EA}"/>
              </a:ext>
            </a:extLst>
          </p:cNvPr>
          <p:cNvSpPr txBox="1"/>
          <p:nvPr/>
        </p:nvSpPr>
        <p:spPr>
          <a:xfrm>
            <a:off x="7059168" y="6053328"/>
            <a:ext cx="13533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err="1"/>
              <a:t>www.csfd.cz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2184255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8AA737A2-4539-482A-AE5B-39A4B6E87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nformation Overload: Unraveling The Paradox Of Investment Knowledge">
            <a:extLst>
              <a:ext uri="{FF2B5EF4-FFF2-40B4-BE49-F238E27FC236}">
                <a16:creationId xmlns:a16="http://schemas.microsoft.com/office/drawing/2014/main" id="{47DAB12B-0045-449F-68F8-B718B38D7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114" y="1182623"/>
            <a:ext cx="4348669" cy="47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92F1A76-9D06-094A-12CD-1AB0D3AAC2DF}"/>
              </a:ext>
            </a:extLst>
          </p:cNvPr>
          <p:cNvSpPr txBox="1"/>
          <p:nvPr/>
        </p:nvSpPr>
        <p:spPr>
          <a:xfrm>
            <a:off x="7412736" y="5986272"/>
            <a:ext cx="11338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err="1"/>
              <a:t>www.forbes.com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3976654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E5F41115-BB51-DC3A-C805-9F1C18D28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51067EE-E026-9FC3-0044-D7C9C44AFE32}"/>
              </a:ext>
            </a:extLst>
          </p:cNvPr>
          <p:cNvSpPr txBox="1"/>
          <p:nvPr/>
        </p:nvSpPr>
        <p:spPr>
          <a:xfrm>
            <a:off x="1426464" y="2026920"/>
            <a:ext cx="9107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/>
              <a:t>Deep</a:t>
            </a:r>
            <a:r>
              <a:rPr lang="cs-CZ" sz="1200" dirty="0"/>
              <a:t> </a:t>
            </a:r>
            <a:r>
              <a:rPr lang="cs-CZ" sz="1200" dirty="0" err="1"/>
              <a:t>fake</a:t>
            </a:r>
            <a:r>
              <a:rPr lang="cs-CZ" sz="1200" dirty="0"/>
              <a:t> video link </a:t>
            </a:r>
            <a:r>
              <a:rPr lang="en-GB" sz="1200" u="sng" dirty="0">
                <a:hlinkClick r:id="rId3"/>
              </a:rPr>
              <a:t>https://www.youtube.com/watch?v=cQ54GDm1eL0&amp;t=3s</a:t>
            </a:r>
            <a:r>
              <a:rPr lang="cs-CZ" sz="1200" dirty="0"/>
              <a:t> </a:t>
            </a:r>
          </a:p>
          <a:p>
            <a:endParaRPr lang="cs-CZ" sz="1200" dirty="0"/>
          </a:p>
          <a:p>
            <a:r>
              <a:rPr lang="cs-CZ" sz="1200" dirty="0" err="1"/>
              <a:t>Jessikka</a:t>
            </a:r>
            <a:r>
              <a:rPr lang="cs-CZ" sz="1200" dirty="0"/>
              <a:t> </a:t>
            </a:r>
            <a:r>
              <a:rPr lang="cs-CZ" sz="1200" dirty="0" err="1"/>
              <a:t>Aro</a:t>
            </a:r>
            <a:r>
              <a:rPr lang="cs-CZ" sz="1200" dirty="0"/>
              <a:t> video link </a:t>
            </a:r>
            <a:r>
              <a:rPr lang="en-GB" sz="1200" u="sng" dirty="0">
                <a:hlinkClick r:id="rId4"/>
              </a:rPr>
              <a:t>https://www.youtube.com/watch?v=hiZQhXfbwZ4</a:t>
            </a:r>
            <a:r>
              <a:rPr lang="cs-CZ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1387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83696A84-1223-30E4-4020-614B0E6C0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hat is disinformation?">
            <a:extLst>
              <a:ext uri="{FF2B5EF4-FFF2-40B4-BE49-F238E27FC236}">
                <a16:creationId xmlns:a16="http://schemas.microsoft.com/office/drawing/2014/main" id="{0E9FBB87-E807-35F9-5CCD-6990404F2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280" y="1275493"/>
            <a:ext cx="7315200" cy="411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754A65C-C12D-DD14-F011-4876CA15A542}"/>
              </a:ext>
            </a:extLst>
          </p:cNvPr>
          <p:cNvSpPr txBox="1"/>
          <p:nvPr/>
        </p:nvSpPr>
        <p:spPr>
          <a:xfrm>
            <a:off x="8253984" y="5467091"/>
            <a:ext cx="23896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https://</a:t>
            </a:r>
            <a:r>
              <a:rPr lang="cs-CZ" sz="900" dirty="0" err="1"/>
              <a:t>www.bundesregierung.de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1056196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75C88423-918B-B294-62E7-377085985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act-checking - Crisiscenter">
            <a:extLst>
              <a:ext uri="{FF2B5EF4-FFF2-40B4-BE49-F238E27FC236}">
                <a16:creationId xmlns:a16="http://schemas.microsoft.com/office/drawing/2014/main" id="{3A358EBD-EA35-A6F7-772E-2FED74C9B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719072"/>
            <a:ext cx="6541008" cy="327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F402588-8487-FA02-A245-801CE03A6009}"/>
              </a:ext>
            </a:extLst>
          </p:cNvPr>
          <p:cNvSpPr txBox="1"/>
          <p:nvPr/>
        </p:nvSpPr>
        <p:spPr>
          <a:xfrm>
            <a:off x="8119872" y="5148072"/>
            <a:ext cx="152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https://</a:t>
            </a:r>
            <a:r>
              <a:rPr lang="cs-CZ" sz="900" dirty="0" err="1"/>
              <a:t>crisiscenter.be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1110470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54DA74F1-443D-5DF3-A8CD-690141436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0B1C871-6703-D733-E804-A68625B6170B}"/>
              </a:ext>
            </a:extLst>
          </p:cNvPr>
          <p:cNvSpPr txBox="1"/>
          <p:nvPr/>
        </p:nvSpPr>
        <p:spPr>
          <a:xfrm>
            <a:off x="7898384" y="5181600"/>
            <a:ext cx="23896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https://</a:t>
            </a:r>
            <a:r>
              <a:rPr lang="cs-CZ" sz="900" dirty="0" err="1"/>
              <a:t>erc.europa.eu</a:t>
            </a:r>
            <a:endParaRPr lang="cs-CZ" sz="9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465A580-E4A0-1062-BE3F-1E990102C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8800" y="1676400"/>
            <a:ext cx="59944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55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13A3DE5F-3E15-ED46-8850-9B0587889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8DE782C-B208-272F-30F1-F2BFA6B293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97" t="5962"/>
          <a:stretch>
            <a:fillRect/>
          </a:stretch>
        </p:blipFill>
        <p:spPr>
          <a:xfrm>
            <a:off x="2535936" y="1194816"/>
            <a:ext cx="6717792" cy="483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31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5C8B0466-0C4D-3834-D876-B7F0FF611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5B593FCF-53AB-9593-2611-D6BC7175C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6372" y="1168579"/>
            <a:ext cx="5633459" cy="422951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AEAFBC6-62F5-365D-0997-CA391B1812A4}"/>
              </a:ext>
            </a:extLst>
          </p:cNvPr>
          <p:cNvSpPr txBox="1"/>
          <p:nvPr/>
        </p:nvSpPr>
        <p:spPr>
          <a:xfrm>
            <a:off x="7496314" y="5497095"/>
            <a:ext cx="1734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www.slideshare.net</a:t>
            </a:r>
            <a:endParaRPr lang="en-US" sz="1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6998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88D0818B-C387-1812-AB71-088D58A71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13126D53-586C-F6D0-0FD3-E5CF18A6E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907" y="1456312"/>
            <a:ext cx="5432581" cy="4078693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F84885A-5BD0-6777-5F26-A4333025A4C8}"/>
              </a:ext>
            </a:extLst>
          </p:cNvPr>
          <p:cNvSpPr txBox="1"/>
          <p:nvPr/>
        </p:nvSpPr>
        <p:spPr>
          <a:xfrm>
            <a:off x="7374394" y="5535005"/>
            <a:ext cx="1734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www.slideshare.net</a:t>
            </a:r>
            <a:endParaRPr lang="en-US" sz="1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9267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5EA8D400-AEAB-86F8-B331-D32DFC5F1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snímek obrazovky, Písmo, diagram&#10;&#10;Obsah generovaný pomocí AI může být nesprávný.">
            <a:extLst>
              <a:ext uri="{FF2B5EF4-FFF2-40B4-BE49-F238E27FC236}">
                <a16:creationId xmlns:a16="http://schemas.microsoft.com/office/drawing/2014/main" id="{857E0C1E-F965-BE12-B092-B6D6FA7F8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928" y="1026148"/>
            <a:ext cx="8470392" cy="515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265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98A9C5F0-7D6F-57D7-26BF-ACAE63DBD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snímek obrazovky, Webová stránka, software&#10;&#10;Obsah generovaný pomocí AI může být nesprávný.">
            <a:extLst>
              <a:ext uri="{FF2B5EF4-FFF2-40B4-BE49-F238E27FC236}">
                <a16:creationId xmlns:a16="http://schemas.microsoft.com/office/drawing/2014/main" id="{D6F1C5D5-F4BE-C6BA-46ED-73A71E2A4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143" y="902208"/>
            <a:ext cx="3420530" cy="5492496"/>
          </a:xfrm>
          <a:prstGeom prst="rect">
            <a:avLst/>
          </a:prstGeom>
        </p:spPr>
      </p:pic>
      <p:pic>
        <p:nvPicPr>
          <p:cNvPr id="6" name="Obrázek 5" descr="Obsah obrázku text, snímek obrazovky, Písmo, číslo&#10;&#10;Obsah generovaný pomocí AI může být nesprávný.">
            <a:extLst>
              <a:ext uri="{FF2B5EF4-FFF2-40B4-BE49-F238E27FC236}">
                <a16:creationId xmlns:a16="http://schemas.microsoft.com/office/drawing/2014/main" id="{31771F52-B541-6F84-E926-470F123FB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762" y="932174"/>
            <a:ext cx="3920998" cy="547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71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>
          <a:extLst>
            <a:ext uri="{FF2B5EF4-FFF2-40B4-BE49-F238E27FC236}">
              <a16:creationId xmlns:a16="http://schemas.microsoft.com/office/drawing/2014/main" id="{D17609A5-10F7-E0F7-4DDB-3C150741E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49778D49-9AAD-CAF9-4FE9-CED47D3969F7}"/>
              </a:ext>
            </a:extLst>
          </p:cNvPr>
          <p:cNvSpPr txBox="1"/>
          <p:nvPr/>
        </p:nvSpPr>
        <p:spPr>
          <a:xfrm>
            <a:off x="9714082" y="5228083"/>
            <a:ext cx="1630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www.x.com</a:t>
            </a:r>
            <a:endParaRPr lang="cs-CZ" sz="1000" dirty="0"/>
          </a:p>
        </p:txBody>
      </p:sp>
      <p:pic>
        <p:nvPicPr>
          <p:cNvPr id="7170" name="Picture 2" descr="Obrázek">
            <a:extLst>
              <a:ext uri="{FF2B5EF4-FFF2-40B4-BE49-F238E27FC236}">
                <a16:creationId xmlns:a16="http://schemas.microsoft.com/office/drawing/2014/main" id="{C4B394B8-2705-33A6-C8BE-97DFBA334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77" y="1575738"/>
            <a:ext cx="3652345" cy="365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Europas Wut entlädt sich an Angela Merkel - WSJ">
            <a:extLst>
              <a:ext uri="{FF2B5EF4-FFF2-40B4-BE49-F238E27FC236}">
                <a16:creationId xmlns:a16="http://schemas.microsoft.com/office/drawing/2014/main" id="{2826EA4B-4EFB-A170-E021-2DDD78100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957" y="1814323"/>
            <a:ext cx="5116015" cy="341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AE3998B-44AF-A99E-AF5E-FD7D4F3E2DB5}"/>
              </a:ext>
            </a:extLst>
          </p:cNvPr>
          <p:cNvSpPr txBox="1"/>
          <p:nvPr/>
        </p:nvSpPr>
        <p:spPr>
          <a:xfrm>
            <a:off x="5425440" y="5243472"/>
            <a:ext cx="1341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https://</a:t>
            </a:r>
            <a:r>
              <a:rPr lang="cs-CZ" sz="900" dirty="0" err="1"/>
              <a:t>www.wsj.com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41395045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lastní návrh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Vlastní návrh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143</Words>
  <Application>Microsoft Macintosh PowerPoint</Application>
  <PresentationFormat>Širokoúhlá obrazovka</PresentationFormat>
  <Paragraphs>23</Paragraphs>
  <Slides>21</Slides>
  <Notes>21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21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Motiv Office</vt:lpstr>
      <vt:lpstr>1_Vlastní návrh</vt:lpstr>
      <vt:lpstr>Vlastní návrh</vt:lpstr>
      <vt:lpstr>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58369989,Filip Šourek,students</dc:creator>
  <cp:lastModifiedBy>zmandy@seznam.cz</cp:lastModifiedBy>
  <cp:revision>9</cp:revision>
  <dcterms:created xsi:type="dcterms:W3CDTF">2021-04-07T13:30:05Z</dcterms:created>
  <dcterms:modified xsi:type="dcterms:W3CDTF">2025-11-03T09:54:55Z</dcterms:modified>
</cp:coreProperties>
</file>