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79" r:id="rId4"/>
    <p:sldId id="274" r:id="rId5"/>
    <p:sldId id="276" r:id="rId6"/>
    <p:sldId id="277" r:id="rId7"/>
    <p:sldId id="268" r:id="rId8"/>
    <p:sldId id="269" r:id="rId9"/>
    <p:sldId id="270" r:id="rId10"/>
    <p:sldId id="271" r:id="rId11"/>
    <p:sldId id="258" r:id="rId12"/>
    <p:sldId id="260" r:id="rId13"/>
    <p:sldId id="262" r:id="rId14"/>
    <p:sldId id="263" r:id="rId15"/>
    <p:sldId id="264" r:id="rId16"/>
    <p:sldId id="265" r:id="rId17"/>
    <p:sldId id="266" r:id="rId18"/>
    <p:sldId id="267" r:id="rId19"/>
    <p:sldId id="280"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F4020-75F6-7D41-B18F-1C259AC1B2B2}" v="4" dt="2021-04-22T18:25:2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83521" autoAdjust="0"/>
  </p:normalViewPr>
  <p:slideViewPr>
    <p:cSldViewPr snapToGrid="0">
      <p:cViewPr varScale="1">
        <p:scale>
          <a:sx n="102" d="100"/>
          <a:sy n="102"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ACDC3-DFDB-4C56-9249-0B103D04C75F}" type="datetimeFigureOut">
              <a:rPr lang="cs-CZ" smtClean="0"/>
              <a:t>23.04.2021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B2096-5804-487E-8945-884CFBA816EF}" type="slidenum">
              <a:rPr lang="cs-CZ" smtClean="0"/>
              <a:t>‹#›</a:t>
            </a:fld>
            <a:endParaRPr lang="cs-CZ"/>
          </a:p>
        </p:txBody>
      </p:sp>
    </p:spTree>
    <p:extLst>
      <p:ext uri="{BB962C8B-B14F-4D97-AF65-F5344CB8AC3E}">
        <p14:creationId xmlns:p14="http://schemas.microsoft.com/office/powerpoint/2010/main" val="299338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latin typeface="+mj-lt"/>
            </a:endParaRP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a:t>
            </a:fld>
            <a:endParaRPr lang="cs-CZ"/>
          </a:p>
        </p:txBody>
      </p:sp>
    </p:spTree>
    <p:extLst>
      <p:ext uri="{BB962C8B-B14F-4D97-AF65-F5344CB8AC3E}">
        <p14:creationId xmlns:p14="http://schemas.microsoft.com/office/powerpoint/2010/main" val="206289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Děti si spíš všimnou stejného rysu (barvy), je pro ně těžší zaregistrovat identičnost vztahu dané věci vzhledem k jiným věcem</a:t>
            </a:r>
          </a:p>
          <a:p>
            <a:r>
              <a:rPr lang="cs-CZ" dirty="0"/>
              <a:t>Po použití slov označujících prostorové vztahy už to zvládnou – zaměří se na vztahy</a:t>
            </a:r>
          </a:p>
          <a:p>
            <a:r>
              <a:rPr lang="cs-CZ" dirty="0"/>
              <a:t>Jazyk děti vede k abstraktnímu myšlení (zvířata ne)</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11</a:t>
            </a:fld>
            <a:endParaRPr lang="cs-CZ"/>
          </a:p>
        </p:txBody>
      </p:sp>
    </p:spTree>
    <p:extLst>
      <p:ext uri="{BB962C8B-B14F-4D97-AF65-F5344CB8AC3E}">
        <p14:creationId xmlns:p14="http://schemas.microsoft.com/office/powerpoint/2010/main" val="263451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Dospělí - stejně jako předtím + do sluchátek text a opakovat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nemohli si verbalizovat pozici předmětu</a:t>
            </a:r>
            <a:endParaRPr lang="cs-CZ" dirty="0"/>
          </a:p>
          <a:p>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12</a:t>
            </a:fld>
            <a:endParaRPr lang="cs-CZ"/>
          </a:p>
        </p:txBody>
      </p:sp>
    </p:spTree>
    <p:extLst>
      <p:ext uri="{BB962C8B-B14F-4D97-AF65-F5344CB8AC3E}">
        <p14:creationId xmlns:p14="http://schemas.microsoft.com/office/powerpoint/2010/main" val="368994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Haikomština</a:t>
            </a:r>
            <a:r>
              <a:rPr lang="cs-CZ" dirty="0"/>
              <a:t> – podle světových stran</a:t>
            </a:r>
          </a:p>
          <a:p>
            <a:r>
              <a:rPr lang="cs-CZ" dirty="0"/>
              <a:t>Holandština – podle L a P</a:t>
            </a:r>
          </a:p>
          <a:p>
            <a:r>
              <a:rPr lang="cs-CZ" dirty="0"/>
              <a:t>7leté děti obou jazyků stejně jako dospělí</a:t>
            </a:r>
          </a:p>
          <a:p>
            <a:r>
              <a:rPr lang="cs-CZ" dirty="0"/>
              <a:t>4leté děti obou jazyků podle světových stran (stejně jako ostatní lidoopi)</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13</a:t>
            </a:fld>
            <a:endParaRPr lang="cs-CZ"/>
          </a:p>
        </p:txBody>
      </p:sp>
    </p:spTree>
    <p:extLst>
      <p:ext uri="{BB962C8B-B14F-4D97-AF65-F5344CB8AC3E}">
        <p14:creationId xmlns:p14="http://schemas.microsoft.com/office/powerpoint/2010/main" val="57461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Vztah jazyka a myšlení</a:t>
            </a:r>
          </a:p>
          <a:p>
            <a:endParaRPr lang="cs-CZ" dirty="0"/>
          </a:p>
          <a:p>
            <a:r>
              <a:rPr lang="cs-CZ" dirty="0"/>
              <a:t>- Děti se tohle musí naučit – jak poznávají nové a nové věci</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14</a:t>
            </a:fld>
            <a:endParaRPr lang="cs-CZ"/>
          </a:p>
        </p:txBody>
      </p:sp>
    </p:spTree>
    <p:extLst>
      <p:ext uri="{BB962C8B-B14F-4D97-AF65-F5344CB8AC3E}">
        <p14:creationId xmlns:p14="http://schemas.microsoft.com/office/powerpoint/2010/main" val="1088051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--například se slovem míč můžeme použít různá slovesa (hodit, položit, kopnout) – zároveň s těmito slovesy spojujeme i jiná slova </a:t>
            </a:r>
          </a:p>
          <a:p>
            <a:r>
              <a:rPr lang="cs-CZ" dirty="0"/>
              <a:t>	</a:t>
            </a:r>
            <a:r>
              <a:rPr lang="cs-CZ" dirty="0">
                <a:sym typeface="Wingdings" panose="05000000000000000000" pitchFamily="2" charset="2"/>
              </a:rPr>
              <a:t> když vidíme, jak člověk hází míč a kutálí míč – rozlišujeme to jako dva různé úkony</a:t>
            </a:r>
          </a:p>
          <a:p>
            <a:r>
              <a:rPr lang="cs-CZ" dirty="0">
                <a:sym typeface="Wingdings" panose="05000000000000000000" pitchFamily="2" charset="2"/>
              </a:rPr>
              <a:t>	 když vidíme člověka házet míč a házet gumu – chápeme to jako stejný úkon</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--Kniha a mozek – pochopení této fráze je možné díky tomu, že chápeme, že jinak vzdálené koncepty „živý organismus“ a „mozek“ jsou si podobné v tom, že pro svůj rozvoj něco potřebují</a:t>
            </a:r>
          </a:p>
          <a:p>
            <a:endParaRPr lang="en-GB" dirty="0"/>
          </a:p>
          <a:p>
            <a:r>
              <a:rPr lang="cs-CZ" dirty="0"/>
              <a:t>--</a:t>
            </a:r>
            <a:r>
              <a:rPr lang="en-GB" dirty="0" err="1"/>
              <a:t>Kterou</a:t>
            </a:r>
            <a:r>
              <a:rPr lang="en-GB" dirty="0"/>
              <a:t> </a:t>
            </a:r>
            <a:r>
              <a:rPr lang="en-GB" dirty="0" err="1"/>
              <a:t>nen</a:t>
            </a:r>
            <a:r>
              <a:rPr lang="cs-CZ" dirty="0"/>
              <a:t>í možné vnímat smysly</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15</a:t>
            </a:fld>
            <a:endParaRPr lang="cs-CZ"/>
          </a:p>
        </p:txBody>
      </p:sp>
    </p:spTree>
    <p:extLst>
      <p:ext uri="{BB962C8B-B14F-4D97-AF65-F5344CB8AC3E}">
        <p14:creationId xmlns:p14="http://schemas.microsoft.com/office/powerpoint/2010/main" val="279427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--Zač.: Nekategorizujeme okolní svět pouze na základě fyzické podobnosti nebo omezených funkčních vlastností, ale více hledisek </a:t>
            </a:r>
            <a:r>
              <a:rPr lang="cs-CZ" dirty="0">
                <a:sym typeface="Wingdings" panose="05000000000000000000" pitchFamily="2" charset="2"/>
              </a:rPr>
              <a:t> sítě</a:t>
            </a:r>
          </a:p>
          <a:p>
            <a:endParaRPr lang="cs-CZ" dirty="0"/>
          </a:p>
          <a:p>
            <a:r>
              <a:rPr lang="cs-CZ" dirty="0"/>
              <a:t>--Děti – např. naučí se, co znamená slovo </a:t>
            </a:r>
            <a:r>
              <a:rPr lang="cs-CZ" i="1" dirty="0"/>
              <a:t>jedna</a:t>
            </a:r>
            <a:r>
              <a:rPr lang="cs-CZ" i="0" dirty="0"/>
              <a:t>, potom </a:t>
            </a:r>
            <a:r>
              <a:rPr lang="cs-CZ" i="1" dirty="0"/>
              <a:t>dva </a:t>
            </a:r>
            <a:r>
              <a:rPr lang="cs-CZ" i="0" dirty="0">
                <a:sym typeface="Wingdings" panose="05000000000000000000" pitchFamily="2" charset="2"/>
              </a:rPr>
              <a:t> spojí si, že obě označují přesný počet. Naučit se slovo </a:t>
            </a:r>
            <a:r>
              <a:rPr lang="cs-CZ" i="1" dirty="0">
                <a:sym typeface="Wingdings" panose="05000000000000000000" pitchFamily="2" charset="2"/>
              </a:rPr>
              <a:t>tři</a:t>
            </a:r>
            <a:r>
              <a:rPr lang="cs-CZ" i="0" dirty="0">
                <a:sym typeface="Wingdings" panose="05000000000000000000" pitchFamily="2" charset="2"/>
              </a:rPr>
              <a:t> bude už </a:t>
            </a:r>
            <a:r>
              <a:rPr lang="cs-CZ" i="0" dirty="0" err="1">
                <a:sym typeface="Wingdings" panose="05000000000000000000" pitchFamily="2" charset="2"/>
              </a:rPr>
              <a:t>snažší</a:t>
            </a:r>
            <a:r>
              <a:rPr lang="cs-CZ" i="0" dirty="0">
                <a:sym typeface="Wingdings" panose="05000000000000000000" pitchFamily="2" charset="2"/>
              </a:rPr>
              <a:t>.</a:t>
            </a:r>
          </a:p>
          <a:p>
            <a:r>
              <a:rPr lang="cs-CZ" i="0" dirty="0">
                <a:sym typeface="Wingdings" panose="05000000000000000000" pitchFamily="2" charset="2"/>
              </a:rPr>
              <a:t>Akcelerace učení </a:t>
            </a:r>
          </a:p>
          <a:p>
            <a:r>
              <a:rPr lang="cs-CZ" i="0" dirty="0">
                <a:sym typeface="Wingdings" panose="05000000000000000000" pitchFamily="2" charset="2"/>
              </a:rPr>
              <a:t>-- toto je jedinečné u lidí, u žádných zvířat se neděje, že by se po naučení několika příbuzných slov akcelerovalo učení – nevyvozují si tato abstraktní pravidla</a:t>
            </a:r>
          </a:p>
          <a:p>
            <a:endParaRPr lang="cs-CZ" i="0" dirty="0">
              <a:sym typeface="Wingdings" panose="05000000000000000000" pitchFamily="2" charset="2"/>
            </a:endParaRPr>
          </a:p>
          <a:p>
            <a:r>
              <a:rPr lang="cs-CZ" i="0" dirty="0">
                <a:sym typeface="Wingdings" panose="05000000000000000000" pitchFamily="2" charset="2"/>
              </a:rPr>
              <a:t>Učení se významům slov není jen osvojením si konkrétního příkladu se zvukem – je to spojení slova se skupinou předmětů (kategorií), děti na základě zkušenosti, že pro sice podobné, ale zároveň odlišné věci se používá stejné slovo, pochopí, že tyto odlišné věci jsou ve skutečnosti příklady jedné kategorie</a:t>
            </a:r>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16</a:t>
            </a:fld>
            <a:endParaRPr lang="cs-CZ"/>
          </a:p>
        </p:txBody>
      </p:sp>
    </p:spTree>
    <p:extLst>
      <p:ext uri="{BB962C8B-B14F-4D97-AF65-F5344CB8AC3E}">
        <p14:creationId xmlns:p14="http://schemas.microsoft.com/office/powerpoint/2010/main" val="713603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Dále – (zařazuje do kategorií, teď zjišťuje, že může jedna věc patřit do více kategorií)</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17</a:t>
            </a:fld>
            <a:endParaRPr lang="cs-CZ"/>
          </a:p>
        </p:txBody>
      </p:sp>
    </p:spTree>
    <p:extLst>
      <p:ext uri="{BB962C8B-B14F-4D97-AF65-F5344CB8AC3E}">
        <p14:creationId xmlns:p14="http://schemas.microsoft.com/office/powerpoint/2010/main" val="890626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Takové shrnutí:</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Zač.: Většinu základní stavebních prvků myšlení sdílíme se zvířaty, myšlení dětí, které si ještě neosvojily jazyk se v mnoha směrech více podobá způsobům myšlení zvířat než dospělých. Zásadním rozdílem mezi dětmi a zvířaty je:</a:t>
            </a:r>
          </a:p>
          <a:p>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18</a:t>
            </a:fld>
            <a:endParaRPr lang="cs-CZ"/>
          </a:p>
        </p:txBody>
      </p:sp>
    </p:spTree>
    <p:extLst>
      <p:ext uri="{BB962C8B-B14F-4D97-AF65-F5344CB8AC3E}">
        <p14:creationId xmlns:p14="http://schemas.microsoft.com/office/powerpoint/2010/main" val="400447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19</a:t>
            </a:fld>
            <a:endParaRPr lang="cs-CZ"/>
          </a:p>
        </p:txBody>
      </p:sp>
    </p:spTree>
    <p:extLst>
      <p:ext uri="{BB962C8B-B14F-4D97-AF65-F5344CB8AC3E}">
        <p14:creationId xmlns:p14="http://schemas.microsoft.com/office/powerpoint/2010/main" val="84010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Např. Japonština vs. Anglický jazyk</a:t>
            </a:r>
          </a:p>
          <a:p>
            <a:r>
              <a:rPr lang="cs-CZ" dirty="0"/>
              <a:t>Japonci nejsou schopni rozlišit zvuky [r],[l</a:t>
            </a:r>
            <a:r>
              <a:rPr lang="cs-CZ" b="0" dirty="0"/>
              <a:t>]</a:t>
            </a:r>
            <a:r>
              <a:rPr lang="cs-CZ" b="0" dirty="0">
                <a:solidFill>
                  <a:srgbClr val="FF0000"/>
                </a:solidFill>
              </a:rPr>
              <a:t>, ale </a:t>
            </a:r>
            <a:r>
              <a:rPr lang="cs-CZ" dirty="0"/>
              <a:t>např. rodilý mluvčí Anglického jazyka musí tuto hranici rozlišit jinak nepoznají: </a:t>
            </a:r>
            <a:r>
              <a:rPr lang="pl-PL" dirty="0"/>
              <a:t>např. rice (rýže) od lice (veš). </a:t>
            </a:r>
            <a:br>
              <a:rPr lang="pl-PL" dirty="0"/>
            </a:br>
            <a:r>
              <a:rPr lang="pl-PL" dirty="0"/>
              <a:t>Dospělým Japoncům tato dvě slova splývají, ale Japonské novorozeně mezi nimi rozdíl slyší.</a:t>
            </a:r>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2</a:t>
            </a:fld>
            <a:endParaRPr lang="cs-CZ"/>
          </a:p>
        </p:txBody>
      </p:sp>
    </p:spTree>
    <p:extLst>
      <p:ext uri="{BB962C8B-B14F-4D97-AF65-F5344CB8AC3E}">
        <p14:creationId xmlns:p14="http://schemas.microsoft.com/office/powerpoint/2010/main" val="285068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Experiment s japonskými a americkými čtrnáctiměsíčními a devatenáctiměsíčními batolaty. Japonská čtrnáctiměsíční a devatenáctiměsíční. batolata zaujalo video s charakterově pozměněným místem. Devatenáctiměsíční americká batolata nevykazovala zájem ani o jedno z videí. Důvod: děti věnují prvotní pozornost různým detailům pohybu, s tím jak se učí jazyk, přestávají věnovat pozornost aspektům, které jejich jazyk nerozlišuje.</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4</a:t>
            </a:fld>
            <a:endParaRPr lang="cs-CZ"/>
          </a:p>
        </p:txBody>
      </p:sp>
    </p:spTree>
    <p:extLst>
      <p:ext uri="{BB962C8B-B14F-4D97-AF65-F5344CB8AC3E}">
        <p14:creationId xmlns:p14="http://schemas.microsoft.com/office/powerpoint/2010/main" val="188448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výzkum – děti považovaly předmět, který se pohybuje po spojité dráze za jeden a tentýž předmět, proto je nepřekvapilo, že za zástěnou byla jedna hračka</a:t>
            </a:r>
          </a:p>
          <a:p>
            <a:pPr marL="228600" indent="-228600">
              <a:buAutoNum type="arabicPeriod"/>
            </a:pPr>
            <a:r>
              <a:rPr lang="cs-CZ" dirty="0"/>
              <a:t>Výzkum - Mezi zástěnami, musely být hračky dvě, protože: a) hračka mezi zástěnami vidět nebyla, b) hračka, která zmizela za zástěnou, musela být dříve než se objevila zpoza zástěny – byly velmi překvapeny, že za zástěnou byla jen jedna hračka</a:t>
            </a:r>
          </a:p>
          <a:p>
            <a:pPr marL="228600" indent="-228600">
              <a:buAutoNum type="arabicPeriod"/>
            </a:pPr>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5</a:t>
            </a:fld>
            <a:endParaRPr lang="cs-CZ"/>
          </a:p>
        </p:txBody>
      </p:sp>
    </p:spTree>
    <p:extLst>
      <p:ext uri="{BB962C8B-B14F-4D97-AF65-F5344CB8AC3E}">
        <p14:creationId xmlns:p14="http://schemas.microsoft.com/office/powerpoint/2010/main" val="54718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Dospělý chápe, že existují a nezávisle na sobě se pohybují dvě hračky. Kojenci, kteří si ještě neosvojili jazyk rozhodují na základě spojitosti pohybu v prostoru a nepřihlížejí ke vzhledu dané věci.</a:t>
            </a:r>
          </a:p>
          <a:p>
            <a:r>
              <a:rPr lang="cs-CZ" dirty="0"/>
              <a:t>Kojenci, kteří se naučí výrazy pes a kačenka, začnou chápat, že se jedná o dvě odlišné hračky.</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6</a:t>
            </a:fld>
            <a:endParaRPr lang="cs-CZ"/>
          </a:p>
        </p:txBody>
      </p:sp>
    </p:spTree>
    <p:extLst>
      <p:ext uri="{BB962C8B-B14F-4D97-AF65-F5344CB8AC3E}">
        <p14:creationId xmlns:p14="http://schemas.microsoft.com/office/powerpoint/2010/main" val="57062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Dospělí rozřazují věci do různých kategorií, podle různých kritérií. Děti se díky jazyku naučí pojmenovávat kategorie a pochopí, že věci spadající do jedné kategorie mají společnou charakteristiku. Co konkrétně je tou charakteristikou ale pochopí až později.</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7</a:t>
            </a:fld>
            <a:endParaRPr lang="cs-CZ"/>
          </a:p>
        </p:txBody>
      </p:sp>
    </p:spTree>
    <p:extLst>
      <p:ext uri="{BB962C8B-B14F-4D97-AF65-F5344CB8AC3E}">
        <p14:creationId xmlns:p14="http://schemas.microsoft.com/office/powerpoint/2010/main" val="379984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miminkům ukážeme něco známého nebo očekávaného, příliš je to nezajímá a nekoukají se na danou věc příliš dlouho (habituace). Když ale uvidí něco nového a neočekávaného, mají o danou věc zájem a dívají se na ni déle (</a:t>
            </a:r>
            <a:r>
              <a:rPr lang="cs-CZ" dirty="0" err="1"/>
              <a:t>dishabituace</a:t>
            </a:r>
            <a:r>
              <a:rPr lang="cs-CZ" dirty="0"/>
              <a:t>). Tak výzkumníci určují, co děti očekávaly a co je překvapilo.</a:t>
            </a:r>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8</a:t>
            </a:fld>
            <a:endParaRPr lang="cs-CZ"/>
          </a:p>
        </p:txBody>
      </p:sp>
    </p:spTree>
    <p:extLst>
      <p:ext uri="{BB962C8B-B14F-4D97-AF65-F5344CB8AC3E}">
        <p14:creationId xmlns:p14="http://schemas.microsoft.com/office/powerpoint/2010/main" val="190048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9</a:t>
            </a:fld>
            <a:endParaRPr lang="cs-CZ"/>
          </a:p>
        </p:txBody>
      </p:sp>
    </p:spTree>
    <p:extLst>
      <p:ext uri="{BB962C8B-B14F-4D97-AF65-F5344CB8AC3E}">
        <p14:creationId xmlns:p14="http://schemas.microsoft.com/office/powerpoint/2010/main" val="120787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dospělí ale dále používají hrubé množství. Obrázek s 30 puntíky jim na první pohled bude připadat stejný jako obrázek s 31 puntíky.</a:t>
            </a:r>
          </a:p>
          <a:p>
            <a:endParaRPr lang="cs-CZ" dirty="0"/>
          </a:p>
          <a:p>
            <a:r>
              <a:rPr lang="cs-CZ" dirty="0"/>
              <a:t>Jazyk </a:t>
            </a:r>
            <a:r>
              <a:rPr lang="cs-CZ" sz="1200" dirty="0" err="1"/>
              <a:t>pirhã</a:t>
            </a:r>
            <a:endParaRPr lang="cs-CZ" dirty="0"/>
          </a:p>
        </p:txBody>
      </p:sp>
      <p:sp>
        <p:nvSpPr>
          <p:cNvPr id="4" name="Zástupný symbol pro číslo snímku 3"/>
          <p:cNvSpPr>
            <a:spLocks noGrp="1"/>
          </p:cNvSpPr>
          <p:nvPr>
            <p:ph type="sldNum" sz="quarter" idx="5"/>
          </p:nvPr>
        </p:nvSpPr>
        <p:spPr/>
        <p:txBody>
          <a:bodyPr/>
          <a:lstStyle/>
          <a:p>
            <a:fld id="{0D8B2096-5804-487E-8945-884CFBA816EF}" type="slidenum">
              <a:rPr lang="cs-CZ" smtClean="0"/>
              <a:t>10</a:t>
            </a:fld>
            <a:endParaRPr lang="cs-CZ"/>
          </a:p>
        </p:txBody>
      </p:sp>
    </p:spTree>
    <p:extLst>
      <p:ext uri="{BB962C8B-B14F-4D97-AF65-F5344CB8AC3E}">
        <p14:creationId xmlns:p14="http://schemas.microsoft.com/office/powerpoint/2010/main" val="342994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F05D1-1148-4831-A227-ED51AFEA9F8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A9B77CD-5301-4808-BDC7-688D08684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970639A-33C5-45A7-96AB-E80E6CB90F2C}"/>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265B0800-C19D-47C4-8CD5-361F29AED0F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0A17C5-83F6-4A24-AC10-DF06279A293F}"/>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35227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C2D85-A5FE-4D36-9E1B-687BAF9A402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0895071-FA4C-4EB5-92F0-069F0A7B49A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7894E6F-D619-43E5-888F-B6475BDA1407}"/>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F6C7A51C-8170-497E-AB19-DDA1B6A873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A93035-0D87-496C-BADC-1D213E4E7303}"/>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311676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A0212F-F6F1-4A2D-B725-CF77B03FA18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4022692-7D97-4089-8A04-C00C178395F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E6E7AF-267C-4C17-BA5A-AA336CD619C1}"/>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FFAAE0EB-AB70-4936-857A-A6A28D0AC1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C1DFA76-0676-40D0-B97C-1B236EBE2C0A}"/>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101087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649BB-2649-4011-B64D-67849C4C917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2ABA282-069E-4306-B8C2-84F94103700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6D0108-09E3-41D8-9ABE-2851B3441077}"/>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FD2D2AA6-9A63-4105-A5DF-BA90571D81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E2E82A2-34AE-4092-96C6-D147BE23161C}"/>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150656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733813-7DD3-4F62-9FE9-C7236D02788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02E80D1-81EF-43B4-96C5-8F9758BD9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D124DC2-21D8-4009-A83C-A12CF02614C5}"/>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CB271EE1-5A5D-41D4-BD1A-66E1D37788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1D5EE27-DBE6-489A-9959-7B5FED7A1938}"/>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409194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9A9F20-87FF-4841-9E78-BF22D57DA24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434A29A-A0C9-4D77-B768-E4FC5B18055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B975418-FF86-4139-9423-70B22600F73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E98242F-A919-4021-942F-0B45ED39DAE9}"/>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6" name="Zástupný symbol pro zápatí 5">
            <a:extLst>
              <a:ext uri="{FF2B5EF4-FFF2-40B4-BE49-F238E27FC236}">
                <a16:creationId xmlns:a16="http://schemas.microsoft.com/office/drawing/2014/main" id="{6D64BF7F-CD58-4C86-8C2A-0272F8D0B83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8FFAC1-C036-4094-A9DA-45CBE8D56C61}"/>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183419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81F88-CA78-4064-9A62-B3659652BC6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B278947-8F89-49F1-B9C4-16B895A20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3586D4B-BCDB-4610-8BAD-A05D5711897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D18321-B7AB-4BA8-8527-D9C344A01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B6225BC-773F-4DFE-88F4-3BB507E0357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BE9AFD1-A258-4A99-A3CC-D2F82876AB10}"/>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8" name="Zástupný symbol pro zápatí 7">
            <a:extLst>
              <a:ext uri="{FF2B5EF4-FFF2-40B4-BE49-F238E27FC236}">
                <a16:creationId xmlns:a16="http://schemas.microsoft.com/office/drawing/2014/main" id="{17A247A4-3C8E-4CD7-9F06-4F26088FAF3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A2E72A3-4F1E-4F63-A8AF-6EC64B85C253}"/>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252714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F7D97-9162-49E7-9903-AA9E746D0B4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D37D643-A5CA-429F-9B23-C6356EBCAF6F}"/>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4" name="Zástupný symbol pro zápatí 3">
            <a:extLst>
              <a:ext uri="{FF2B5EF4-FFF2-40B4-BE49-F238E27FC236}">
                <a16:creationId xmlns:a16="http://schemas.microsoft.com/office/drawing/2014/main" id="{AEE6242C-1842-404A-9F25-7C10A402510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1023034-290C-47F1-BD86-541B485ECF37}"/>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377852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4E4847D-83DC-48CA-9A04-4EDAD281B6F0}"/>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3" name="Zástupný symbol pro zápatí 2">
            <a:extLst>
              <a:ext uri="{FF2B5EF4-FFF2-40B4-BE49-F238E27FC236}">
                <a16:creationId xmlns:a16="http://schemas.microsoft.com/office/drawing/2014/main" id="{CE27D2E8-DB94-4201-B8C1-81F611261ED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F811467-FB67-4E27-9416-3F0F4C3B5124}"/>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138953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3D599-E9F1-4A5C-880D-7B790028221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AE989CD-5D5D-430E-B44D-A8D630C76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5AEA98B-61F5-46D4-82AB-EC48DBFFE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21FC7EC-F5F6-45F4-91FD-F5CFBBA703CD}"/>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6" name="Zástupný symbol pro zápatí 5">
            <a:extLst>
              <a:ext uri="{FF2B5EF4-FFF2-40B4-BE49-F238E27FC236}">
                <a16:creationId xmlns:a16="http://schemas.microsoft.com/office/drawing/2014/main" id="{AF307C37-B4CF-48B4-9D0D-773BE20D504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4DE097-46EA-44DC-BDD6-50309AF37533}"/>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7475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58DE3-6B19-41F4-8EAB-A9D254F4BD4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0FB4912-3C54-469A-A1E9-6BBB15DB7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D1D88C5-6924-4EB8-8BCB-65DD47311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6BBC9BC-CDED-432F-BD77-916AF8BFE5DA}"/>
              </a:ext>
            </a:extLst>
          </p:cNvPr>
          <p:cNvSpPr>
            <a:spLocks noGrp="1"/>
          </p:cNvSpPr>
          <p:nvPr>
            <p:ph type="dt" sz="half" idx="10"/>
          </p:nvPr>
        </p:nvSpPr>
        <p:spPr/>
        <p:txBody>
          <a:bodyPr/>
          <a:lstStyle/>
          <a:p>
            <a:fld id="{54094E8B-5AA0-4733-A052-E1C86904CFF4}" type="datetimeFigureOut">
              <a:rPr lang="cs-CZ" smtClean="0"/>
              <a:t>23.04.2021</a:t>
            </a:fld>
            <a:endParaRPr lang="cs-CZ"/>
          </a:p>
        </p:txBody>
      </p:sp>
      <p:sp>
        <p:nvSpPr>
          <p:cNvPr id="6" name="Zástupný symbol pro zápatí 5">
            <a:extLst>
              <a:ext uri="{FF2B5EF4-FFF2-40B4-BE49-F238E27FC236}">
                <a16:creationId xmlns:a16="http://schemas.microsoft.com/office/drawing/2014/main" id="{18E60869-0BF6-4E85-B873-8638C73C00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33B1EA7-D703-4302-916E-A0A6E6F4299D}"/>
              </a:ext>
            </a:extLst>
          </p:cNvPr>
          <p:cNvSpPr>
            <a:spLocks noGrp="1"/>
          </p:cNvSpPr>
          <p:nvPr>
            <p:ph type="sldNum" sz="quarter" idx="12"/>
          </p:nvPr>
        </p:nvSpPr>
        <p:spPr/>
        <p:txBody>
          <a:bodyPr/>
          <a:lstStyle/>
          <a:p>
            <a:fld id="{F4A47556-EA51-4AB4-B49F-5806A43D118F}" type="slidenum">
              <a:rPr lang="cs-CZ" smtClean="0"/>
              <a:t>‹#›</a:t>
            </a:fld>
            <a:endParaRPr lang="cs-CZ"/>
          </a:p>
        </p:txBody>
      </p:sp>
    </p:spTree>
    <p:extLst>
      <p:ext uri="{BB962C8B-B14F-4D97-AF65-F5344CB8AC3E}">
        <p14:creationId xmlns:p14="http://schemas.microsoft.com/office/powerpoint/2010/main" val="195470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70124D4-5984-42EB-A733-0D0239C8E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907D742-F984-4B37-B08E-C601012A5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BAB5058-4145-4F7A-BFF4-0E62D4104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94E8B-5AA0-4733-A052-E1C86904CFF4}" type="datetimeFigureOut">
              <a:rPr lang="cs-CZ" smtClean="0"/>
              <a:t>23.04.2021</a:t>
            </a:fld>
            <a:endParaRPr lang="cs-CZ"/>
          </a:p>
        </p:txBody>
      </p:sp>
      <p:sp>
        <p:nvSpPr>
          <p:cNvPr id="5" name="Zástupný symbol pro zápatí 4">
            <a:extLst>
              <a:ext uri="{FF2B5EF4-FFF2-40B4-BE49-F238E27FC236}">
                <a16:creationId xmlns:a16="http://schemas.microsoft.com/office/drawing/2014/main" id="{44A487E1-46FF-481E-BC52-F5A85728C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3550BE-5314-4321-86B2-922664764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47556-EA51-4AB4-B49F-5806A43D118F}" type="slidenum">
              <a:rPr lang="cs-CZ" smtClean="0"/>
              <a:t>‹#›</a:t>
            </a:fld>
            <a:endParaRPr lang="cs-CZ"/>
          </a:p>
        </p:txBody>
      </p:sp>
    </p:spTree>
    <p:extLst>
      <p:ext uri="{BB962C8B-B14F-4D97-AF65-F5344CB8AC3E}">
        <p14:creationId xmlns:p14="http://schemas.microsoft.com/office/powerpoint/2010/main" val="331841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E31F3-9FFA-47D9-801E-9C28C87EAABE}"/>
              </a:ext>
            </a:extLst>
          </p:cNvPr>
          <p:cNvSpPr>
            <a:spLocks noGrp="1"/>
          </p:cNvSpPr>
          <p:nvPr>
            <p:ph type="ctrTitle"/>
          </p:nvPr>
        </p:nvSpPr>
        <p:spPr>
          <a:xfrm>
            <a:off x="1524000" y="934473"/>
            <a:ext cx="9144000" cy="2387600"/>
          </a:xfrm>
        </p:spPr>
        <p:txBody>
          <a:bodyPr/>
          <a:lstStyle/>
          <a:p>
            <a:r>
              <a:rPr lang="cs-CZ" dirty="0"/>
              <a:t>JAK SE VYVÍJÍ MYŠLENÍ DĚTÍ, KDYŽ SI OSVOJUJÍ JAZYK</a:t>
            </a:r>
          </a:p>
        </p:txBody>
      </p:sp>
      <p:sp>
        <p:nvSpPr>
          <p:cNvPr id="3" name="Podnadpis 2">
            <a:extLst>
              <a:ext uri="{FF2B5EF4-FFF2-40B4-BE49-F238E27FC236}">
                <a16:creationId xmlns:a16="http://schemas.microsoft.com/office/drawing/2014/main" id="{F68B154D-6A00-4508-8C1B-D0B8C6FD2497}"/>
              </a:ext>
            </a:extLst>
          </p:cNvPr>
          <p:cNvSpPr>
            <a:spLocks noGrp="1"/>
          </p:cNvSpPr>
          <p:nvPr>
            <p:ph type="subTitle" idx="1"/>
          </p:nvPr>
        </p:nvSpPr>
        <p:spPr/>
        <p:txBody>
          <a:bodyPr/>
          <a:lstStyle/>
          <a:p>
            <a:r>
              <a:rPr lang="cs-CZ" dirty="0"/>
              <a:t>Trčková, Štiková, Menhartová, Holoubková</a:t>
            </a:r>
          </a:p>
          <a:p>
            <a:r>
              <a:rPr lang="cs-CZ" dirty="0"/>
              <a:t>Úvod do kognitivní a kulturní lingvistiky</a:t>
            </a:r>
          </a:p>
          <a:p>
            <a:r>
              <a:rPr lang="cs-CZ" dirty="0"/>
              <a:t>JKN, 1. ročník</a:t>
            </a:r>
          </a:p>
        </p:txBody>
      </p:sp>
      <p:sp>
        <p:nvSpPr>
          <p:cNvPr id="4" name="TextovéPole 3">
            <a:extLst>
              <a:ext uri="{FF2B5EF4-FFF2-40B4-BE49-F238E27FC236}">
                <a16:creationId xmlns:a16="http://schemas.microsoft.com/office/drawing/2014/main" id="{B0355B38-FA6A-534C-8E41-CCC55F835CAF}"/>
              </a:ext>
            </a:extLst>
          </p:cNvPr>
          <p:cNvSpPr txBox="1"/>
          <p:nvPr/>
        </p:nvSpPr>
        <p:spPr>
          <a:xfrm>
            <a:off x="1928865" y="5735637"/>
            <a:ext cx="8334269" cy="923330"/>
          </a:xfrm>
          <a:prstGeom prst="rect">
            <a:avLst/>
          </a:prstGeom>
          <a:noFill/>
        </p:spPr>
        <p:txBody>
          <a:bodyPr wrap="none" rtlCol="0">
            <a:spAutoFit/>
          </a:bodyPr>
          <a:lstStyle/>
          <a:p>
            <a:r>
              <a:rPr lang="cs-CZ" dirty="0"/>
              <a:t>Jak se vyvíjí myšlení dětí – když si osvojují jazyk. In: IMAIOVÁ, </a:t>
            </a:r>
            <a:r>
              <a:rPr lang="cs-CZ" dirty="0" err="1"/>
              <a:t>Macumi</a:t>
            </a:r>
            <a:r>
              <a:rPr lang="cs-CZ" dirty="0"/>
              <a:t>. </a:t>
            </a:r>
            <a:r>
              <a:rPr lang="cs-CZ" i="1" dirty="0"/>
              <a:t>Jazyk a myšlení</a:t>
            </a:r>
            <a:r>
              <a:rPr lang="cs-CZ" dirty="0"/>
              <a:t>. </a:t>
            </a:r>
          </a:p>
          <a:p>
            <a:r>
              <a:rPr lang="cs-CZ" dirty="0"/>
              <a:t>Univerzita Karlova: nakladatelství Karolinum, 2017, s. 75-101. ISBN 978-80-246-3694-8.</a:t>
            </a:r>
          </a:p>
          <a:p>
            <a:endParaRPr lang="cs-CZ" dirty="0"/>
          </a:p>
        </p:txBody>
      </p:sp>
      <p:sp>
        <p:nvSpPr>
          <p:cNvPr id="5" name="Obdélník 4">
            <a:extLst>
              <a:ext uri="{FF2B5EF4-FFF2-40B4-BE49-F238E27FC236}">
                <a16:creationId xmlns:a16="http://schemas.microsoft.com/office/drawing/2014/main" id="{D49BD430-FD36-154C-BBCD-8E06C955F6CA}"/>
              </a:ext>
            </a:extLst>
          </p:cNvPr>
          <p:cNvSpPr/>
          <p:nvPr/>
        </p:nvSpPr>
        <p:spPr>
          <a:xfrm>
            <a:off x="1390389" y="1402915"/>
            <a:ext cx="9340241" cy="1931684"/>
          </a:xfrm>
          <a:custGeom>
            <a:avLst/>
            <a:gdLst>
              <a:gd name="connsiteX0" fmla="*/ 0 w 9340241"/>
              <a:gd name="connsiteY0" fmla="*/ 0 h 1931684"/>
              <a:gd name="connsiteX1" fmla="*/ 573758 w 9340241"/>
              <a:gd name="connsiteY1" fmla="*/ 0 h 1931684"/>
              <a:gd name="connsiteX2" fmla="*/ 960711 w 9340241"/>
              <a:gd name="connsiteY2" fmla="*/ 0 h 1931684"/>
              <a:gd name="connsiteX3" fmla="*/ 1814675 w 9340241"/>
              <a:gd name="connsiteY3" fmla="*/ 0 h 1931684"/>
              <a:gd name="connsiteX4" fmla="*/ 2388433 w 9340241"/>
              <a:gd name="connsiteY4" fmla="*/ 0 h 1931684"/>
              <a:gd name="connsiteX5" fmla="*/ 2962191 w 9340241"/>
              <a:gd name="connsiteY5" fmla="*/ 0 h 1931684"/>
              <a:gd name="connsiteX6" fmla="*/ 3816156 w 9340241"/>
              <a:gd name="connsiteY6" fmla="*/ 0 h 1931684"/>
              <a:gd name="connsiteX7" fmla="*/ 4296511 w 9340241"/>
              <a:gd name="connsiteY7" fmla="*/ 0 h 1931684"/>
              <a:gd name="connsiteX8" fmla="*/ 5150476 w 9340241"/>
              <a:gd name="connsiteY8" fmla="*/ 0 h 1931684"/>
              <a:gd name="connsiteX9" fmla="*/ 6004441 w 9340241"/>
              <a:gd name="connsiteY9" fmla="*/ 0 h 1931684"/>
              <a:gd name="connsiteX10" fmla="*/ 6671601 w 9340241"/>
              <a:gd name="connsiteY10" fmla="*/ 0 h 1931684"/>
              <a:gd name="connsiteX11" fmla="*/ 7525566 w 9340241"/>
              <a:gd name="connsiteY11" fmla="*/ 0 h 1931684"/>
              <a:gd name="connsiteX12" fmla="*/ 8099323 w 9340241"/>
              <a:gd name="connsiteY12" fmla="*/ 0 h 1931684"/>
              <a:gd name="connsiteX13" fmla="*/ 8673081 w 9340241"/>
              <a:gd name="connsiteY13" fmla="*/ 0 h 1931684"/>
              <a:gd name="connsiteX14" fmla="*/ 9340241 w 9340241"/>
              <a:gd name="connsiteY14" fmla="*/ 0 h 1931684"/>
              <a:gd name="connsiteX15" fmla="*/ 9340241 w 9340241"/>
              <a:gd name="connsiteY15" fmla="*/ 624578 h 1931684"/>
              <a:gd name="connsiteX16" fmla="*/ 9340241 w 9340241"/>
              <a:gd name="connsiteY16" fmla="*/ 1268472 h 1931684"/>
              <a:gd name="connsiteX17" fmla="*/ 9340241 w 9340241"/>
              <a:gd name="connsiteY17" fmla="*/ 1931684 h 1931684"/>
              <a:gd name="connsiteX18" fmla="*/ 8579679 w 9340241"/>
              <a:gd name="connsiteY18" fmla="*/ 1931684 h 1931684"/>
              <a:gd name="connsiteX19" fmla="*/ 8192726 w 9340241"/>
              <a:gd name="connsiteY19" fmla="*/ 1931684 h 1931684"/>
              <a:gd name="connsiteX20" fmla="*/ 7712370 w 9340241"/>
              <a:gd name="connsiteY20" fmla="*/ 1931684 h 1931684"/>
              <a:gd name="connsiteX21" fmla="*/ 6858406 w 9340241"/>
              <a:gd name="connsiteY21" fmla="*/ 1931684 h 1931684"/>
              <a:gd name="connsiteX22" fmla="*/ 6191245 w 9340241"/>
              <a:gd name="connsiteY22" fmla="*/ 1931684 h 1931684"/>
              <a:gd name="connsiteX23" fmla="*/ 5710890 w 9340241"/>
              <a:gd name="connsiteY23" fmla="*/ 1931684 h 1931684"/>
              <a:gd name="connsiteX24" fmla="*/ 5043730 w 9340241"/>
              <a:gd name="connsiteY24" fmla="*/ 1931684 h 1931684"/>
              <a:gd name="connsiteX25" fmla="*/ 4656777 w 9340241"/>
              <a:gd name="connsiteY25" fmla="*/ 1931684 h 1931684"/>
              <a:gd name="connsiteX26" fmla="*/ 4269824 w 9340241"/>
              <a:gd name="connsiteY26" fmla="*/ 1931684 h 1931684"/>
              <a:gd name="connsiteX27" fmla="*/ 3602664 w 9340241"/>
              <a:gd name="connsiteY27" fmla="*/ 1931684 h 1931684"/>
              <a:gd name="connsiteX28" fmla="*/ 3122309 w 9340241"/>
              <a:gd name="connsiteY28" fmla="*/ 1931684 h 1931684"/>
              <a:gd name="connsiteX29" fmla="*/ 2361747 w 9340241"/>
              <a:gd name="connsiteY29" fmla="*/ 1931684 h 1931684"/>
              <a:gd name="connsiteX30" fmla="*/ 1881391 w 9340241"/>
              <a:gd name="connsiteY30" fmla="*/ 1931684 h 1931684"/>
              <a:gd name="connsiteX31" fmla="*/ 1120829 w 9340241"/>
              <a:gd name="connsiteY31" fmla="*/ 1931684 h 1931684"/>
              <a:gd name="connsiteX32" fmla="*/ 733876 w 9340241"/>
              <a:gd name="connsiteY32" fmla="*/ 1931684 h 1931684"/>
              <a:gd name="connsiteX33" fmla="*/ 0 w 9340241"/>
              <a:gd name="connsiteY33" fmla="*/ 1931684 h 1931684"/>
              <a:gd name="connsiteX34" fmla="*/ 0 w 9340241"/>
              <a:gd name="connsiteY34" fmla="*/ 1326423 h 1931684"/>
              <a:gd name="connsiteX35" fmla="*/ 0 w 9340241"/>
              <a:gd name="connsiteY35" fmla="*/ 643895 h 1931684"/>
              <a:gd name="connsiteX36" fmla="*/ 0 w 9340241"/>
              <a:gd name="connsiteY36" fmla="*/ 0 h 19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40241" h="1931684" extrusionOk="0">
                <a:moveTo>
                  <a:pt x="0" y="0"/>
                </a:moveTo>
                <a:cubicBezTo>
                  <a:pt x="276753" y="-20746"/>
                  <a:pt x="453803" y="17635"/>
                  <a:pt x="573758" y="0"/>
                </a:cubicBezTo>
                <a:cubicBezTo>
                  <a:pt x="693713" y="-17635"/>
                  <a:pt x="882771" y="-10024"/>
                  <a:pt x="960711" y="0"/>
                </a:cubicBezTo>
                <a:cubicBezTo>
                  <a:pt x="1038651" y="10024"/>
                  <a:pt x="1622838" y="-16159"/>
                  <a:pt x="1814675" y="0"/>
                </a:cubicBezTo>
                <a:cubicBezTo>
                  <a:pt x="2006512" y="16159"/>
                  <a:pt x="2233699" y="-10774"/>
                  <a:pt x="2388433" y="0"/>
                </a:cubicBezTo>
                <a:cubicBezTo>
                  <a:pt x="2543167" y="10774"/>
                  <a:pt x="2815035" y="103"/>
                  <a:pt x="2962191" y="0"/>
                </a:cubicBezTo>
                <a:cubicBezTo>
                  <a:pt x="3109347" y="-103"/>
                  <a:pt x="3479430" y="35076"/>
                  <a:pt x="3816156" y="0"/>
                </a:cubicBezTo>
                <a:cubicBezTo>
                  <a:pt x="4152882" y="-35076"/>
                  <a:pt x="4081185" y="-4277"/>
                  <a:pt x="4296511" y="0"/>
                </a:cubicBezTo>
                <a:cubicBezTo>
                  <a:pt x="4511838" y="4277"/>
                  <a:pt x="4863561" y="2659"/>
                  <a:pt x="5150476" y="0"/>
                </a:cubicBezTo>
                <a:cubicBezTo>
                  <a:pt x="5437391" y="-2659"/>
                  <a:pt x="5584786" y="-32142"/>
                  <a:pt x="6004441" y="0"/>
                </a:cubicBezTo>
                <a:cubicBezTo>
                  <a:pt x="6424096" y="32142"/>
                  <a:pt x="6340245" y="2299"/>
                  <a:pt x="6671601" y="0"/>
                </a:cubicBezTo>
                <a:cubicBezTo>
                  <a:pt x="7002957" y="-2299"/>
                  <a:pt x="7156624" y="-39208"/>
                  <a:pt x="7525566" y="0"/>
                </a:cubicBezTo>
                <a:cubicBezTo>
                  <a:pt x="7894508" y="39208"/>
                  <a:pt x="7935411" y="-6611"/>
                  <a:pt x="8099323" y="0"/>
                </a:cubicBezTo>
                <a:cubicBezTo>
                  <a:pt x="8263235" y="6611"/>
                  <a:pt x="8461906" y="-7815"/>
                  <a:pt x="8673081" y="0"/>
                </a:cubicBezTo>
                <a:cubicBezTo>
                  <a:pt x="8884256" y="7815"/>
                  <a:pt x="9055400" y="24715"/>
                  <a:pt x="9340241" y="0"/>
                </a:cubicBezTo>
                <a:cubicBezTo>
                  <a:pt x="9336790" y="261929"/>
                  <a:pt x="9311893" y="360016"/>
                  <a:pt x="9340241" y="624578"/>
                </a:cubicBezTo>
                <a:cubicBezTo>
                  <a:pt x="9368589" y="889140"/>
                  <a:pt x="9311068" y="1103021"/>
                  <a:pt x="9340241" y="1268472"/>
                </a:cubicBezTo>
                <a:cubicBezTo>
                  <a:pt x="9369414" y="1433923"/>
                  <a:pt x="9362418" y="1723871"/>
                  <a:pt x="9340241" y="1931684"/>
                </a:cubicBezTo>
                <a:cubicBezTo>
                  <a:pt x="9069908" y="1919430"/>
                  <a:pt x="8774403" y="1964837"/>
                  <a:pt x="8579679" y="1931684"/>
                </a:cubicBezTo>
                <a:cubicBezTo>
                  <a:pt x="8384955" y="1898531"/>
                  <a:pt x="8287077" y="1930701"/>
                  <a:pt x="8192726" y="1931684"/>
                </a:cubicBezTo>
                <a:cubicBezTo>
                  <a:pt x="8098375" y="1932667"/>
                  <a:pt x="7927819" y="1926099"/>
                  <a:pt x="7712370" y="1931684"/>
                </a:cubicBezTo>
                <a:cubicBezTo>
                  <a:pt x="7496921" y="1937269"/>
                  <a:pt x="7147400" y="1961753"/>
                  <a:pt x="6858406" y="1931684"/>
                </a:cubicBezTo>
                <a:cubicBezTo>
                  <a:pt x="6569412" y="1901615"/>
                  <a:pt x="6521680" y="1960620"/>
                  <a:pt x="6191245" y="1931684"/>
                </a:cubicBezTo>
                <a:cubicBezTo>
                  <a:pt x="5860810" y="1902748"/>
                  <a:pt x="5923524" y="1949241"/>
                  <a:pt x="5710890" y="1931684"/>
                </a:cubicBezTo>
                <a:cubicBezTo>
                  <a:pt x="5498257" y="1914127"/>
                  <a:pt x="5264718" y="1927208"/>
                  <a:pt x="5043730" y="1931684"/>
                </a:cubicBezTo>
                <a:cubicBezTo>
                  <a:pt x="4822742" y="1936160"/>
                  <a:pt x="4740463" y="1917068"/>
                  <a:pt x="4656777" y="1931684"/>
                </a:cubicBezTo>
                <a:cubicBezTo>
                  <a:pt x="4573091" y="1946300"/>
                  <a:pt x="4364279" y="1928461"/>
                  <a:pt x="4269824" y="1931684"/>
                </a:cubicBezTo>
                <a:cubicBezTo>
                  <a:pt x="4175369" y="1934907"/>
                  <a:pt x="3813670" y="1909706"/>
                  <a:pt x="3602664" y="1931684"/>
                </a:cubicBezTo>
                <a:cubicBezTo>
                  <a:pt x="3391658" y="1953662"/>
                  <a:pt x="3231673" y="1915915"/>
                  <a:pt x="3122309" y="1931684"/>
                </a:cubicBezTo>
                <a:cubicBezTo>
                  <a:pt x="3012946" y="1947453"/>
                  <a:pt x="2694541" y="1922402"/>
                  <a:pt x="2361747" y="1931684"/>
                </a:cubicBezTo>
                <a:cubicBezTo>
                  <a:pt x="2028953" y="1940966"/>
                  <a:pt x="1989756" y="1934322"/>
                  <a:pt x="1881391" y="1931684"/>
                </a:cubicBezTo>
                <a:cubicBezTo>
                  <a:pt x="1773026" y="1929046"/>
                  <a:pt x="1442252" y="1898302"/>
                  <a:pt x="1120829" y="1931684"/>
                </a:cubicBezTo>
                <a:cubicBezTo>
                  <a:pt x="799406" y="1965066"/>
                  <a:pt x="830485" y="1938421"/>
                  <a:pt x="733876" y="1931684"/>
                </a:cubicBezTo>
                <a:cubicBezTo>
                  <a:pt x="637267" y="1924947"/>
                  <a:pt x="311959" y="1939714"/>
                  <a:pt x="0" y="1931684"/>
                </a:cubicBezTo>
                <a:cubicBezTo>
                  <a:pt x="-21084" y="1760625"/>
                  <a:pt x="9799" y="1622808"/>
                  <a:pt x="0" y="1326423"/>
                </a:cubicBezTo>
                <a:cubicBezTo>
                  <a:pt x="-9799" y="1030038"/>
                  <a:pt x="28137" y="821045"/>
                  <a:pt x="0" y="643895"/>
                </a:cubicBezTo>
                <a:cubicBezTo>
                  <a:pt x="-28137" y="466745"/>
                  <a:pt x="-30188" y="258214"/>
                  <a:pt x="0" y="0"/>
                </a:cubicBezTo>
                <a:close/>
              </a:path>
            </a:pathLst>
          </a:custGeom>
          <a:noFill/>
          <a:ln w="3175">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83635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dirty="0"/>
              <a:t>Jazyk a pochopení počtu</a:t>
            </a:r>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200" y="1491916"/>
            <a:ext cx="7723828" cy="4685047"/>
          </a:xfrm>
        </p:spPr>
        <p:txBody>
          <a:bodyPr>
            <a:noAutofit/>
          </a:bodyPr>
          <a:lstStyle/>
          <a:p>
            <a:r>
              <a:rPr lang="cs-CZ" sz="2400" dirty="0"/>
              <a:t>jako první děti obvykle pochopí, že </a:t>
            </a:r>
            <a:r>
              <a:rPr lang="cs-CZ" sz="2400" i="1" dirty="0"/>
              <a:t>jedna, dvě, tři</a:t>
            </a:r>
            <a:r>
              <a:rPr lang="cs-CZ" sz="2400" dirty="0"/>
              <a:t> jsou slova k označení počtu</a:t>
            </a:r>
          </a:p>
          <a:p>
            <a:r>
              <a:rPr lang="cs-CZ" sz="2400" dirty="0"/>
              <a:t>nemají ale jasno v tom, o jaký počet přesně jde</a:t>
            </a:r>
          </a:p>
          <a:p>
            <a:r>
              <a:rPr lang="cs-CZ" sz="2400" dirty="0"/>
              <a:t>nejprve se naučí, že </a:t>
            </a:r>
            <a:r>
              <a:rPr lang="cs-CZ" sz="2400" i="1" dirty="0"/>
              <a:t>jedna</a:t>
            </a:r>
            <a:r>
              <a:rPr lang="cs-CZ" sz="2400" dirty="0"/>
              <a:t> odpovídá právě jedné věci, pak že </a:t>
            </a:r>
            <a:r>
              <a:rPr lang="cs-CZ" sz="2400" i="1" dirty="0"/>
              <a:t>dva</a:t>
            </a:r>
            <a:r>
              <a:rPr lang="cs-CZ" sz="2400" dirty="0"/>
              <a:t> odpovídá páru atd. </a:t>
            </a:r>
          </a:p>
          <a:p>
            <a:r>
              <a:rPr lang="cs-CZ" sz="2400" dirty="0"/>
              <a:t>po pochopení slova </a:t>
            </a:r>
            <a:r>
              <a:rPr lang="cs-CZ" sz="2400" i="1" dirty="0"/>
              <a:t>tři</a:t>
            </a:r>
            <a:r>
              <a:rPr lang="cs-CZ" sz="2400" dirty="0"/>
              <a:t> už to jde samo – brzy na to pochopí, že 8 a 9 nebo 1000 a 1001 odkazují k různým počtům</a:t>
            </a:r>
          </a:p>
          <a:p>
            <a:r>
              <a:rPr lang="cs-CZ" sz="2400" dirty="0"/>
              <a:t>posuzovat </a:t>
            </a:r>
            <a:r>
              <a:rPr lang="cs-CZ" sz="2400" b="1" dirty="0"/>
              <a:t>hrubé množství </a:t>
            </a:r>
            <a:r>
              <a:rPr lang="cs-CZ" sz="2400" dirty="0"/>
              <a:t>dokážou i např. holubi, myši a šimpanzi</a:t>
            </a:r>
          </a:p>
          <a:p>
            <a:r>
              <a:rPr lang="cs-CZ" sz="2400" dirty="0"/>
              <a:t>existují jazyky, které nemají pojmenování pro vyjádření vysokých čísel – mluvčí těchto jazyků chápou počty jako malé děti a výše zmíněná zvířata</a:t>
            </a:r>
            <a:endParaRPr lang="cs-CZ" sz="2000" dirty="0"/>
          </a:p>
        </p:txBody>
      </p:sp>
      <p:pic>
        <p:nvPicPr>
          <p:cNvPr id="5124" name="Picture 4" descr="Numbers wallpaper Stock Vector | Adobe Stock">
            <a:extLst>
              <a:ext uri="{FF2B5EF4-FFF2-40B4-BE49-F238E27FC236}">
                <a16:creationId xmlns:a16="http://schemas.microsoft.com/office/drawing/2014/main" id="{AAF0C27D-2C28-9C47-9A3F-7350DFB3C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028"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5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dirty="0"/>
              <a:t>Jazyk mění pohled na vztahy mezi věcmi</a:t>
            </a:r>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200" y="1491916"/>
            <a:ext cx="7723828" cy="4685047"/>
          </a:xfrm>
        </p:spPr>
        <p:txBody>
          <a:bodyPr>
            <a:noAutofit/>
          </a:bodyPr>
          <a:lstStyle/>
          <a:p>
            <a:r>
              <a:rPr lang="cs-CZ" sz="2400" dirty="0"/>
              <a:t>chápání prostorových vztahů a orientace v prostoru</a:t>
            </a:r>
          </a:p>
          <a:p>
            <a:pPr marL="0" indent="0" algn="ctr">
              <a:spcBef>
                <a:spcPts val="3000"/>
              </a:spcBef>
              <a:spcAft>
                <a:spcPts val="1800"/>
              </a:spcAft>
              <a:buNone/>
            </a:pPr>
            <a:r>
              <a:rPr lang="cs-CZ" sz="3000" dirty="0">
                <a:latin typeface="+mj-lt"/>
              </a:rPr>
              <a:t>VZTAHY MEZI VĚCMI</a:t>
            </a:r>
          </a:p>
          <a:p>
            <a:r>
              <a:rPr lang="cs-CZ" sz="2400" dirty="0"/>
              <a:t>chápání 2 věcí jako stejných nebo podobných</a:t>
            </a:r>
          </a:p>
          <a:p>
            <a:r>
              <a:rPr lang="cs-CZ" sz="2400" dirty="0"/>
              <a:t>slova nahoře, dole, uprostřed, před, za, vlevo, vpravo odkazují ke vztahům mezi věcmi (ne ke konkrétním věcem)</a:t>
            </a:r>
          </a:p>
          <a:p>
            <a:r>
              <a:rPr lang="cs-CZ" sz="2400" dirty="0">
                <a:sym typeface="Wingdings" panose="05000000000000000000" pitchFamily="2" charset="2"/>
              </a:rPr>
              <a:t>pro posouzení, co je stejné jsou důležité vztahy mezi věcmi (ne identičnost věcí)</a:t>
            </a:r>
          </a:p>
          <a:p>
            <a:r>
              <a:rPr lang="cs-CZ" sz="2400" dirty="0">
                <a:sym typeface="Wingdings" panose="05000000000000000000" pitchFamily="2" charset="2"/>
              </a:rPr>
              <a:t>př. krabice</a:t>
            </a:r>
          </a:p>
          <a:p>
            <a:r>
              <a:rPr lang="cs-CZ" sz="2400" dirty="0"/>
              <a:t>slova mění způsob chápání z konkrétní úrovně věcí na abstraktní úroveň vztahů</a:t>
            </a:r>
            <a:endParaRPr lang="cs-CZ" sz="2400" dirty="0">
              <a:highlight>
                <a:srgbClr val="FFFF00"/>
              </a:highlight>
            </a:endParaRPr>
          </a:p>
        </p:txBody>
      </p:sp>
      <p:pic>
        <p:nvPicPr>
          <p:cNvPr id="30" name="Obrázek 29">
            <a:extLst>
              <a:ext uri="{FF2B5EF4-FFF2-40B4-BE49-F238E27FC236}">
                <a16:creationId xmlns:a16="http://schemas.microsoft.com/office/drawing/2014/main" id="{39FE37A7-6E98-458D-A861-6C20B563E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680" y="2913612"/>
            <a:ext cx="3263351" cy="3263351"/>
          </a:xfrm>
          <a:prstGeom prst="rect">
            <a:avLst/>
          </a:prstGeom>
        </p:spPr>
      </p:pic>
      <p:pic>
        <p:nvPicPr>
          <p:cNvPr id="35" name="Obrázek 34">
            <a:extLst>
              <a:ext uri="{FF2B5EF4-FFF2-40B4-BE49-F238E27FC236}">
                <a16:creationId xmlns:a16="http://schemas.microsoft.com/office/drawing/2014/main" id="{ED74C469-50B8-4A63-8C2A-447ABE31F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908" y="2323509"/>
            <a:ext cx="1630376" cy="1183471"/>
          </a:xfrm>
          <a:prstGeom prst="rect">
            <a:avLst/>
          </a:prstGeom>
        </p:spPr>
      </p:pic>
      <p:pic>
        <p:nvPicPr>
          <p:cNvPr id="41" name="Obrázek 40">
            <a:extLst>
              <a:ext uri="{FF2B5EF4-FFF2-40B4-BE49-F238E27FC236}">
                <a16:creationId xmlns:a16="http://schemas.microsoft.com/office/drawing/2014/main" id="{C0FA7205-F887-4F14-9426-5F0A43475807}"/>
              </a:ext>
            </a:extLst>
          </p:cNvPr>
          <p:cNvPicPr>
            <a:picLocks noChangeAspect="1"/>
          </p:cNvPicPr>
          <p:nvPr/>
        </p:nvPicPr>
        <p:blipFill>
          <a:blip r:embed="rId5"/>
          <a:stretch>
            <a:fillRect/>
          </a:stretch>
        </p:blipFill>
        <p:spPr>
          <a:xfrm>
            <a:off x="9523236" y="2486937"/>
            <a:ext cx="2069855" cy="1446888"/>
          </a:xfrm>
          <a:prstGeom prst="rect">
            <a:avLst/>
          </a:prstGeom>
        </p:spPr>
      </p:pic>
    </p:spTree>
    <p:extLst>
      <p:ext uri="{BB962C8B-B14F-4D97-AF65-F5344CB8AC3E}">
        <p14:creationId xmlns:p14="http://schemas.microsoft.com/office/powerpoint/2010/main" val="48752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dirty="0"/>
              <a:t>ORIENTACE V PROSTORU</a:t>
            </a:r>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199" y="1825624"/>
            <a:ext cx="5838475" cy="4895215"/>
          </a:xfrm>
        </p:spPr>
        <p:txBody>
          <a:bodyPr>
            <a:normAutofit/>
          </a:bodyPr>
          <a:lstStyle/>
          <a:p>
            <a:r>
              <a:rPr lang="cs-CZ" sz="2400" dirty="0"/>
              <a:t>podle délky stěn + rozlišení, co je vzhledem k nim vlevo a co vpravo</a:t>
            </a:r>
          </a:p>
          <a:p>
            <a:r>
              <a:rPr lang="cs-CZ" sz="2400" dirty="0"/>
              <a:t>dospělí – 50 na 50</a:t>
            </a:r>
          </a:p>
          <a:p>
            <a:r>
              <a:rPr lang="cs-CZ" sz="2400" dirty="0"/>
              <a:t>1 krátká stěna nabarvená na černo</a:t>
            </a:r>
            <a:endParaRPr lang="cs-CZ" dirty="0"/>
          </a:p>
          <a:p>
            <a:pPr lvl="1"/>
            <a:r>
              <a:rPr lang="cs-CZ" dirty="0"/>
              <a:t>dospělí – 100 %</a:t>
            </a:r>
          </a:p>
          <a:p>
            <a:pPr lvl="1"/>
            <a:r>
              <a:rPr lang="cs-CZ" dirty="0"/>
              <a:t>2 leté děti – 50 na 50</a:t>
            </a:r>
          </a:p>
          <a:p>
            <a:pPr lvl="1"/>
            <a:r>
              <a:rPr lang="cs-CZ" dirty="0"/>
              <a:t>4 leté děti – jako dospělí, pokud umí používat slova vpravo a vlevo</a:t>
            </a:r>
          </a:p>
          <a:p>
            <a:pPr lvl="1"/>
            <a:r>
              <a:rPr lang="cs-CZ" sz="2400" dirty="0"/>
              <a:t>dospělí bez používání jazyka – 50 na 50</a:t>
            </a:r>
            <a:endParaRPr lang="cs-CZ" dirty="0"/>
          </a:p>
          <a:p>
            <a:pPr marL="228600" lvl="1"/>
            <a:r>
              <a:rPr lang="cs-CZ" dirty="0"/>
              <a:t>vliv znalosti těchto slov na způsob hledání věcí v prostoru</a:t>
            </a:r>
          </a:p>
        </p:txBody>
      </p:sp>
      <p:sp>
        <p:nvSpPr>
          <p:cNvPr id="9" name="Nadpis 3">
            <a:extLst>
              <a:ext uri="{FF2B5EF4-FFF2-40B4-BE49-F238E27FC236}">
                <a16:creationId xmlns:a16="http://schemas.microsoft.com/office/drawing/2014/main" id="{6825001D-CE47-44D2-A27A-72E87E813F99}"/>
              </a:ext>
            </a:extLst>
          </p:cNvPr>
          <p:cNvSpPr txBox="1">
            <a:spLocks/>
          </p:cNvSpPr>
          <p:nvPr/>
        </p:nvSpPr>
        <p:spPr>
          <a:xfrm>
            <a:off x="6134100" y="365124"/>
            <a:ext cx="5219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2400" dirty="0"/>
          </a:p>
        </p:txBody>
      </p:sp>
      <p:pic>
        <p:nvPicPr>
          <p:cNvPr id="18" name="Obrázek 17">
            <a:extLst>
              <a:ext uri="{FF2B5EF4-FFF2-40B4-BE49-F238E27FC236}">
                <a16:creationId xmlns:a16="http://schemas.microsoft.com/office/drawing/2014/main" id="{D00E732C-B401-4DB7-9C2C-0519AFBBF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675" y="2448502"/>
            <a:ext cx="5010849" cy="3105583"/>
          </a:xfrm>
          <a:prstGeom prst="rect">
            <a:avLst/>
          </a:prstGeom>
        </p:spPr>
      </p:pic>
    </p:spTree>
    <p:extLst>
      <p:ext uri="{BB962C8B-B14F-4D97-AF65-F5344CB8AC3E}">
        <p14:creationId xmlns:p14="http://schemas.microsoft.com/office/powerpoint/2010/main" val="97324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AB75C-5ED4-4B0A-B8A7-F8DE1760B3A9}"/>
              </a:ext>
            </a:extLst>
          </p:cNvPr>
          <p:cNvSpPr>
            <a:spLocks noGrp="1"/>
          </p:cNvSpPr>
          <p:nvPr>
            <p:ph type="title"/>
          </p:nvPr>
        </p:nvSpPr>
        <p:spPr/>
        <p:txBody>
          <a:bodyPr>
            <a:normAutofit/>
          </a:bodyPr>
          <a:lstStyle/>
          <a:p>
            <a:pPr algn="ctr"/>
            <a:r>
              <a:rPr lang="cs-CZ" sz="3600" dirty="0"/>
              <a:t>RELATIVNÍ VS. ABSOLUTNÍ VYJÁDŘENÍ ČI URČENÍ PROSTOROVÝCH VZTAHŮ</a:t>
            </a:r>
          </a:p>
        </p:txBody>
      </p:sp>
      <p:sp>
        <p:nvSpPr>
          <p:cNvPr id="3" name="Zástupný obsah 2">
            <a:extLst>
              <a:ext uri="{FF2B5EF4-FFF2-40B4-BE49-F238E27FC236}">
                <a16:creationId xmlns:a16="http://schemas.microsoft.com/office/drawing/2014/main" id="{CFCE32D5-DB7D-493D-B628-EDD2B6F5DF1A}"/>
              </a:ext>
            </a:extLst>
          </p:cNvPr>
          <p:cNvSpPr>
            <a:spLocks noGrp="1"/>
          </p:cNvSpPr>
          <p:nvPr>
            <p:ph sz="half" idx="1"/>
          </p:nvPr>
        </p:nvSpPr>
        <p:spPr>
          <a:xfrm>
            <a:off x="838200" y="1825625"/>
            <a:ext cx="6096000" cy="4351338"/>
          </a:xfrm>
        </p:spPr>
        <p:txBody>
          <a:bodyPr>
            <a:noAutofit/>
          </a:bodyPr>
          <a:lstStyle/>
          <a:p>
            <a:r>
              <a:rPr lang="cs-CZ" sz="2400" b="1" dirty="0"/>
              <a:t>relativní </a:t>
            </a:r>
            <a:r>
              <a:rPr lang="cs-CZ" sz="2400" dirty="0"/>
              <a:t>– srovnají předměty vzhledem k L a P ruce</a:t>
            </a:r>
          </a:p>
          <a:p>
            <a:r>
              <a:rPr lang="cs-CZ" sz="2400" b="1" dirty="0"/>
              <a:t>absolutní</a:t>
            </a:r>
            <a:r>
              <a:rPr lang="cs-CZ" sz="2400" dirty="0"/>
              <a:t> – srovnají předměty vzhledem ke světovým stranám</a:t>
            </a:r>
          </a:p>
          <a:p>
            <a:r>
              <a:rPr lang="cs-CZ" sz="2400" dirty="0"/>
              <a:t>př. kalíšky (skořápky)</a:t>
            </a:r>
          </a:p>
          <a:p>
            <a:endParaRPr lang="cs-CZ" sz="2400" dirty="0"/>
          </a:p>
          <a:p>
            <a:r>
              <a:rPr lang="cs-CZ" sz="2400" dirty="0"/>
              <a:t>děti si relativní vyjádření (vpravo, vlevo) osvojují až kolem 5, 6 roku</a:t>
            </a:r>
          </a:p>
          <a:p>
            <a:r>
              <a:rPr lang="cs-CZ" sz="2400" dirty="0"/>
              <a:t>před tím, než si děti osvojí jazyk, který využívá relativní způsob vyjádření prostorových vztahů, chápou pozice věcí v prostoru podle absolutního rámce</a:t>
            </a:r>
          </a:p>
        </p:txBody>
      </p:sp>
      <p:pic>
        <p:nvPicPr>
          <p:cNvPr id="6" name="Zástupný obsah 5" descr="Obsah obrázku interiér, mikrofon&#10;&#10;Popis byl vytvořen automaticky">
            <a:extLst>
              <a:ext uri="{FF2B5EF4-FFF2-40B4-BE49-F238E27FC236}">
                <a16:creationId xmlns:a16="http://schemas.microsoft.com/office/drawing/2014/main" id="{0A994347-0FD0-44C7-936F-BB0E6073EA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4200" y="2591594"/>
            <a:ext cx="4699000" cy="2819400"/>
          </a:xfrm>
        </p:spPr>
      </p:pic>
    </p:spTree>
    <p:extLst>
      <p:ext uri="{BB962C8B-B14F-4D97-AF65-F5344CB8AC3E}">
        <p14:creationId xmlns:p14="http://schemas.microsoft.com/office/powerpoint/2010/main" val="105101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101113-DBCE-4306-B22F-769491DAE51F}"/>
              </a:ext>
            </a:extLst>
          </p:cNvPr>
          <p:cNvSpPr>
            <a:spLocks noGrp="1"/>
          </p:cNvSpPr>
          <p:nvPr>
            <p:ph type="title"/>
          </p:nvPr>
        </p:nvSpPr>
        <p:spPr/>
        <p:txBody>
          <a:bodyPr/>
          <a:lstStyle/>
          <a:p>
            <a:pPr algn="ctr"/>
            <a:r>
              <a:rPr lang="cs-CZ" dirty="0"/>
              <a:t>Jak jazyk ovlivňuje chápání</a:t>
            </a:r>
          </a:p>
        </p:txBody>
      </p:sp>
      <p:sp>
        <p:nvSpPr>
          <p:cNvPr id="3" name="Zástupný obsah 2">
            <a:extLst>
              <a:ext uri="{FF2B5EF4-FFF2-40B4-BE49-F238E27FC236}">
                <a16:creationId xmlns:a16="http://schemas.microsoft.com/office/drawing/2014/main" id="{003A7478-40D1-4CE9-BCB6-5E9A70F7B2C6}"/>
              </a:ext>
            </a:extLst>
          </p:cNvPr>
          <p:cNvSpPr>
            <a:spLocks noGrp="1"/>
          </p:cNvSpPr>
          <p:nvPr>
            <p:ph idx="1"/>
          </p:nvPr>
        </p:nvSpPr>
        <p:spPr>
          <a:xfrm>
            <a:off x="838200" y="1578279"/>
            <a:ext cx="10515600" cy="1540702"/>
          </a:xfrm>
        </p:spPr>
        <p:txBody>
          <a:bodyPr/>
          <a:lstStyle/>
          <a:p>
            <a:pPr marL="0" indent="0">
              <a:buNone/>
            </a:pPr>
            <a:endParaRPr lang="cs-CZ" dirty="0"/>
          </a:p>
          <a:p>
            <a:pPr marL="0" indent="0" algn="ctr">
              <a:buNone/>
            </a:pPr>
            <a:r>
              <a:rPr lang="cs-CZ" sz="3600" dirty="0">
                <a:latin typeface="+mj-lt"/>
              </a:rPr>
              <a:t>SKARTOVÁNÍ NEPOTŘEBNÝCH INFORMACÍ</a:t>
            </a:r>
          </a:p>
          <a:p>
            <a:endParaRPr lang="cs-CZ" sz="2400" dirty="0"/>
          </a:p>
        </p:txBody>
      </p:sp>
      <p:sp>
        <p:nvSpPr>
          <p:cNvPr id="4" name="TextovéPole 3">
            <a:extLst>
              <a:ext uri="{FF2B5EF4-FFF2-40B4-BE49-F238E27FC236}">
                <a16:creationId xmlns:a16="http://schemas.microsoft.com/office/drawing/2014/main" id="{A5D2380A-C16E-4C2F-8DCA-D634AF50C6EB}"/>
              </a:ext>
            </a:extLst>
          </p:cNvPr>
          <p:cNvSpPr txBox="1"/>
          <p:nvPr/>
        </p:nvSpPr>
        <p:spPr>
          <a:xfrm>
            <a:off x="838200" y="3118981"/>
            <a:ext cx="7028145" cy="2308324"/>
          </a:xfrm>
          <a:prstGeom prst="rect">
            <a:avLst/>
          </a:prstGeom>
          <a:noFill/>
        </p:spPr>
        <p:txBody>
          <a:bodyPr wrap="square" rtlCol="0">
            <a:spAutoFit/>
          </a:bodyPr>
          <a:lstStyle/>
          <a:p>
            <a:pPr marL="342900" indent="-342900">
              <a:buFont typeface="Arial" panose="020B0604020202020204" pitchFamily="34" charset="0"/>
              <a:buChar char="•"/>
            </a:pPr>
            <a:r>
              <a:rPr lang="cs-CZ" sz="2400" dirty="0"/>
              <a:t>Množství informací, které člověk dokáže zpracovat, je omezené</a:t>
            </a:r>
          </a:p>
          <a:p>
            <a:pPr marL="342900" indent="-342900">
              <a:buFont typeface="Arial" panose="020B0604020202020204" pitchFamily="34" charset="0"/>
              <a:buChar char="•"/>
            </a:pPr>
            <a:r>
              <a:rPr lang="cs-CZ" sz="2400" dirty="0"/>
              <a:t>Pro zpracování informací a efektivní získávání znalostí je zásadní naučit se věnovat pozornost jen podstatným informacím a odhlížet od těch nepodstatných</a:t>
            </a:r>
          </a:p>
        </p:txBody>
      </p:sp>
      <p:pic>
        <p:nvPicPr>
          <p:cNvPr id="6" name="Obrázek 5" descr="Obsah obrázku text, osoba, interiér, přenosný počítač&#10;&#10;Popis byl vytvořen automaticky">
            <a:extLst>
              <a:ext uri="{FF2B5EF4-FFF2-40B4-BE49-F238E27FC236}">
                <a16:creationId xmlns:a16="http://schemas.microsoft.com/office/drawing/2014/main" id="{B3E55FB3-046E-4786-A0B9-2B63077C2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345" y="2903842"/>
            <a:ext cx="3670994" cy="3059162"/>
          </a:xfrm>
          <a:prstGeom prst="rect">
            <a:avLst/>
          </a:prstGeom>
        </p:spPr>
      </p:pic>
    </p:spTree>
    <p:extLst>
      <p:ext uri="{BB962C8B-B14F-4D97-AF65-F5344CB8AC3E}">
        <p14:creationId xmlns:p14="http://schemas.microsoft.com/office/powerpoint/2010/main" val="21771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750"/>
                                        <p:tgtEl>
                                          <p:spTgt spid="6"/>
                                        </p:tgtEl>
                                      </p:cBhvr>
                                    </p:animEffect>
                                    <p:set>
                                      <p:cBhvr>
                                        <p:cTn id="12" dur="1" fill="hold">
                                          <p:stCondLst>
                                            <p:cond delay="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A904B-3EDF-4632-A45F-363EA4AF9ED9}"/>
              </a:ext>
            </a:extLst>
          </p:cNvPr>
          <p:cNvSpPr>
            <a:spLocks noGrp="1"/>
          </p:cNvSpPr>
          <p:nvPr>
            <p:ph type="title"/>
          </p:nvPr>
        </p:nvSpPr>
        <p:spPr/>
        <p:txBody>
          <a:bodyPr/>
          <a:lstStyle/>
          <a:p>
            <a:pPr algn="ctr"/>
            <a:r>
              <a:rPr lang="cs-CZ" sz="3600"/>
              <a:t>CHÁPÁNÍ</a:t>
            </a:r>
            <a:r>
              <a:rPr lang="cs-CZ"/>
              <a:t> </a:t>
            </a:r>
            <a:r>
              <a:rPr lang="cs-CZ" sz="3600"/>
              <a:t>ABSTRAKTNÍCH</a:t>
            </a:r>
            <a:r>
              <a:rPr lang="cs-CZ"/>
              <a:t> </a:t>
            </a:r>
            <a:r>
              <a:rPr lang="cs-CZ" sz="3600"/>
              <a:t>PODOBNOSTÍ</a:t>
            </a:r>
            <a:endParaRPr lang="cs-CZ" dirty="0"/>
          </a:p>
        </p:txBody>
      </p:sp>
      <p:sp>
        <p:nvSpPr>
          <p:cNvPr id="3" name="Zástupný obsah 2">
            <a:extLst>
              <a:ext uri="{FF2B5EF4-FFF2-40B4-BE49-F238E27FC236}">
                <a16:creationId xmlns:a16="http://schemas.microsoft.com/office/drawing/2014/main" id="{E166410B-3FEF-4B90-A41D-D58472C86F30}"/>
              </a:ext>
            </a:extLst>
          </p:cNvPr>
          <p:cNvSpPr>
            <a:spLocks noGrp="1"/>
          </p:cNvSpPr>
          <p:nvPr>
            <p:ph idx="1"/>
          </p:nvPr>
        </p:nvSpPr>
        <p:spPr>
          <a:xfrm>
            <a:off x="838200" y="1825624"/>
            <a:ext cx="7441504" cy="2909213"/>
          </a:xfrm>
        </p:spPr>
        <p:txBody>
          <a:bodyPr>
            <a:normAutofit/>
          </a:bodyPr>
          <a:lstStyle/>
          <a:p>
            <a:r>
              <a:rPr lang="cs-CZ" sz="2400" dirty="0"/>
              <a:t>Pro používání jazyka je nutné překročit úroveň fyzické podobnosti, která je pro nás silným podnětem, a zaměřit se na vztahy mezi věcmi</a:t>
            </a:r>
          </a:p>
          <a:p>
            <a:endParaRPr lang="cs-CZ" sz="2400" dirty="0"/>
          </a:p>
          <a:p>
            <a:r>
              <a:rPr lang="cs-CZ" sz="2400" dirty="0"/>
              <a:t>Základ figurativního jazyka – chápání podobnosti </a:t>
            </a:r>
            <a:br>
              <a:rPr lang="cs-CZ" sz="2400" dirty="0"/>
            </a:br>
            <a:r>
              <a:rPr lang="cs-CZ" sz="2400" dirty="0"/>
              <a:t>věcí, které jsou různé, ale mají stejné vztahy:</a:t>
            </a:r>
          </a:p>
          <a:p>
            <a:pPr marL="914400" lvl="2" indent="0">
              <a:buNone/>
            </a:pPr>
            <a:r>
              <a:rPr lang="cs-CZ" i="1" dirty="0"/>
              <a:t>Kniha je pro mozek tou nejlepší stravou</a:t>
            </a:r>
          </a:p>
          <a:p>
            <a:pPr marL="914400" lvl="2" indent="0">
              <a:buNone/>
            </a:pPr>
            <a:endParaRPr lang="cs-CZ" i="1" dirty="0"/>
          </a:p>
          <a:p>
            <a:pPr marL="914400" lvl="2" indent="0">
              <a:buNone/>
            </a:pPr>
            <a:endParaRPr lang="cs-CZ" i="1" dirty="0"/>
          </a:p>
          <a:p>
            <a:pPr marL="914400" lvl="2" indent="0">
              <a:buNone/>
            </a:pPr>
            <a:endParaRPr lang="cs-CZ" i="1" dirty="0"/>
          </a:p>
          <a:p>
            <a:pPr marL="914400" lvl="2" indent="0">
              <a:buNone/>
            </a:pPr>
            <a:endParaRPr lang="cs-CZ" i="1" dirty="0"/>
          </a:p>
        </p:txBody>
      </p:sp>
      <p:pic>
        <p:nvPicPr>
          <p:cNvPr id="5" name="Obrázek 4">
            <a:extLst>
              <a:ext uri="{FF2B5EF4-FFF2-40B4-BE49-F238E27FC236}">
                <a16:creationId xmlns:a16="http://schemas.microsoft.com/office/drawing/2014/main" id="{3DBA2A1D-20FD-4770-85EF-60FA6E136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153" y="2095850"/>
            <a:ext cx="3987583" cy="3803909"/>
          </a:xfrm>
          <a:prstGeom prst="rect">
            <a:avLst/>
          </a:prstGeom>
        </p:spPr>
      </p:pic>
      <p:sp>
        <p:nvSpPr>
          <p:cNvPr id="6" name="TextovéPole 5">
            <a:extLst>
              <a:ext uri="{FF2B5EF4-FFF2-40B4-BE49-F238E27FC236}">
                <a16:creationId xmlns:a16="http://schemas.microsoft.com/office/drawing/2014/main" id="{1864FDE6-2F80-45FE-A1ED-33E0A7781D7D}"/>
              </a:ext>
            </a:extLst>
          </p:cNvPr>
          <p:cNvSpPr txBox="1"/>
          <p:nvPr/>
        </p:nvSpPr>
        <p:spPr>
          <a:xfrm>
            <a:off x="739035" y="4972833"/>
            <a:ext cx="10622071" cy="830997"/>
          </a:xfrm>
          <a:prstGeom prst="rect">
            <a:avLst/>
          </a:prstGeom>
          <a:noFill/>
        </p:spPr>
        <p:txBody>
          <a:bodyPr wrap="square" rtlCol="0">
            <a:spAutoFit/>
          </a:bodyPr>
          <a:lstStyle/>
          <a:p>
            <a:pPr marL="285750" indent="-285750">
              <a:buFont typeface="Arial" panose="020B0604020202020204" pitchFamily="34" charset="0"/>
              <a:buChar char="•"/>
            </a:pPr>
            <a:r>
              <a:rPr lang="cs-CZ" sz="2400" dirty="0"/>
              <a:t>Pro zvířata a děti je toto obtížné, ale děti se díky jazyku na základě zkušenosti učí rozeznávat abstraktní podobnost mezi věcmi</a:t>
            </a:r>
          </a:p>
        </p:txBody>
      </p:sp>
    </p:spTree>
    <p:extLst>
      <p:ext uri="{BB962C8B-B14F-4D97-AF65-F5344CB8AC3E}">
        <p14:creationId xmlns:p14="http://schemas.microsoft.com/office/powerpoint/2010/main" val="69789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FFF45A-D237-40A5-A5E5-5383E815D159}"/>
              </a:ext>
            </a:extLst>
          </p:cNvPr>
          <p:cNvSpPr>
            <a:spLocks noGrp="1"/>
          </p:cNvSpPr>
          <p:nvPr>
            <p:ph type="title"/>
          </p:nvPr>
        </p:nvSpPr>
        <p:spPr/>
        <p:txBody>
          <a:bodyPr>
            <a:normAutofit/>
          </a:bodyPr>
          <a:lstStyle/>
          <a:p>
            <a:pPr algn="ctr"/>
            <a:r>
              <a:rPr lang="cs-CZ" sz="3600" dirty="0"/>
              <a:t>SPOJOVÁNÍ ZÁKLADNÍCH KOGNITIVNÍCH SCHOPNOSTÍ</a:t>
            </a:r>
          </a:p>
        </p:txBody>
      </p:sp>
      <p:sp>
        <p:nvSpPr>
          <p:cNvPr id="3" name="Zástupný obsah 2">
            <a:extLst>
              <a:ext uri="{FF2B5EF4-FFF2-40B4-BE49-F238E27FC236}">
                <a16:creationId xmlns:a16="http://schemas.microsoft.com/office/drawing/2014/main" id="{784680E9-F4EC-4F81-8891-8828FBA8A5DA}"/>
              </a:ext>
            </a:extLst>
          </p:cNvPr>
          <p:cNvSpPr>
            <a:spLocks noGrp="1"/>
          </p:cNvSpPr>
          <p:nvPr>
            <p:ph idx="1"/>
          </p:nvPr>
        </p:nvSpPr>
        <p:spPr>
          <a:xfrm>
            <a:off x="838200" y="1825625"/>
            <a:ext cx="10515600" cy="4900852"/>
          </a:xfrm>
        </p:spPr>
        <p:txBody>
          <a:bodyPr>
            <a:normAutofit/>
          </a:bodyPr>
          <a:lstStyle/>
          <a:p>
            <a:r>
              <a:rPr lang="cs-CZ" sz="2400" dirty="0"/>
              <a:t>Díky jazyku jsme schopni vytvářet na základě vícečetných hledisek obrovské konceptuální sítě</a:t>
            </a:r>
          </a:p>
          <a:p>
            <a:r>
              <a:rPr lang="cs-CZ" sz="2400" dirty="0"/>
              <a:t>Jazyk nám umožňuje dívat se na svět z mnoha různých úhlů pohledu</a:t>
            </a:r>
          </a:p>
          <a:p>
            <a:endParaRPr lang="cs-CZ" sz="2400" dirty="0"/>
          </a:p>
          <a:p>
            <a:pPr marL="0" indent="0" algn="ctr">
              <a:buNone/>
            </a:pPr>
            <a:r>
              <a:rPr lang="cs-CZ" sz="2400" dirty="0"/>
              <a:t>KDYŽ SE DĚTI UČÍ JAZYKU</a:t>
            </a:r>
          </a:p>
          <a:p>
            <a:r>
              <a:rPr lang="cs-CZ" sz="2400" dirty="0"/>
              <a:t>Když se naučí nějaké slovo, hned je spojují s jinými slovy a vyvozují zákonitosti, které se za nimi skrývají (vyvodí abstraktní pravidlo)</a:t>
            </a:r>
          </a:p>
          <a:p>
            <a:r>
              <a:rPr lang="cs-CZ" sz="2400" dirty="0"/>
              <a:t>tím akcelerují další učení a jdou do větší a větší hloubky, dokáží tyto zákonitosti správně aplikovat na konkrétní příklady, u kterých se to neučily</a:t>
            </a:r>
          </a:p>
          <a:p>
            <a:r>
              <a:rPr lang="cs-CZ" sz="2400" dirty="0"/>
              <a:t>Učení se významům slov </a:t>
            </a:r>
            <a:r>
              <a:rPr lang="cs-CZ" sz="2400" dirty="0">
                <a:sym typeface="Wingdings" panose="05000000000000000000" pitchFamily="2" charset="2"/>
              </a:rPr>
              <a:t> spojení slova se skupinou předmětů</a:t>
            </a:r>
          </a:p>
          <a:p>
            <a:r>
              <a:rPr lang="cs-CZ" sz="2400" dirty="0"/>
              <a:t>Pochopení, že odlišné věci jsou příklady stejné kategorie</a:t>
            </a:r>
          </a:p>
        </p:txBody>
      </p:sp>
    </p:spTree>
    <p:extLst>
      <p:ext uri="{BB962C8B-B14F-4D97-AF65-F5344CB8AC3E}">
        <p14:creationId xmlns:p14="http://schemas.microsoft.com/office/powerpoint/2010/main" val="6304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953251-13C2-4601-8D00-13AD4DC981D1}"/>
              </a:ext>
            </a:extLst>
          </p:cNvPr>
          <p:cNvSpPr>
            <a:spLocks noGrp="1"/>
          </p:cNvSpPr>
          <p:nvPr>
            <p:ph type="title"/>
          </p:nvPr>
        </p:nvSpPr>
        <p:spPr/>
        <p:txBody>
          <a:bodyPr>
            <a:normAutofit/>
          </a:bodyPr>
          <a:lstStyle/>
          <a:p>
            <a:pPr algn="ctr"/>
            <a:r>
              <a:rPr lang="cs-CZ" sz="3600" dirty="0"/>
              <a:t>UMOŽNĚNÍ PRUŽNÉHO MYŠLENÍ</a:t>
            </a:r>
          </a:p>
        </p:txBody>
      </p:sp>
      <p:sp>
        <p:nvSpPr>
          <p:cNvPr id="3" name="Zástupný obsah 2">
            <a:extLst>
              <a:ext uri="{FF2B5EF4-FFF2-40B4-BE49-F238E27FC236}">
                <a16:creationId xmlns:a16="http://schemas.microsoft.com/office/drawing/2014/main" id="{9C2ECAF6-D2D0-4826-8679-9052D96375C1}"/>
              </a:ext>
            </a:extLst>
          </p:cNvPr>
          <p:cNvSpPr>
            <a:spLocks noGrp="1"/>
          </p:cNvSpPr>
          <p:nvPr>
            <p:ph idx="1"/>
          </p:nvPr>
        </p:nvSpPr>
        <p:spPr/>
        <p:txBody>
          <a:bodyPr/>
          <a:lstStyle/>
          <a:p>
            <a:r>
              <a:rPr lang="cs-CZ" sz="2400" dirty="0"/>
              <a:t>Děti při učení jazyka zjistí, že stejná věc může být zahrnuta do různých kategorií odlišné úrovně</a:t>
            </a:r>
          </a:p>
          <a:p>
            <a:pPr marL="914400" lvl="2" indent="0">
              <a:buNone/>
            </a:pPr>
            <a:r>
              <a:rPr lang="cs-CZ" sz="2400" i="1" dirty="0"/>
              <a:t>Punťa- pes, domácí mazlíček, savec, zvíře, živá bytost</a:t>
            </a:r>
          </a:p>
          <a:p>
            <a:endParaRPr lang="cs-CZ" dirty="0"/>
          </a:p>
          <a:p>
            <a:r>
              <a:rPr lang="cs-CZ" sz="2400" dirty="0"/>
              <a:t>Jazyk děti učí dívat se na svět z jiné než vlastní</a:t>
            </a:r>
            <a:br>
              <a:rPr lang="cs-CZ" sz="2400" dirty="0"/>
            </a:br>
            <a:r>
              <a:rPr lang="cs-CZ" sz="2400" dirty="0"/>
              <a:t>perspektivy</a:t>
            </a:r>
          </a:p>
          <a:p>
            <a:r>
              <a:rPr lang="cs-CZ" sz="2400" dirty="0"/>
              <a:t>Svět je možné vidět a kategorizovat z různých</a:t>
            </a:r>
            <a:br>
              <a:rPr lang="cs-CZ" sz="2400" dirty="0"/>
            </a:br>
            <a:r>
              <a:rPr lang="cs-CZ" sz="2400" dirty="0"/>
              <a:t>úhlů pohledu</a:t>
            </a:r>
          </a:p>
        </p:txBody>
      </p:sp>
      <p:pic>
        <p:nvPicPr>
          <p:cNvPr id="7" name="Obrázek 6" descr="Pes v sněhu">
            <a:extLst>
              <a:ext uri="{FF2B5EF4-FFF2-40B4-BE49-F238E27FC236}">
                <a16:creationId xmlns:a16="http://schemas.microsoft.com/office/drawing/2014/main" id="{D0337696-08E6-474D-AF5D-6E42D6A61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144" y="2620375"/>
            <a:ext cx="4684212" cy="3122808"/>
          </a:xfrm>
          <a:prstGeom prst="rect">
            <a:avLst/>
          </a:prstGeom>
          <a:effectLst>
            <a:softEdge rad="635000"/>
          </a:effectLst>
        </p:spPr>
      </p:pic>
    </p:spTree>
    <p:extLst>
      <p:ext uri="{BB962C8B-B14F-4D97-AF65-F5344CB8AC3E}">
        <p14:creationId xmlns:p14="http://schemas.microsoft.com/office/powerpoint/2010/main" val="372576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BED6B2-B29E-4BE4-B97C-3F47481A60BB}"/>
              </a:ext>
            </a:extLst>
          </p:cNvPr>
          <p:cNvSpPr>
            <a:spLocks noGrp="1"/>
          </p:cNvSpPr>
          <p:nvPr>
            <p:ph type="title"/>
          </p:nvPr>
        </p:nvSpPr>
        <p:spPr/>
        <p:txBody>
          <a:bodyPr>
            <a:normAutofit/>
          </a:bodyPr>
          <a:lstStyle/>
          <a:p>
            <a:pPr algn="ctr"/>
            <a:r>
              <a:rPr lang="cs-CZ" sz="3600" dirty="0"/>
              <a:t>REVOLUCE MYŠLENÍ A WHORFOVA HYPOTÉZA</a:t>
            </a:r>
          </a:p>
        </p:txBody>
      </p:sp>
      <p:sp>
        <p:nvSpPr>
          <p:cNvPr id="3" name="Zástupný obsah 2">
            <a:extLst>
              <a:ext uri="{FF2B5EF4-FFF2-40B4-BE49-F238E27FC236}">
                <a16:creationId xmlns:a16="http://schemas.microsoft.com/office/drawing/2014/main" id="{90E6F693-682F-4732-9E59-7CF088713E85}"/>
              </a:ext>
            </a:extLst>
          </p:cNvPr>
          <p:cNvSpPr>
            <a:spLocks noGrp="1"/>
          </p:cNvSpPr>
          <p:nvPr>
            <p:ph idx="1"/>
          </p:nvPr>
        </p:nvSpPr>
        <p:spPr>
          <a:xfrm>
            <a:off x="838200" y="1819175"/>
            <a:ext cx="10515600" cy="4356157"/>
          </a:xfrm>
        </p:spPr>
        <p:txBody>
          <a:bodyPr>
            <a:normAutofit lnSpcReduction="10000"/>
          </a:bodyPr>
          <a:lstStyle/>
          <a:p>
            <a:r>
              <a:rPr lang="cs-CZ" sz="2400" dirty="0"/>
              <a:t>Jazyk přináší dětem nejenom prostředek komunikace, ale také prostředek, umožňující nové způsoby chápání reality – prostředek myšlení</a:t>
            </a:r>
          </a:p>
          <a:p>
            <a:r>
              <a:rPr lang="cs-CZ" sz="2400" dirty="0"/>
              <a:t>Změna od posuzování stejnosti pouze na základě vnějšího vzhledu k posuzování na základě abstraktních pojmů</a:t>
            </a:r>
          </a:p>
          <a:p>
            <a:r>
              <a:rPr lang="cs-CZ" sz="2400" dirty="0"/>
              <a:t>Relativní chápání</a:t>
            </a:r>
          </a:p>
          <a:p>
            <a:r>
              <a:rPr lang="cs-CZ" sz="2400" dirty="0"/>
              <a:t>Pojímání věcí a událostí z různých úhlů pohledu – pružnost myšlení</a:t>
            </a:r>
          </a:p>
          <a:p>
            <a:r>
              <a:rPr lang="cs-CZ" sz="2400" dirty="0"/>
              <a:t>Schopnost dětí se na základě osvojených informací dále učit</a:t>
            </a:r>
          </a:p>
          <a:p>
            <a:r>
              <a:rPr lang="cs-CZ" sz="2400" dirty="0"/>
              <a:t>Jazyk dává lidem prostředek nejen pro použití naučených znalostí, ale také pro utváření a rozvíjení znalostí vlastních</a:t>
            </a:r>
          </a:p>
          <a:p>
            <a:r>
              <a:rPr lang="cs-CZ" sz="2400" dirty="0"/>
              <a:t>Podstatu </a:t>
            </a:r>
            <a:r>
              <a:rPr lang="cs-CZ" sz="2400" dirty="0" err="1"/>
              <a:t>Whorfovy</a:t>
            </a:r>
            <a:r>
              <a:rPr lang="cs-CZ" sz="2400" dirty="0"/>
              <a:t> hypotézy je odůvodněné hledat v radikálním posunu myšlení a chápání, který u dětí přináší osvojení si jazyka</a:t>
            </a:r>
          </a:p>
          <a:p>
            <a:endParaRPr lang="cs-CZ" sz="2400" dirty="0"/>
          </a:p>
        </p:txBody>
      </p:sp>
    </p:spTree>
    <p:extLst>
      <p:ext uri="{BB962C8B-B14F-4D97-AF65-F5344CB8AC3E}">
        <p14:creationId xmlns:p14="http://schemas.microsoft.com/office/powerpoint/2010/main" val="316389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Proliferation of Happiness | History | Smithsonian Magazine">
            <a:extLst>
              <a:ext uri="{FF2B5EF4-FFF2-40B4-BE49-F238E27FC236}">
                <a16:creationId xmlns:a16="http://schemas.microsoft.com/office/drawing/2014/main" id="{3F5F8E9C-2DD3-C94E-A379-655F2E811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57" b="9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DBED6B2-B29E-4BE4-B97C-3F47481A60B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DĚKUJEME ZA POZORNOST!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2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26"/>
                                        </p:tgtEl>
                                        <p:attrNameLst>
                                          <p:attrName>style.visibility</p:attrName>
                                        </p:attrNameLst>
                                      </p:cBhvr>
                                      <p:to>
                                        <p:strVal val="visible"/>
                                      </p:to>
                                    </p:set>
                                    <p:animEffect transition="in" filter="fade">
                                      <p:cBhvr>
                                        <p:cTn id="10" dur="7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69856-908F-4084-95E9-FF3C214D455B}"/>
              </a:ext>
            </a:extLst>
          </p:cNvPr>
          <p:cNvSpPr>
            <a:spLocks noGrp="1"/>
          </p:cNvSpPr>
          <p:nvPr>
            <p:ph type="title"/>
          </p:nvPr>
        </p:nvSpPr>
        <p:spPr/>
        <p:txBody>
          <a:bodyPr/>
          <a:lstStyle/>
          <a:p>
            <a:r>
              <a:rPr lang="cs-CZ" dirty="0"/>
              <a:t>Kategorická percepce zvuků</a:t>
            </a:r>
          </a:p>
        </p:txBody>
      </p:sp>
      <p:sp>
        <p:nvSpPr>
          <p:cNvPr id="3" name="Zástupný obsah 2">
            <a:extLst>
              <a:ext uri="{FF2B5EF4-FFF2-40B4-BE49-F238E27FC236}">
                <a16:creationId xmlns:a16="http://schemas.microsoft.com/office/drawing/2014/main" id="{A136E06C-0321-4126-B69B-9F7B187592BB}"/>
              </a:ext>
            </a:extLst>
          </p:cNvPr>
          <p:cNvSpPr>
            <a:spLocks noGrp="1"/>
          </p:cNvSpPr>
          <p:nvPr>
            <p:ph idx="1"/>
          </p:nvPr>
        </p:nvSpPr>
        <p:spPr/>
        <p:txBody>
          <a:bodyPr/>
          <a:lstStyle/>
          <a:p>
            <a:r>
              <a:rPr lang="cs-CZ" dirty="0"/>
              <a:t>od raného období dítě dokáže rozlišit různé kontrasty zvuků</a:t>
            </a:r>
          </a:p>
          <a:p>
            <a:r>
              <a:rPr lang="cs-CZ" dirty="0"/>
              <a:t>schopnost odlišení se kolem 1. roku věku dítěte vytrácí</a:t>
            </a:r>
          </a:p>
          <a:p>
            <a:pPr>
              <a:buFontTx/>
              <a:buChar char="-"/>
            </a:pPr>
            <a:r>
              <a:rPr lang="cs-CZ" dirty="0"/>
              <a:t>Při osvojování mateřského jazyka si dítě osvojí kategorickou percepci specifickou pro svůj rodný jazyk</a:t>
            </a:r>
          </a:p>
          <a:p>
            <a:pPr>
              <a:buFontTx/>
              <a:buChar char="-"/>
            </a:pPr>
            <a:endParaRPr lang="cs-CZ" dirty="0"/>
          </a:p>
          <a:p>
            <a:pPr marL="0" indent="0">
              <a:buNone/>
            </a:pPr>
            <a:r>
              <a:rPr lang="cs-CZ" dirty="0"/>
              <a:t>= činí člověka necitlivým k odlišnostem mezi variantami zvuků patřících do stejné kategorie</a:t>
            </a:r>
          </a:p>
          <a:p>
            <a:pPr marL="0" indent="0">
              <a:buNone/>
            </a:pPr>
            <a:endParaRPr lang="cs-CZ" dirty="0"/>
          </a:p>
        </p:txBody>
      </p:sp>
    </p:spTree>
    <p:extLst>
      <p:ext uri="{BB962C8B-B14F-4D97-AF65-F5344CB8AC3E}">
        <p14:creationId xmlns:p14="http://schemas.microsoft.com/office/powerpoint/2010/main" val="160809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16097-9D41-47BE-8D55-6E2A7D5057E5}"/>
              </a:ext>
            </a:extLst>
          </p:cNvPr>
          <p:cNvSpPr>
            <a:spLocks noGrp="1"/>
          </p:cNvSpPr>
          <p:nvPr>
            <p:ph type="title"/>
          </p:nvPr>
        </p:nvSpPr>
        <p:spPr/>
        <p:txBody>
          <a:bodyPr/>
          <a:lstStyle/>
          <a:p>
            <a:r>
              <a:rPr lang="cs-CZ" dirty="0"/>
              <a:t>Kategorická percepce barev</a:t>
            </a:r>
          </a:p>
        </p:txBody>
      </p:sp>
      <p:sp>
        <p:nvSpPr>
          <p:cNvPr id="3" name="Zástupný obsah 2">
            <a:extLst>
              <a:ext uri="{FF2B5EF4-FFF2-40B4-BE49-F238E27FC236}">
                <a16:creationId xmlns:a16="http://schemas.microsoft.com/office/drawing/2014/main" id="{21D55FA6-D9B9-400B-A555-0BBF6EEBBD11}"/>
              </a:ext>
            </a:extLst>
          </p:cNvPr>
          <p:cNvSpPr>
            <a:spLocks noGrp="1"/>
          </p:cNvSpPr>
          <p:nvPr>
            <p:ph idx="1"/>
          </p:nvPr>
        </p:nvSpPr>
        <p:spPr/>
        <p:txBody>
          <a:bodyPr/>
          <a:lstStyle/>
          <a:p>
            <a:r>
              <a:rPr lang="cs-CZ" dirty="0"/>
              <a:t>učení se názvům barev přichází relativně pozdě</a:t>
            </a:r>
          </a:p>
          <a:p>
            <a:r>
              <a:rPr lang="cs-CZ" dirty="0"/>
              <a:t>slyší-li děti název barvy, ví že se jedná o barvu, ale určit jí nedokážou</a:t>
            </a:r>
          </a:p>
          <a:p>
            <a:r>
              <a:rPr lang="cs-CZ" dirty="0"/>
              <a:t>děti ve věku 5-6 let se často pletou při určování barev</a:t>
            </a:r>
          </a:p>
          <a:p>
            <a:endParaRPr lang="cs-CZ" dirty="0"/>
          </a:p>
        </p:txBody>
      </p:sp>
      <p:pic>
        <p:nvPicPr>
          <p:cNvPr id="4" name="Obrázek 3">
            <a:extLst>
              <a:ext uri="{FF2B5EF4-FFF2-40B4-BE49-F238E27FC236}">
                <a16:creationId xmlns:a16="http://schemas.microsoft.com/office/drawing/2014/main" id="{B10E3057-EF35-4CD1-8D7C-A0DBBB5F212C}"/>
              </a:ext>
            </a:extLst>
          </p:cNvPr>
          <p:cNvPicPr>
            <a:picLocks noChangeAspect="1"/>
          </p:cNvPicPr>
          <p:nvPr/>
        </p:nvPicPr>
        <p:blipFill>
          <a:blip r:embed="rId2"/>
          <a:stretch>
            <a:fillRect/>
          </a:stretch>
        </p:blipFill>
        <p:spPr>
          <a:xfrm>
            <a:off x="3145155" y="3509010"/>
            <a:ext cx="5415915" cy="3083886"/>
          </a:xfrm>
          <a:prstGeom prst="rect">
            <a:avLst/>
          </a:prstGeom>
        </p:spPr>
      </p:pic>
    </p:spTree>
    <p:extLst>
      <p:ext uri="{BB962C8B-B14F-4D97-AF65-F5344CB8AC3E}">
        <p14:creationId xmlns:p14="http://schemas.microsoft.com/office/powerpoint/2010/main" val="88907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48C38-C8FD-4A64-8EF5-B8CB4D5CE682}"/>
              </a:ext>
            </a:extLst>
          </p:cNvPr>
          <p:cNvSpPr>
            <a:spLocks noGrp="1"/>
          </p:cNvSpPr>
          <p:nvPr>
            <p:ph type="title"/>
          </p:nvPr>
        </p:nvSpPr>
        <p:spPr/>
        <p:txBody>
          <a:bodyPr/>
          <a:lstStyle/>
          <a:p>
            <a:pPr algn="ctr"/>
            <a:r>
              <a:rPr lang="cs-CZ" dirty="0"/>
              <a:t>Kategorická percepce pohybu</a:t>
            </a:r>
          </a:p>
        </p:txBody>
      </p:sp>
      <p:sp>
        <p:nvSpPr>
          <p:cNvPr id="3" name="Zástupný obsah 2">
            <a:extLst>
              <a:ext uri="{FF2B5EF4-FFF2-40B4-BE49-F238E27FC236}">
                <a16:creationId xmlns:a16="http://schemas.microsoft.com/office/drawing/2014/main" id="{B777F336-9421-405D-9182-2BC9247D6835}"/>
              </a:ext>
            </a:extLst>
          </p:cNvPr>
          <p:cNvSpPr>
            <a:spLocks noGrp="1"/>
          </p:cNvSpPr>
          <p:nvPr>
            <p:ph idx="1"/>
          </p:nvPr>
        </p:nvSpPr>
        <p:spPr/>
        <p:txBody>
          <a:bodyPr>
            <a:normAutofit/>
          </a:bodyPr>
          <a:lstStyle/>
          <a:p>
            <a:r>
              <a:rPr lang="cs-CZ" dirty="0"/>
              <a:t>elementem – místo, na kterém k pohybu dochází</a:t>
            </a:r>
          </a:p>
          <a:p>
            <a:r>
              <a:rPr lang="cs-CZ" dirty="0"/>
              <a:t>1. rozlišení sloves pohybu podle místa, na kterém k pohybu dochází (Japonština)</a:t>
            </a:r>
          </a:p>
          <a:p>
            <a:r>
              <a:rPr lang="cs-CZ" dirty="0"/>
              <a:t>2. charakter místa nemá vliv na rozlišení sloves (Anglický jazyk)</a:t>
            </a:r>
          </a:p>
          <a:p>
            <a:r>
              <a:rPr lang="cs-CZ" dirty="0"/>
              <a:t>experiment – vývoj kategorické percepce pohybu</a:t>
            </a:r>
          </a:p>
          <a:p>
            <a:endParaRPr lang="cs-CZ" dirty="0"/>
          </a:p>
        </p:txBody>
      </p:sp>
      <p:pic>
        <p:nvPicPr>
          <p:cNvPr id="4" name="Obrázek 3">
            <a:extLst>
              <a:ext uri="{FF2B5EF4-FFF2-40B4-BE49-F238E27FC236}">
                <a16:creationId xmlns:a16="http://schemas.microsoft.com/office/drawing/2014/main" id="{C1CB435E-E7D1-4DAC-937D-D6E3B447E4AF}"/>
              </a:ext>
            </a:extLst>
          </p:cNvPr>
          <p:cNvPicPr>
            <a:picLocks noChangeAspect="1"/>
          </p:cNvPicPr>
          <p:nvPr/>
        </p:nvPicPr>
        <p:blipFill>
          <a:blip r:embed="rId3"/>
          <a:stretch>
            <a:fillRect/>
          </a:stretch>
        </p:blipFill>
        <p:spPr>
          <a:xfrm>
            <a:off x="1543050" y="4409004"/>
            <a:ext cx="8229600" cy="2349093"/>
          </a:xfrm>
          <a:prstGeom prst="rect">
            <a:avLst/>
          </a:prstGeom>
        </p:spPr>
      </p:pic>
    </p:spTree>
    <p:extLst>
      <p:ext uri="{BB962C8B-B14F-4D97-AF65-F5344CB8AC3E}">
        <p14:creationId xmlns:p14="http://schemas.microsoft.com/office/powerpoint/2010/main" val="63446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8EC21-4F5A-43D1-A45B-ED2E7094C5A1}"/>
              </a:ext>
            </a:extLst>
          </p:cNvPr>
          <p:cNvSpPr>
            <a:spLocks noGrp="1"/>
          </p:cNvSpPr>
          <p:nvPr>
            <p:ph type="title"/>
          </p:nvPr>
        </p:nvSpPr>
        <p:spPr/>
        <p:txBody>
          <a:bodyPr/>
          <a:lstStyle/>
          <a:p>
            <a:r>
              <a:rPr lang="cs-CZ" dirty="0"/>
              <a:t>Co se změní, když se dítě učí názvy věcí</a:t>
            </a:r>
          </a:p>
        </p:txBody>
      </p:sp>
      <p:sp>
        <p:nvSpPr>
          <p:cNvPr id="3" name="Zástupný obsah 2">
            <a:extLst>
              <a:ext uri="{FF2B5EF4-FFF2-40B4-BE49-F238E27FC236}">
                <a16:creationId xmlns:a16="http://schemas.microsoft.com/office/drawing/2014/main" id="{724D8172-BEF6-4DAC-9FAB-F8085B2CB4AF}"/>
              </a:ext>
            </a:extLst>
          </p:cNvPr>
          <p:cNvSpPr>
            <a:spLocks noGrp="1"/>
          </p:cNvSpPr>
          <p:nvPr>
            <p:ph idx="1"/>
          </p:nvPr>
        </p:nvSpPr>
        <p:spPr/>
        <p:txBody>
          <a:bodyPr>
            <a:normAutofit/>
          </a:bodyPr>
          <a:lstStyle/>
          <a:p>
            <a:r>
              <a:rPr lang="cs-CZ" sz="2400" dirty="0"/>
              <a:t>1. výzkumníci schovali hračku za zástěnu levé strany a ta se následně objevila se na straně pravé, dále hračka zmizela z pravé strany opět na levou stranu – děti čekaly po odkrytí jednu hračku</a:t>
            </a:r>
          </a:p>
          <a:p>
            <a:endParaRPr lang="cs-CZ" sz="2400" dirty="0"/>
          </a:p>
          <a:p>
            <a:r>
              <a:rPr lang="cs-CZ" sz="2400" dirty="0"/>
              <a:t>2. výzkumníci umístili dvě zástěny, mezi kterými byla mezera, opět schovali hračku a postupovali stejným způsobem, ani jednou nebyla hračka vidět v mezeře – děti očekávaly dvě hračky</a:t>
            </a:r>
          </a:p>
        </p:txBody>
      </p:sp>
      <p:pic>
        <p:nvPicPr>
          <p:cNvPr id="8" name="Obrázek 7">
            <a:extLst>
              <a:ext uri="{FF2B5EF4-FFF2-40B4-BE49-F238E27FC236}">
                <a16:creationId xmlns:a16="http://schemas.microsoft.com/office/drawing/2014/main" id="{E4104A5E-ABDF-4508-B8DC-9483D839B466}"/>
              </a:ext>
            </a:extLst>
          </p:cNvPr>
          <p:cNvPicPr>
            <a:picLocks noChangeAspect="1"/>
          </p:cNvPicPr>
          <p:nvPr/>
        </p:nvPicPr>
        <p:blipFill>
          <a:blip r:embed="rId3"/>
          <a:stretch>
            <a:fillRect/>
          </a:stretch>
        </p:blipFill>
        <p:spPr>
          <a:xfrm>
            <a:off x="7463790" y="4163903"/>
            <a:ext cx="4313847" cy="2421037"/>
          </a:xfrm>
          <a:prstGeom prst="rect">
            <a:avLst/>
          </a:prstGeom>
        </p:spPr>
      </p:pic>
      <p:pic>
        <p:nvPicPr>
          <p:cNvPr id="9" name="Obrázek 8">
            <a:extLst>
              <a:ext uri="{FF2B5EF4-FFF2-40B4-BE49-F238E27FC236}">
                <a16:creationId xmlns:a16="http://schemas.microsoft.com/office/drawing/2014/main" id="{E8D3AF02-A720-49CB-A7E7-54FAD31B804B}"/>
              </a:ext>
            </a:extLst>
          </p:cNvPr>
          <p:cNvPicPr>
            <a:picLocks noChangeAspect="1"/>
          </p:cNvPicPr>
          <p:nvPr/>
        </p:nvPicPr>
        <p:blipFill>
          <a:blip r:embed="rId4"/>
          <a:stretch>
            <a:fillRect/>
          </a:stretch>
        </p:blipFill>
        <p:spPr>
          <a:xfrm flipH="1">
            <a:off x="838200" y="4501543"/>
            <a:ext cx="4229100" cy="2192148"/>
          </a:xfrm>
          <a:prstGeom prst="rect">
            <a:avLst/>
          </a:prstGeom>
        </p:spPr>
      </p:pic>
    </p:spTree>
    <p:extLst>
      <p:ext uri="{BB962C8B-B14F-4D97-AF65-F5344CB8AC3E}">
        <p14:creationId xmlns:p14="http://schemas.microsoft.com/office/powerpoint/2010/main" val="102983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6A1B5-A1DF-46CF-83AA-432D5E415E47}"/>
              </a:ext>
            </a:extLst>
          </p:cNvPr>
          <p:cNvSpPr>
            <a:spLocks noGrp="1"/>
          </p:cNvSpPr>
          <p:nvPr>
            <p:ph type="title"/>
          </p:nvPr>
        </p:nvSpPr>
        <p:spPr/>
        <p:txBody>
          <a:bodyPr/>
          <a:lstStyle/>
          <a:p>
            <a:pPr algn="ctr"/>
            <a:r>
              <a:rPr lang="cs-CZ" dirty="0"/>
              <a:t>Vzhledová odlišnost a spojitý pohyb</a:t>
            </a:r>
          </a:p>
        </p:txBody>
      </p:sp>
      <p:sp>
        <p:nvSpPr>
          <p:cNvPr id="3" name="Zástupný obsah 2">
            <a:extLst>
              <a:ext uri="{FF2B5EF4-FFF2-40B4-BE49-F238E27FC236}">
                <a16:creationId xmlns:a16="http://schemas.microsoft.com/office/drawing/2014/main" id="{B95F50BE-D1A2-41FE-804B-1AB385FF8BF6}"/>
              </a:ext>
            </a:extLst>
          </p:cNvPr>
          <p:cNvSpPr>
            <a:spLocks noGrp="1"/>
          </p:cNvSpPr>
          <p:nvPr>
            <p:ph idx="1"/>
          </p:nvPr>
        </p:nvSpPr>
        <p:spPr/>
        <p:txBody>
          <a:bodyPr/>
          <a:lstStyle/>
          <a:p>
            <a:r>
              <a:rPr lang="cs-CZ" sz="2400" dirty="0"/>
              <a:t>Výzkumníci opět schovali hračku (kachničku) za zástěnu levé strany, ale na pravé straně se objevila odlišná hračka (pes), která následně zmizela a na levé straně se opět objevila hračka (kachnička) </a:t>
            </a:r>
          </a:p>
        </p:txBody>
      </p:sp>
      <p:pic>
        <p:nvPicPr>
          <p:cNvPr id="4" name="Obrázek 3">
            <a:extLst>
              <a:ext uri="{FF2B5EF4-FFF2-40B4-BE49-F238E27FC236}">
                <a16:creationId xmlns:a16="http://schemas.microsoft.com/office/drawing/2014/main" id="{9264609E-C903-46A2-8DB0-530FEC8B0AD7}"/>
              </a:ext>
            </a:extLst>
          </p:cNvPr>
          <p:cNvPicPr>
            <a:picLocks noChangeAspect="1"/>
          </p:cNvPicPr>
          <p:nvPr/>
        </p:nvPicPr>
        <p:blipFill>
          <a:blip r:embed="rId3"/>
          <a:stretch>
            <a:fillRect/>
          </a:stretch>
        </p:blipFill>
        <p:spPr>
          <a:xfrm>
            <a:off x="3177540" y="3429000"/>
            <a:ext cx="5836920" cy="3211097"/>
          </a:xfrm>
          <a:prstGeom prst="rect">
            <a:avLst/>
          </a:prstGeom>
        </p:spPr>
      </p:pic>
    </p:spTree>
    <p:extLst>
      <p:ext uri="{BB962C8B-B14F-4D97-AF65-F5344CB8AC3E}">
        <p14:creationId xmlns:p14="http://schemas.microsoft.com/office/powerpoint/2010/main" val="143440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a:t>Jazyk a učení se logickému uvažování</a:t>
            </a:r>
            <a:endParaRPr lang="cs-CZ" sz="3600" dirty="0"/>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200" y="1491916"/>
            <a:ext cx="7723828" cy="4685047"/>
          </a:xfrm>
        </p:spPr>
        <p:txBody>
          <a:bodyPr>
            <a:noAutofit/>
          </a:bodyPr>
          <a:lstStyle/>
          <a:p>
            <a:pPr marL="0" indent="0">
              <a:buNone/>
            </a:pPr>
            <a:r>
              <a:rPr lang="cs-CZ" sz="2400" dirty="0"/>
              <a:t>ROZŘAZOVÁNÍ DO KATEGORIÍ</a:t>
            </a:r>
          </a:p>
          <a:p>
            <a:r>
              <a:rPr lang="cs-CZ" sz="2400" dirty="0"/>
              <a:t>stejný název = stejné rysy</a:t>
            </a:r>
          </a:p>
          <a:p>
            <a:r>
              <a:rPr lang="cs-CZ" sz="2400" dirty="0"/>
              <a:t>pro děti důležité asociační vazby </a:t>
            </a:r>
            <a:r>
              <a:rPr lang="cs-CZ" sz="2000" dirty="0"/>
              <a:t>(mrkev je pro ně stejný druh věci jako králík)</a:t>
            </a:r>
          </a:p>
          <a:p>
            <a:r>
              <a:rPr lang="cs-CZ" sz="2400" b="1" dirty="0"/>
              <a:t>indukce</a:t>
            </a:r>
            <a:r>
              <a:rPr lang="cs-CZ" sz="2400" dirty="0"/>
              <a:t> – usuzování, zda je vlastnost sdílená mezi věcmi  ze stejné kategorie</a:t>
            </a:r>
          </a:p>
          <a:p>
            <a:pPr lvl="1"/>
            <a:r>
              <a:rPr lang="cs-CZ" sz="2000" dirty="0"/>
              <a:t>nejdůležitější a nejčastější operace v lidské mysli</a:t>
            </a:r>
          </a:p>
          <a:p>
            <a:pPr lvl="1"/>
            <a:r>
              <a:rPr lang="cs-CZ" sz="2000" dirty="0"/>
              <a:t>založena na zkušenosti – pro děti komplikované</a:t>
            </a:r>
          </a:p>
          <a:p>
            <a:r>
              <a:rPr lang="cs-CZ" sz="2400" dirty="0"/>
              <a:t>díky jazyku jsou děti schopny pochopit a osvojit si konceptuální konstrukce, které mají dospělí</a:t>
            </a:r>
          </a:p>
          <a:p>
            <a:pPr marL="457200" lvl="1" indent="0">
              <a:buNone/>
            </a:pPr>
            <a:endParaRPr lang="cs-CZ" sz="2000" dirty="0"/>
          </a:p>
        </p:txBody>
      </p:sp>
      <p:pic>
        <p:nvPicPr>
          <p:cNvPr id="1026" name="Picture 2" descr="Rabbit (Winnie the Pooh) | Fictional Characters Wiki | Fandom">
            <a:extLst>
              <a:ext uri="{FF2B5EF4-FFF2-40B4-BE49-F238E27FC236}">
                <a16:creationId xmlns:a16="http://schemas.microsoft.com/office/drawing/2014/main" id="{597E126D-50A6-374C-8C5E-6C7586B1D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691" y="3757353"/>
            <a:ext cx="2624343" cy="31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dirty="0"/>
              <a:t>Chápání počtu</a:t>
            </a:r>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200" y="1491916"/>
            <a:ext cx="7723828" cy="4685047"/>
          </a:xfrm>
        </p:spPr>
        <p:txBody>
          <a:bodyPr>
            <a:noAutofit/>
          </a:bodyPr>
          <a:lstStyle/>
          <a:p>
            <a:pPr marL="0" indent="0">
              <a:buNone/>
            </a:pPr>
            <a:r>
              <a:rPr lang="cs-CZ" sz="2400" dirty="0"/>
              <a:t>SČÍTÁNÍ A ODČÍTÁNÍ V KOLÉBCE</a:t>
            </a:r>
          </a:p>
          <a:p>
            <a:r>
              <a:rPr lang="cs-CZ" sz="2400" dirty="0"/>
              <a:t>článek Karen </a:t>
            </a:r>
            <a:r>
              <a:rPr lang="cs-CZ" sz="2400" dirty="0" err="1"/>
              <a:t>Wynnové</a:t>
            </a:r>
            <a:r>
              <a:rPr lang="cs-CZ" sz="2400" dirty="0"/>
              <a:t> v časopise </a:t>
            </a:r>
            <a:r>
              <a:rPr lang="cs-CZ" sz="2400" i="1" dirty="0" err="1"/>
              <a:t>Nature</a:t>
            </a:r>
            <a:r>
              <a:rPr lang="cs-CZ" sz="2400" dirty="0"/>
              <a:t> popisuje, že již 5měsíční mimka dokážou sčítat a odečítat</a:t>
            </a:r>
          </a:p>
          <a:p>
            <a:r>
              <a:rPr lang="cs-CZ" sz="2400" dirty="0"/>
              <a:t>když výzkumníci umístili hračku, schovali ji za zástěnu a děti viděly ruku, která za zástěnu přidává další hračku, čekaly po odkrytí dvě hračky</a:t>
            </a:r>
          </a:p>
          <a:p>
            <a:pPr lvl="1"/>
            <a:r>
              <a:rPr lang="cs-CZ" sz="2000" dirty="0"/>
              <a:t>1 + 1 = 2</a:t>
            </a:r>
          </a:p>
          <a:p>
            <a:r>
              <a:rPr lang="cs-CZ" sz="2400" dirty="0"/>
              <a:t>poté zástěnu zase postavili a děti mohly sledovat, jak ruka jednu hračku dává pryč – očekávaly tedy po odkrytí jednu hračku</a:t>
            </a:r>
          </a:p>
          <a:p>
            <a:pPr lvl="1"/>
            <a:r>
              <a:rPr lang="cs-CZ" sz="2000" dirty="0"/>
              <a:t>2 – 1 = 1</a:t>
            </a:r>
          </a:p>
        </p:txBody>
      </p:sp>
      <p:pic>
        <p:nvPicPr>
          <p:cNvPr id="3" name="Obrázek 2">
            <a:extLst>
              <a:ext uri="{FF2B5EF4-FFF2-40B4-BE49-F238E27FC236}">
                <a16:creationId xmlns:a16="http://schemas.microsoft.com/office/drawing/2014/main" id="{9AC67F04-4642-B044-89B7-7DD99E452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872" y="4200420"/>
            <a:ext cx="2161210" cy="1777770"/>
          </a:xfrm>
          <a:prstGeom prst="rect">
            <a:avLst/>
          </a:prstGeom>
        </p:spPr>
      </p:pic>
      <p:pic>
        <p:nvPicPr>
          <p:cNvPr id="7" name="Obrázek 6" descr="Obsah obrázku text&#10;&#10;Popis byl vytvořen automaticky">
            <a:extLst>
              <a:ext uri="{FF2B5EF4-FFF2-40B4-BE49-F238E27FC236}">
                <a16:creationId xmlns:a16="http://schemas.microsoft.com/office/drawing/2014/main" id="{5A8C6151-5A30-0A48-B056-9AEE02469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028" y="2056669"/>
            <a:ext cx="1982897" cy="1777770"/>
          </a:xfrm>
          <a:prstGeom prst="rect">
            <a:avLst/>
          </a:prstGeom>
        </p:spPr>
      </p:pic>
    </p:spTree>
    <p:extLst>
      <p:ext uri="{BB962C8B-B14F-4D97-AF65-F5344CB8AC3E}">
        <p14:creationId xmlns:p14="http://schemas.microsoft.com/office/powerpoint/2010/main" val="59743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CA540F6-B0B6-416C-ACA4-1435ADFAFD02}"/>
              </a:ext>
            </a:extLst>
          </p:cNvPr>
          <p:cNvSpPr>
            <a:spLocks noGrp="1"/>
          </p:cNvSpPr>
          <p:nvPr>
            <p:ph type="title"/>
          </p:nvPr>
        </p:nvSpPr>
        <p:spPr/>
        <p:txBody>
          <a:bodyPr>
            <a:normAutofit/>
          </a:bodyPr>
          <a:lstStyle/>
          <a:p>
            <a:pPr algn="ctr"/>
            <a:r>
              <a:rPr lang="cs-CZ" sz="3600" dirty="0"/>
              <a:t>Chápání počtu</a:t>
            </a:r>
          </a:p>
        </p:txBody>
      </p:sp>
      <p:sp>
        <p:nvSpPr>
          <p:cNvPr id="5" name="Zástupný obsah 4">
            <a:extLst>
              <a:ext uri="{FF2B5EF4-FFF2-40B4-BE49-F238E27FC236}">
                <a16:creationId xmlns:a16="http://schemas.microsoft.com/office/drawing/2014/main" id="{3FDE33D6-9D4B-403D-9C5C-E27619FA50A5}"/>
              </a:ext>
            </a:extLst>
          </p:cNvPr>
          <p:cNvSpPr>
            <a:spLocks noGrp="1"/>
          </p:cNvSpPr>
          <p:nvPr>
            <p:ph sz="half" idx="1"/>
          </p:nvPr>
        </p:nvSpPr>
        <p:spPr>
          <a:xfrm>
            <a:off x="838200" y="1491916"/>
            <a:ext cx="7723828" cy="4685047"/>
          </a:xfrm>
        </p:spPr>
        <p:txBody>
          <a:bodyPr>
            <a:noAutofit/>
          </a:bodyPr>
          <a:lstStyle/>
          <a:p>
            <a:pPr marL="0" indent="0">
              <a:buNone/>
            </a:pPr>
            <a:r>
              <a:rPr lang="cs-CZ" sz="2400" dirty="0"/>
              <a:t>ČTYŘI A VÍC</a:t>
            </a:r>
          </a:p>
          <a:p>
            <a:r>
              <a:rPr lang="cs-CZ" sz="2400" dirty="0"/>
              <a:t>kojenci tedy zvládnou počítat, ale spolehlivě pouze do tří, např. mezi čtyřmi a pěti nejsou schopni rozlišit </a:t>
            </a:r>
          </a:p>
          <a:p>
            <a:r>
              <a:rPr lang="cs-CZ" sz="2400" dirty="0"/>
              <a:t>čísla od 4 výše vnímají jako velmi hrubé množství</a:t>
            </a:r>
          </a:p>
          <a:p>
            <a:r>
              <a:rPr lang="cs-CZ" sz="2400" dirty="0"/>
              <a:t>když kojencům výzkumníci ukázali obrázky s 8 a 12 body, děti nevykazovaly známky toho, že by mezi obrázky vnímaly rozdíl</a:t>
            </a:r>
          </a:p>
          <a:p>
            <a:r>
              <a:rPr lang="cs-CZ" sz="2400" dirty="0"/>
              <a:t>v počtech bodů 8 a 16 už obrázky vnímaly jako odlišené</a:t>
            </a:r>
          </a:p>
          <a:p>
            <a:r>
              <a:rPr lang="cs-CZ" sz="2400" dirty="0"/>
              <a:t>všimly si tedy markantního rozdílu (dvojnásobku bodů)</a:t>
            </a:r>
            <a:endParaRPr lang="cs-CZ" sz="2000" dirty="0"/>
          </a:p>
        </p:txBody>
      </p:sp>
      <p:pic>
        <p:nvPicPr>
          <p:cNvPr id="3076" name="Picture 4" descr="Dots Random Show Set 1 Set 2 Set 3 Set 4 Set - ppt download">
            <a:extLst>
              <a:ext uri="{FF2B5EF4-FFF2-40B4-BE49-F238E27FC236}">
                <a16:creationId xmlns:a16="http://schemas.microsoft.com/office/drawing/2014/main" id="{7328C87A-B8A2-F649-B932-85E7137A35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96" t="9932" r="10667" b="15636"/>
          <a:stretch/>
        </p:blipFill>
        <p:spPr bwMode="auto">
          <a:xfrm>
            <a:off x="8562028" y="2010609"/>
            <a:ext cx="2443942" cy="17573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1 dot 1. 1 dot 1 2 dots 2 3 dots 3 4 dots ppt download">
            <a:extLst>
              <a:ext uri="{FF2B5EF4-FFF2-40B4-BE49-F238E27FC236}">
                <a16:creationId xmlns:a16="http://schemas.microsoft.com/office/drawing/2014/main" id="{90A95CC0-ACD4-854D-802D-553E1C1875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33" t="4714" r="7394" b="5324"/>
          <a:stretch/>
        </p:blipFill>
        <p:spPr bwMode="auto">
          <a:xfrm>
            <a:off x="8562029" y="4222865"/>
            <a:ext cx="2443015" cy="2171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0659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2071</Words>
  <Application>Microsoft Office PowerPoint</Application>
  <PresentationFormat>Širokoúhlá obrazovka</PresentationFormat>
  <Paragraphs>176</Paragraphs>
  <Slides>19</Slides>
  <Notes>18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Motiv Office</vt:lpstr>
      <vt:lpstr>JAK SE VYVÍJÍ MYŠLENÍ DĚTÍ, KDYŽ SI OSVOJUJÍ JAZYK</vt:lpstr>
      <vt:lpstr>Kategorická percepce zvuků</vt:lpstr>
      <vt:lpstr>Kategorická percepce barev</vt:lpstr>
      <vt:lpstr>Kategorická percepce pohybu</vt:lpstr>
      <vt:lpstr>Co se změní, když se dítě učí názvy věcí</vt:lpstr>
      <vt:lpstr>Vzhledová odlišnost a spojitý pohyb</vt:lpstr>
      <vt:lpstr>Jazyk a učení se logickému uvažování</vt:lpstr>
      <vt:lpstr>Chápání počtu</vt:lpstr>
      <vt:lpstr>Chápání počtu</vt:lpstr>
      <vt:lpstr>Jazyk a pochopení počtu</vt:lpstr>
      <vt:lpstr>Jazyk mění pohled na vztahy mezi věcmi</vt:lpstr>
      <vt:lpstr>ORIENTACE V PROSTORU</vt:lpstr>
      <vt:lpstr>RELATIVNÍ VS. ABSOLUTNÍ VYJÁDŘENÍ ČI URČENÍ PROSTOROVÝCH VZTAHŮ</vt:lpstr>
      <vt:lpstr>Jak jazyk ovlivňuje chápání</vt:lpstr>
      <vt:lpstr>CHÁPÁNÍ ABSTRAKTNÍCH PODOBNOSTÍ</vt:lpstr>
      <vt:lpstr>SPOJOVÁNÍ ZÁKLADNÍCH KOGNITIVNÍCH SCHOPNOSTÍ</vt:lpstr>
      <vt:lpstr>UMOŽNĚNÍ PRUŽNÉHO MYŠLENÍ</vt:lpstr>
      <vt:lpstr>REVOLUCE MYŠLENÍ A WHORFOVA HYPOTÉZA</vt:lpstr>
      <vt:lpstr>DĚKUJEME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Holoubkova Tereza</dc:creator>
  <cp:lastModifiedBy>Lenovo Allinone</cp:lastModifiedBy>
  <cp:revision>75</cp:revision>
  <dcterms:created xsi:type="dcterms:W3CDTF">2021-04-17T07:36:27Z</dcterms:created>
  <dcterms:modified xsi:type="dcterms:W3CDTF">2021-04-23T19:15:35Z</dcterms:modified>
</cp:coreProperties>
</file>